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8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9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10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1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  <p:sldMasterId id="2147483669" r:id="rId2"/>
    <p:sldMasterId id="2147483673" r:id="rId3"/>
    <p:sldMasterId id="2147483677" r:id="rId4"/>
    <p:sldMasterId id="2147483741" r:id="rId5"/>
    <p:sldMasterId id="2147483665" r:id="rId6"/>
    <p:sldMasterId id="2147483681" r:id="rId7"/>
    <p:sldMasterId id="2147483685" r:id="rId8"/>
    <p:sldMasterId id="2147483689" r:id="rId9"/>
    <p:sldMasterId id="2147483693" r:id="rId10"/>
    <p:sldMasterId id="2147483697" r:id="rId11"/>
    <p:sldMasterId id="2147483701" r:id="rId12"/>
    <p:sldMasterId id="2147483705" r:id="rId13"/>
    <p:sldMasterId id="2147483746" r:id="rId14"/>
    <p:sldMasterId id="2147483709" r:id="rId15"/>
    <p:sldMasterId id="2147483713" r:id="rId16"/>
    <p:sldMasterId id="2147483717" r:id="rId17"/>
    <p:sldMasterId id="2147483721" r:id="rId18"/>
  </p:sldMasterIdLst>
  <p:notesMasterIdLst>
    <p:notesMasterId r:id="rId48"/>
  </p:notesMasterIdLst>
  <p:handoutMasterIdLst>
    <p:handoutMasterId r:id="rId49"/>
  </p:handoutMasterIdLst>
  <p:sldIdLst>
    <p:sldId id="262" r:id="rId19"/>
    <p:sldId id="343" r:id="rId20"/>
    <p:sldId id="344" r:id="rId21"/>
    <p:sldId id="345" r:id="rId22"/>
    <p:sldId id="380" r:id="rId23"/>
    <p:sldId id="359" r:id="rId24"/>
    <p:sldId id="347" r:id="rId25"/>
    <p:sldId id="382" r:id="rId26"/>
    <p:sldId id="348" r:id="rId27"/>
    <p:sldId id="349" r:id="rId28"/>
    <p:sldId id="350" r:id="rId29"/>
    <p:sldId id="360" r:id="rId30"/>
    <p:sldId id="361" r:id="rId31"/>
    <p:sldId id="362" r:id="rId32"/>
    <p:sldId id="363" r:id="rId33"/>
    <p:sldId id="364" r:id="rId34"/>
    <p:sldId id="388" r:id="rId35"/>
    <p:sldId id="365" r:id="rId36"/>
    <p:sldId id="367" r:id="rId37"/>
    <p:sldId id="368" r:id="rId38"/>
    <p:sldId id="373" r:id="rId39"/>
    <p:sldId id="374" r:id="rId40"/>
    <p:sldId id="389" r:id="rId41"/>
    <p:sldId id="376" r:id="rId42"/>
    <p:sldId id="383" r:id="rId43"/>
    <p:sldId id="377" r:id="rId44"/>
    <p:sldId id="378" r:id="rId45"/>
    <p:sldId id="384" r:id="rId46"/>
    <p:sldId id="259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23359AD0-C271-43A8-99F5-38B6D48A4CAA}">
          <p14:sldIdLst>
            <p14:sldId id="262"/>
          </p14:sldIdLst>
        </p14:section>
        <p14:section name="This is how the bowel and TAI work" id="{838F1753-6443-46AB-8FEB-01B4164C972B}">
          <p14:sldIdLst>
            <p14:sldId id="343"/>
          </p14:sldIdLst>
        </p14:section>
        <p14:section name="Preparations for TAI" id="{4D3765F1-D970-436C-8332-33306491D037}">
          <p14:sldIdLst>
            <p14:sldId id="344"/>
            <p14:sldId id="345"/>
            <p14:sldId id="380"/>
            <p14:sldId id="359"/>
          </p14:sldIdLst>
        </p14:section>
        <p14:section name="Wheelchair transfer to toilet" id="{D74FC4BE-78AA-4DE3-9FD8-C6B2A42B249A}">
          <p14:sldIdLst>
            <p14:sldId id="347"/>
            <p14:sldId id="382"/>
          </p14:sldIdLst>
        </p14:section>
        <p14:section name="Prepare Navina Smart" id="{882F80EC-2B8F-4E10-8919-81E08601F80A}">
          <p14:sldIdLst>
            <p14:sldId id="348"/>
            <p14:sldId id="349"/>
            <p14:sldId id="350"/>
          </p14:sldIdLst>
        </p14:section>
        <p14:section name="Insert the cone/catheter" id="{3C454106-563C-4603-8E94-32A8158311EF}">
          <p14:sldIdLst>
            <p14:sldId id="360"/>
            <p14:sldId id="361"/>
            <p14:sldId id="362"/>
            <p14:sldId id="363"/>
          </p14:sldIdLst>
        </p14:section>
        <p14:section name="TAI with Navina Smart" id="{35F55D9A-5921-4A6C-BA1D-4D1D69CDF159}">
          <p14:sldIdLst>
            <p14:sldId id="364"/>
            <p14:sldId id="388"/>
          </p14:sldIdLst>
        </p14:section>
        <p14:section name="Prepare Navina Classic" id="{A3D20D0C-8763-4DA6-A5B1-83B8ED7DB595}">
          <p14:sldIdLst>
            <p14:sldId id="365"/>
            <p14:sldId id="367"/>
            <p14:sldId id="368"/>
          </p14:sldIdLst>
        </p14:section>
        <p14:section name="TAI with Navina Classic" id="{4A4CDF67-C5A4-4B3F-AD44-F2E813E780B0}">
          <p14:sldIdLst>
            <p14:sldId id="373"/>
            <p14:sldId id="374"/>
          </p14:sldIdLst>
        </p14:section>
        <p14:section name="Evacuation" id="{EAE6A7BC-9383-4FA6-91E3-46E4E08FCF77}">
          <p14:sldIdLst>
            <p14:sldId id="389"/>
          </p14:sldIdLst>
        </p14:section>
        <p14:section name="After completing TAI" id="{A86BAD0A-FE5B-43F7-89B5-AEE52E37F381}">
          <p14:sldIdLst>
            <p14:sldId id="376"/>
            <p14:sldId id="383"/>
            <p14:sldId id="377"/>
            <p14:sldId id="378"/>
          </p14:sldIdLst>
        </p14:section>
        <p14:section name="Other images" id="{CF324942-1B06-4E0A-92F1-42A6B15DEA7A}">
          <p14:sldIdLst>
            <p14:sldId id="384"/>
          </p14:sldIdLst>
        </p14:section>
        <p14:section name="Thank you" id="{98D8444C-BA90-4543-84BD-C21CB8F1CFAB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A03631-8FE3-4068-A843-CA26EC1D579C}" v="29" dt="2023-10-23T13:23:36.9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61" autoAdjust="0"/>
    <p:restoredTop sz="77468" autoAdjust="0"/>
  </p:normalViewPr>
  <p:slideViewPr>
    <p:cSldViewPr snapToGrid="0">
      <p:cViewPr varScale="1">
        <p:scale>
          <a:sx n="49" d="100"/>
          <a:sy n="49" d="100"/>
        </p:scale>
        <p:origin x="1120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8910"/>
    </p:cViewPr>
  </p:sorterViewPr>
  <p:notesViewPr>
    <p:cSldViewPr snapToGrid="0">
      <p:cViewPr varScale="1">
        <p:scale>
          <a:sx n="65" d="100"/>
          <a:sy n="65" d="100"/>
        </p:scale>
        <p:origin x="2405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F8381AF-414B-4BCE-81A4-0A6F75BC8A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CD517-567C-4648-9668-0EBA35311F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2A7FB-C3E4-458E-9330-FFDA791D709E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AF626-C698-4274-9FEF-5ECB8FF104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8C017-EF8A-4E22-B17A-061898A4F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15D19-1439-4187-8EFF-F3A149298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281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9D0DD-81A8-480E-886F-2C5E662EB20D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018D2-26EA-4626-92F2-1F10E443F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5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96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Connect the tube with the light blue connector to the light blue connection.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Lock the connection by turning clockwise until it stops.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Connect the tube with the white connector to the catheter/cone. </a:t>
            </a:r>
          </a:p>
          <a:p>
            <a:r>
              <a:rPr lang="en-US" sz="2800" dirty="0"/>
              <a:t>Lock the connection by turning it clockwise until it stops.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92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Water to activate the hydrophilic surface of the cone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Water to activate the hydrophilic surface of the catheter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53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catheter into the rectum from the front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cone into the rectum from the front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952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catheter into the rectum from behind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cone into the rectum from behind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730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catheter into the rectum from the front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cone into the rectum from the front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325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catheter into the rectum from behind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cone into the rectum from behind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05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Blow up the balloon</a:t>
            </a:r>
            <a:endParaRPr lang="en-US" sz="2800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Add water to the bowels</a:t>
            </a:r>
            <a:endParaRPr lang="en-US" sz="2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185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2800" dirty="0" err="1"/>
              <a:t>Empty</a:t>
            </a:r>
            <a:r>
              <a:rPr lang="sv-SE" sz="2800" dirty="0"/>
              <a:t> the </a:t>
            </a:r>
            <a:r>
              <a:rPr lang="sv-SE" sz="2800" dirty="0" err="1"/>
              <a:t>ballon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92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Fill the water container with lukewarm clean tap or bottled water</a:t>
            </a:r>
          </a:p>
          <a:p>
            <a:r>
              <a:rPr lang="en-US" sz="1800" dirty="0"/>
              <a:t>Connect the tube with dark blue connectors to the dark blue connector on the water container.</a:t>
            </a:r>
          </a:p>
          <a:p>
            <a:r>
              <a:rPr lang="en-US" sz="1800" dirty="0"/>
              <a:t>Lock the connection by turning it clockwise until it stops</a:t>
            </a:r>
            <a:endParaRPr lang="sv-SE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325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Connect the tube with the light blue connector to the light blue connection.</a:t>
            </a:r>
          </a:p>
          <a:p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Lock the connection by turning clockwise until it stops.</a:t>
            </a:r>
          </a:p>
          <a:p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Connect the tube with the white connector to the catheter/cone. </a:t>
            </a:r>
          </a:p>
          <a:p>
            <a:r>
              <a:rPr lang="en-US" sz="1800" dirty="0"/>
              <a:t>Lock the connection by turning it clockwise until it stops.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985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How the bowel works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Navina Smart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Navina Classic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249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Open the water flow and use the dark blue pump to start the water flow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Water to activate the hydrophilic surface of the cone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Water to activate the hydrophilic surface of the catheter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3175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Use the grey pump to inflate the balloon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Pump water into the bowels with the blue pump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Pump water into the bowels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8019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Empty the </a:t>
            </a:r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balloon</a:t>
            </a:r>
            <a:endParaRPr lang="en-US" sz="2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980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Wait to poop, play games</a:t>
            </a:r>
            <a:endParaRPr lang="sv-SE" sz="2800" dirty="0"/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Empty the bowels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Empty the bowels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016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Wipe the butt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incontinence protection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incontinence protection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5443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wheelchair</a:t>
            </a:r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wheelchair</a:t>
            </a:r>
            <a:endParaRPr lang="en-US" sz="2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3563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Flush the toilet</a:t>
            </a:r>
            <a:endParaRPr lang="en-US" sz="2800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Wash hands</a:t>
            </a:r>
            <a:endParaRPr lang="en-US" sz="2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6914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5400" dirty="0"/>
              <a:t>Disconnect tubes from control unit</a:t>
            </a:r>
            <a:endParaRPr lang="en-US" sz="2800" dirty="0"/>
          </a:p>
          <a:p>
            <a:r>
              <a:rPr lang="en-US" sz="4000" dirty="0"/>
              <a:t>Disconnect tubes from control un</a:t>
            </a:r>
            <a:r>
              <a:rPr lang="en-US" sz="2800" dirty="0"/>
              <a:t>it</a:t>
            </a:r>
          </a:p>
          <a:p>
            <a:r>
              <a:rPr lang="en-US" sz="2800" dirty="0"/>
              <a:t>Disconnect the catheter/cone and dispose in household waste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2146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Extra</a:t>
            </a:r>
          </a:p>
          <a:p>
            <a:r>
              <a:rPr lang="en-US" sz="1800" dirty="0">
                <a:effectLst/>
                <a:latin typeface="Segoe UI" panose="020B0502040204020203" pitchFamily="34" charset="0"/>
              </a:rPr>
              <a:t>Schedule irrigation regularly at a time during the day that suits the child's schedule.</a:t>
            </a:r>
            <a:endParaRPr lang="en-US" sz="1800" dirty="0">
              <a:effectLst/>
              <a:latin typeface="Arial" panose="020B0604020202020204" pitchFamily="34" charset="0"/>
            </a:endParaRPr>
          </a:p>
          <a:p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12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Open door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Turn on the lights</a:t>
            </a:r>
            <a:r>
              <a:rPr lang="en-US" noProof="0" dirty="0"/>
              <a:t> </a:t>
            </a:r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Wash hands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73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of the pants, toilet</a:t>
            </a:r>
            <a:r>
              <a:rPr lang="en-US" sz="2800" noProof="0" dirty="0"/>
              <a:t> </a:t>
            </a:r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of the pants, wheelchair</a:t>
            </a:r>
            <a:r>
              <a:rPr lang="en-US" sz="2800" noProof="0" dirty="0"/>
              <a:t> </a:t>
            </a:r>
          </a:p>
          <a:p>
            <a:endParaRPr lang="en-US" sz="1800" b="0" i="0" u="none" strike="noStrike" noProof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78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of the pants, toilet</a:t>
            </a:r>
            <a:r>
              <a:rPr lang="en-US" sz="2800" noProof="0" dirty="0"/>
              <a:t> </a:t>
            </a:r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of the pants, wheelchair</a:t>
            </a:r>
            <a:r>
              <a:rPr lang="en-US" sz="2800" noProof="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16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away incontinence protection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Bag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069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Lock the wheelchair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toilet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wheelchair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95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Lock the wheelchair</a:t>
            </a:r>
            <a:endParaRPr lang="en-US" sz="1800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toilet</a:t>
            </a:r>
            <a:endParaRPr lang="en-US" sz="1800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wheelchair</a:t>
            </a:r>
            <a:endParaRPr lang="en-US" sz="1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91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Fill the water container with lukewarm clean tap or bottled water</a:t>
            </a:r>
          </a:p>
          <a:p>
            <a:r>
              <a:rPr lang="en-US" sz="2800" dirty="0"/>
              <a:t>Connect the tube with dark blue connectors to the dark blue connector on the water container.</a:t>
            </a:r>
          </a:p>
          <a:p>
            <a:r>
              <a:rPr lang="en-US" sz="2800" dirty="0"/>
              <a:t>Lock the connection by turning it clockwise until it stops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235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</a:t>
            </a:r>
            <a:r>
              <a:rPr lang="en-US" dirty="0" err="1"/>
              <a:t>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854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4031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7193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8240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862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95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0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23967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8049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6936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47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292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0000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6306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60565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0611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9014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0374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282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8250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08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8500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Co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39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7956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51341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74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2012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366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614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73475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626168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341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629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ooth Curve">
            <a:extLst>
              <a:ext uri="{FF2B5EF4-FFF2-40B4-BE49-F238E27FC236}">
                <a16:creationId xmlns:a16="http://schemas.microsoft.com/office/drawing/2014/main" id="{0F74EA8F-19F8-4911-9230-0385C8FCB8E5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Wellspect">
            <a:extLst>
              <a:ext uri="{FF2B5EF4-FFF2-40B4-BE49-F238E27FC236}">
                <a16:creationId xmlns:a16="http://schemas.microsoft.com/office/drawing/2014/main" id="{C6467ED7-B491-4B3F-96CD-AEC6100E00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321784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15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7736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04540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6500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61647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918151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484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08996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59291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20399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068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19902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055141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881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2657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9397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7943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487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209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616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086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57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3.sv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9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725" r:id="rId4"/>
    <p:sldLayoutId id="21474837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Wellspect">
            <a:extLst>
              <a:ext uri="{FF2B5EF4-FFF2-40B4-BE49-F238E27FC236}">
                <a16:creationId xmlns:a16="http://schemas.microsoft.com/office/drawing/2014/main" id="{7713221E-6E72-488C-A20B-C6CF1C8882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43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65426893-7305-4ED1-A165-914E33223E3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9" name="Lofric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33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EED54FE4-2EBD-47AD-B328-3C5CC8444C7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860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47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iolet gradient">
            <a:extLst>
              <a:ext uri="{FF2B5EF4-FFF2-40B4-BE49-F238E27FC236}">
                <a16:creationId xmlns:a16="http://schemas.microsoft.com/office/drawing/2014/main" id="{A888669E-0EE7-4815-9CBE-4AA30F72769F}"/>
              </a:ext>
            </a:extLst>
          </p:cNvPr>
          <p:cNvSpPr/>
          <p:nvPr userDrawn="1"/>
        </p:nvSpPr>
        <p:spPr>
          <a:xfrm>
            <a:off x="134112" y="565948"/>
            <a:ext cx="11972544" cy="6164035"/>
          </a:xfrm>
          <a:prstGeom prst="snipRoundRect">
            <a:avLst>
              <a:gd name="adj1" fmla="val 0"/>
              <a:gd name="adj2" fmla="val 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LoFric Elle">
            <a:extLst>
              <a:ext uri="{FF2B5EF4-FFF2-40B4-BE49-F238E27FC236}">
                <a16:creationId xmlns:a16="http://schemas.microsoft.com/office/drawing/2014/main" id="{15A31792-893F-474B-8DE6-261F4ABE26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E0276B6C-DA72-4483-BE14-E9320E9EA692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B41C9196-829D-4E4F-88C9-1A1EED0729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CCE3BA81-8F5B-4AEF-9040-16D5853FD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FF0D9846-175D-4A4D-85A9-8F7993176E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45F5983D-24CD-4A9E-B47D-89B55E6257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E17AB772-0331-434A-ADE5-0AF65FA1DF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8328FA0F-1ACA-4DEA-9DF9-EAF52B7D07F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62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7843285F-0DD3-4191-B086-35A68CA43A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13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BA472455-EDD4-4D89-A8BA-B172FD7D98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116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88082D1-0FE1-41F9-A472-79CDABEB8F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390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4" name="White Frame">
            <a:extLst>
              <a:ext uri="{FF2B5EF4-FFF2-40B4-BE49-F238E27FC236}">
                <a16:creationId xmlns:a16="http://schemas.microsoft.com/office/drawing/2014/main" id="{DB162BB3-7193-4D28-9E28-412CA9AA57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99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7" name="White Frame">
            <a:extLst>
              <a:ext uri="{FF2B5EF4-FFF2-40B4-BE49-F238E27FC236}">
                <a16:creationId xmlns:a16="http://schemas.microsoft.com/office/drawing/2014/main" id="{139FB7F4-FAF5-4AF5-B254-78188C9E1CC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Navina">
            <a:extLst>
              <a:ext uri="{FF2B5EF4-FFF2-40B4-BE49-F238E27FC236}">
                <a16:creationId xmlns:a16="http://schemas.microsoft.com/office/drawing/2014/main" id="{F4277B08-8343-489A-C310-ECE3DE0D410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1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7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F5F9CE52-EEAB-4B45-A389-D9FCA735433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3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8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FE9882A9-B06A-4F63-BB9D-527537944B4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38DA5D97-5891-4D80-972E-38C7F4B21FD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AEE7640-E1CB-4DB7-95A2-A8B1063647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B29E576-21F9-4975-B766-5C9F335ADF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8625D53-A40F-4BB4-882E-4FC30E85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DA55325-8ADD-44EB-BA52-B650429041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66A8A00-74C8-4193-9B34-F00A4E8F0A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393B43B-557A-4175-8E45-0BD264623F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rgbClr val="6E1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998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11D8F2E-FB75-4F86-AC54-1A1EAC1A89D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4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92C649D3-C36F-4937-9237-60798B932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6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46191C26-5E43-4F64-9BF7-2B0FCCA45F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8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7E54FDF-DDC3-42D5-9EAB-08EC050948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45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1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9D35E-C08D-464F-8A3A-570EC0849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9681"/>
            <a:ext cx="10751288" cy="1223493"/>
          </a:xfrm>
        </p:spPr>
        <p:txBody>
          <a:bodyPr>
            <a:noAutofit/>
          </a:bodyPr>
          <a:lstStyle/>
          <a:p>
            <a:pPr algn="ctr"/>
            <a:r>
              <a:rPr lang="sv-SE" sz="4800" dirty="0"/>
              <a:t>WELCOME TO THE ILLUSTRATION BANK – </a:t>
            </a:r>
            <a:br>
              <a:rPr lang="sv-SE" sz="4800" dirty="0"/>
            </a:br>
            <a:r>
              <a:rPr lang="sv-SE" sz="4800" dirty="0"/>
              <a:t>FOCUSING ON CHILDREN AND TAI!</a:t>
            </a:r>
            <a:endParaRPr lang="en-US" sz="4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95D2B-C026-8665-0BE2-7504323EBA99}"/>
              </a:ext>
            </a:extLst>
          </p:cNvPr>
          <p:cNvSpPr txBox="1"/>
          <p:nvPr/>
        </p:nvSpPr>
        <p:spPr>
          <a:xfrm>
            <a:off x="2346946" y="3212380"/>
            <a:ext cx="7783874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Here is a collection of illustrations to tailor instructions on how to perform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transanal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irrigation (TAI) to the needs of each individual child. The goal is to help children feel confident to perform TAI themselves – independently.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Choose the person you think the child can best relate to, 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then create a personalised instructional presentation to illustrate 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 patient learning needs. </a:t>
            </a:r>
            <a:endParaRPr lang="sv-SE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 hope the illustrations will be of great support when it comes 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teaching children to irrigate using Navina Irrigation System.</a:t>
            </a:r>
            <a:endParaRPr lang="sv-SE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15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 Navina Smart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78348E-F8B2-D5D9-6569-8638CBB750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C480662-3A17-765D-CA1D-7229306873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75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0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Prepare Navina Smart</a:t>
            </a:r>
          </a:p>
        </p:txBody>
      </p:sp>
      <p:pic>
        <p:nvPicPr>
          <p:cNvPr id="4" name="Picture 3" descr="A glass with a pipe in it&#10;&#10;Description automatically generated">
            <a:extLst>
              <a:ext uri="{FF2B5EF4-FFF2-40B4-BE49-F238E27FC236}">
                <a16:creationId xmlns:a16="http://schemas.microsoft.com/office/drawing/2014/main" id="{DFE2622F-07C3-119A-7C73-88C7916230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glass with liquid in it&#10;&#10;Description automatically generated">
            <a:extLst>
              <a:ext uri="{FF2B5EF4-FFF2-40B4-BE49-F238E27FC236}">
                <a16:creationId xmlns:a16="http://schemas.microsoft.com/office/drawing/2014/main" id="{2E3D3F8B-68F3-346E-ED2E-1FE896CF99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64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the cone/catheter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EA6A14-2D11-C13D-C2A5-150500E278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5875" y="2228817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9831AF-6BCA-6EF8-82B6-3044F2320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75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541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the cone/catheter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8AF167F-77E2-79D5-EEDF-32CDE7F76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85021" cy="326323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4D723F-AFED-BBC3-CC05-231D78DAEE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45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the cone/catheter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864F7A4-5BCB-9702-8C01-855307381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773D437-7EA7-AFA6-7C44-ADCE43DDB5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667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04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the cone/catheter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BFCA52D-F001-16DB-C813-FB9B84D82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7A98D0-AFFF-45B5-A360-2E4B84A24B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79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Transanal Irrigation with Navina Smart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37BC0C8-96C3-5CBF-FB5F-B2E3FEBB46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2674C10-85E7-514D-5E31-FBF930F227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0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Empty the balloon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D831D7-B56A-1166-B58E-0A29229B65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7479C05-E9A9-7598-F7B5-FC199EAD19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26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Prepare Navina Classic</a:t>
            </a:r>
          </a:p>
        </p:txBody>
      </p:sp>
      <p:pic>
        <p:nvPicPr>
          <p:cNvPr id="11" name="Picture 10" descr="A faucet and a thermometer&#10;&#10;Description automatically generated">
            <a:extLst>
              <a:ext uri="{FF2B5EF4-FFF2-40B4-BE49-F238E27FC236}">
                <a16:creationId xmlns:a16="http://schemas.microsoft.com/office/drawing/2014/main" id="{B8411DC9-D075-95BA-BCEB-62A81FC32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83FC22D-367B-03EA-B140-44218E1757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75" y="2202286"/>
            <a:ext cx="3059939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6A0EDC-64D5-9911-A865-BE2B40CC9B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922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24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</a:t>
            </a:r>
            <a:r>
              <a:rPr lang="sv-SE" dirty="0"/>
              <a:t> Navina Classic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D260ABF-9051-70EF-B85E-5802DCBBA1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28817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C91352-B30E-ABEE-4DC6-3BD02B04FB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75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2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how the bowel and TAI work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00727F8-1EEE-8979-A71E-B4552E039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47AB502-EF74-FB34-EA0B-745C9A7AAE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89853FA-5E47-BAA3-DFAD-D48F354539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57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</a:t>
            </a:r>
            <a:r>
              <a:rPr lang="sv-SE" dirty="0"/>
              <a:t> Navina Classic</a:t>
            </a:r>
          </a:p>
        </p:txBody>
      </p:sp>
      <p:pic>
        <p:nvPicPr>
          <p:cNvPr id="7" name="Picture 6" descr="A glass with a pipe in it&#10;&#10;Description automatically generated">
            <a:extLst>
              <a:ext uri="{FF2B5EF4-FFF2-40B4-BE49-F238E27FC236}">
                <a16:creationId xmlns:a16="http://schemas.microsoft.com/office/drawing/2014/main" id="{7D0B6BFF-D610-CF34-1558-A6D2ED55EF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195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A glass with liquid in it&#10;&#10;Description automatically generated">
            <a:extLst>
              <a:ext uri="{FF2B5EF4-FFF2-40B4-BE49-F238E27FC236}">
                <a16:creationId xmlns:a16="http://schemas.microsoft.com/office/drawing/2014/main" id="{5AC335AE-5710-DF12-3DB3-5CCCD72272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1888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EA5CBC-489C-20B7-D128-5A8AB319F2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19073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2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Transanal Irrigation </a:t>
            </a:r>
            <a:r>
              <a:rPr lang="en-US" dirty="0"/>
              <a:t>with</a:t>
            </a:r>
            <a:r>
              <a:rPr lang="sv-SE" dirty="0"/>
              <a:t> Navina Classic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CD3AA29-AE5A-1CA3-DF46-CD7F958C0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C46D9BD-DDF2-7CB7-82E9-91A6AAA3EA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A98076A-5635-596F-C869-A5F441D5BB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9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Transanal Irrigation </a:t>
            </a:r>
            <a:r>
              <a:rPr lang="en-US" dirty="0"/>
              <a:t>with</a:t>
            </a:r>
            <a:r>
              <a:rPr lang="sv-SE" dirty="0"/>
              <a:t> Navina Classic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1C689B6-87BD-6B2B-F843-89F15C9EB2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10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Evacuation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5B4EED-8F22-0158-6BBD-77500FCEB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75" y="2202286"/>
            <a:ext cx="3059939" cy="32367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8CEA1DA-ED74-7B30-DBC9-39BC02AE0B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52" y="2202286"/>
            <a:ext cx="3059939" cy="32367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EF3AA47-8817-AEE1-EC17-EFDE42F08D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7187" y="2202287"/>
            <a:ext cx="3059937" cy="3236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764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completing TAI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14F5D8B-B077-BE45-58AA-647C60C51B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3" y="2202287"/>
            <a:ext cx="3059937" cy="32367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45BACDA-F0BE-05E4-9AD9-B886EE5DF0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BCC99D1-DA65-EED4-CCF7-D16F822272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53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finished </a:t>
            </a:r>
            <a:r>
              <a:rPr lang="sv-SE" dirty="0"/>
              <a:t>TAI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F8EA40-5F26-EF46-E652-618965B99E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87D7790-6C05-18B8-EB50-CAB0AAD40B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767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finished </a:t>
            </a:r>
            <a:r>
              <a:rPr lang="sv-SE" dirty="0"/>
              <a:t>TAI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D0AE120-7737-34A2-B671-5C5AE41C74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7"/>
            <a:ext cx="3059938" cy="32367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ED04859-DCE8-9BC2-FD14-AC49DA6B73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66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Disassembling</a:t>
            </a:r>
            <a:r>
              <a:rPr lang="sv-SE" dirty="0"/>
              <a:t> </a:t>
            </a:r>
            <a:r>
              <a:rPr lang="en-GB" dirty="0"/>
              <a:t>and</a:t>
            </a:r>
            <a:r>
              <a:rPr lang="sv-SE" dirty="0"/>
              <a:t> </a:t>
            </a:r>
            <a:r>
              <a:rPr lang="en-GB" dirty="0"/>
              <a:t>cleaning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94FBD6C-40D6-7FC5-2B16-94059C64DD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83A4CAA-BE30-714D-0BAC-B45AC87852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0771" y="2202286"/>
            <a:ext cx="3059939" cy="32367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5DA76FE-2B64-8DED-8CBF-0F74C8E22C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315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</a:t>
            </a:r>
            <a:r>
              <a:rPr lang="sv-SE" dirty="0"/>
              <a:t> </a:t>
            </a:r>
            <a:r>
              <a:rPr lang="en-GB" dirty="0"/>
              <a:t>images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B09E8AA-42A3-DED5-C4A2-326690CC5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0771" y="2202286"/>
            <a:ext cx="3059939" cy="3236708"/>
          </a:xfrm>
          <a:prstGeom prst="rect">
            <a:avLst/>
          </a:prstGeom>
        </p:spPr>
      </p:pic>
      <p:pic>
        <p:nvPicPr>
          <p:cNvPr id="14" name="Picture 13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8AAFEF34-482C-7A12-A215-FC4217CE9A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4820A5E-70BB-33D5-FF26-A2DFCA78D3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7"/>
            <a:ext cx="3059938" cy="32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331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9D38709-1695-495C-9D3B-C7FF13C2140A}"/>
              </a:ext>
            </a:extLst>
          </p:cNvPr>
          <p:cNvSpPr>
            <a:spLocks noEditPoints="1"/>
          </p:cNvSpPr>
          <p:nvPr/>
        </p:nvSpPr>
        <p:spPr bwMode="auto">
          <a:xfrm>
            <a:off x="2715411" y="2179264"/>
            <a:ext cx="6885789" cy="2087755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647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Preparations for TAI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9D589C8-DE21-994F-7C54-64FC599E5B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7"/>
            <a:ext cx="3059938" cy="32367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DCD0DA2-9630-0A80-BB6A-5C38F52E00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7"/>
            <a:ext cx="3059938" cy="32367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DD9962-8AA9-958C-DB6E-D3F694856B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5479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3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Preparations for TAI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A50571-F6F3-B345-C6EF-434406856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28D772-9BAE-E29D-2E2E-ECDAA535BC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7"/>
            <a:ext cx="3059938" cy="32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98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Preparations for TAI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1DF7FDE-FC89-A95B-7B64-C140BF13AE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815CE7-CDC6-5314-30D3-0B401C83E8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7"/>
            <a:ext cx="3059938" cy="32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13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Preparations for TAI</a:t>
            </a:r>
          </a:p>
        </p:txBody>
      </p:sp>
      <p:pic>
        <p:nvPicPr>
          <p:cNvPr id="11" name="Picture 10" descr="A grey bag with a strap&#10;&#10;Description automatically generated">
            <a:extLst>
              <a:ext uri="{FF2B5EF4-FFF2-40B4-BE49-F238E27FC236}">
                <a16:creationId xmlns:a16="http://schemas.microsoft.com/office/drawing/2014/main" id="{38985CDB-74BE-2584-81B9-BE3ED0A06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33B55AC-970E-94BC-EFAB-9F0C0BD734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7"/>
            <a:ext cx="3059938" cy="32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85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191919"/>
                </a:solidFill>
                <a:effectLst/>
                <a:latin typeface="Gotham Rounded SSm A"/>
              </a:rPr>
              <a:t>Wheelchair transfer to toilet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0098ED-9DD4-633D-D744-A5F2E5962B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7"/>
            <a:ext cx="3059938" cy="32367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6FBB543-0BCD-DF96-AD37-E17384870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7"/>
            <a:ext cx="3059938" cy="32367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FA8E604-480C-3CA9-890D-95189FB212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7"/>
            <a:ext cx="3059938" cy="32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94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wheelchair to toilet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6DF5119-A5B7-A175-BEC0-BF9A0256FC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7"/>
            <a:ext cx="3059937" cy="323670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BF34315-5D9D-F304-F429-E644F668A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7"/>
            <a:ext cx="3059937" cy="32367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5FE1E89-853A-BA48-7A26-9D89A028C8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7"/>
            <a:ext cx="3059938" cy="32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96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 Navina Smart</a:t>
            </a:r>
          </a:p>
        </p:txBody>
      </p:sp>
      <p:pic>
        <p:nvPicPr>
          <p:cNvPr id="13" name="Picture 12" descr="A faucet and a thermometer&#10;&#10;Description automatically generated">
            <a:extLst>
              <a:ext uri="{FF2B5EF4-FFF2-40B4-BE49-F238E27FC236}">
                <a16:creationId xmlns:a16="http://schemas.microsoft.com/office/drawing/2014/main" id="{94250A61-E763-9965-E5B0-AE1CB07FC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053B430-2EE4-2DE2-1ED7-D0C87A7A4A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453C1E-8DA7-C4EB-C608-7A062100E8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9605"/>
      </p:ext>
    </p:extLst>
  </p:cSld>
  <p:clrMapOvr>
    <a:masterClrMapping/>
  </p:clrMapOvr>
</p:sld>
</file>

<file path=ppt/theme/theme1.xml><?xml version="1.0" encoding="utf-8"?>
<a:theme xmlns:a="http://schemas.openxmlformats.org/drawingml/2006/main" name="Corporate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DC33EAD-7FD0-4489-B60A-5121F9151BE9}"/>
    </a:ext>
  </a:extLst>
</a:theme>
</file>

<file path=ppt/theme/theme10.xml><?xml version="1.0" encoding="utf-8"?>
<a:theme xmlns:a="http://schemas.openxmlformats.org/drawingml/2006/main" name="Corporate - neg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576FEB1-1D7C-44EE-A162-2DB9B1885918}"/>
    </a:ext>
  </a:extLst>
</a:theme>
</file>

<file path=ppt/theme/theme11.xml><?xml version="1.0" encoding="utf-8"?>
<a:theme xmlns:a="http://schemas.openxmlformats.org/drawingml/2006/main" name="LoFric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25E7CA9-9D10-494A-959B-19E3302E5DCA}"/>
    </a:ext>
  </a:extLst>
</a:theme>
</file>

<file path=ppt/theme/theme12.xml><?xml version="1.0" encoding="utf-8"?>
<a:theme xmlns:a="http://schemas.openxmlformats.org/drawingml/2006/main" name="LoFric Origo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AAE84FF-9F87-4480-88F7-76A99D195D18}"/>
    </a:ext>
  </a:extLst>
</a:theme>
</file>

<file path=ppt/theme/theme13.xml><?xml version="1.0" encoding="utf-8"?>
<a:theme xmlns:a="http://schemas.openxmlformats.org/drawingml/2006/main" name="LoFric Sens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713BF2A-B2C5-4855-B5A8-D79555A21839}"/>
    </a:ext>
  </a:extLst>
</a:theme>
</file>

<file path=ppt/theme/theme14.xml><?xml version="1.0" encoding="utf-8"?>
<a:theme xmlns:a="http://schemas.openxmlformats.org/drawingml/2006/main" name="LoFric Ell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4945892E-6BDF-40D1-88D8-02F8E258BB45}"/>
    </a:ext>
  </a:extLst>
</a:theme>
</file>

<file path=ppt/theme/theme15.xml><?xml version="1.0" encoding="utf-8"?>
<a:theme xmlns:a="http://schemas.openxmlformats.org/drawingml/2006/main" name="LoFric Hydro-Kit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52CCE8EB-8E9D-45D3-A41A-D544FA6FC3AE}"/>
    </a:ext>
  </a:extLst>
</a:theme>
</file>

<file path=ppt/theme/theme16.xml><?xml version="1.0" encoding="utf-8"?>
<a:theme xmlns:a="http://schemas.openxmlformats.org/drawingml/2006/main" name="Navina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733DFAE7-4FDF-49CE-B64D-44E648F8A3AA}"/>
    </a:ext>
  </a:extLst>
</a:theme>
</file>

<file path=ppt/theme/theme17.xml><?xml version="1.0" encoding="utf-8"?>
<a:theme xmlns:a="http://schemas.openxmlformats.org/drawingml/2006/main" name="Navina Smart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A4355ACD-722A-49C1-952E-5ED8DBB49AE9}"/>
    </a:ext>
  </a:extLst>
</a:theme>
</file>

<file path=ppt/theme/theme18.xml><?xml version="1.0" encoding="utf-8"?>
<a:theme xmlns:a="http://schemas.openxmlformats.org/drawingml/2006/main" name="Navina Classic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724AE6A-FF90-468C-8775-F8FA8E253694}"/>
    </a:ext>
  </a:extLst>
</a:theme>
</file>

<file path=ppt/theme/theme19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oFric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AB43F8A-EE50-4400-B395-C658D06DA21E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oFric Origo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FAB6AC2F-FCB8-4E54-A875-E61C43E18A0A}"/>
    </a:ext>
  </a:extLst>
</a:theme>
</file>

<file path=ppt/theme/theme4.xml><?xml version="1.0" encoding="utf-8"?>
<a:theme xmlns:a="http://schemas.openxmlformats.org/drawingml/2006/main" name="LoFric Sens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00FBEE4-2386-404C-BA14-DAB26BB1BDD4}"/>
    </a:ext>
  </a:extLst>
</a:theme>
</file>

<file path=ppt/theme/theme5.xml><?xml version="1.0" encoding="utf-8"?>
<a:theme xmlns:a="http://schemas.openxmlformats.org/drawingml/2006/main" name="LoFric Ell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3747A18-44D3-4A0F-8190-2692F998FE2D}"/>
    </a:ext>
  </a:extLst>
</a:theme>
</file>

<file path=ppt/theme/theme6.xml><?xml version="1.0" encoding="utf-8"?>
<a:theme xmlns:a="http://schemas.openxmlformats.org/drawingml/2006/main" name="LoFric Hydro-Kit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2F47F52-3D91-402D-A810-00851D0E89BE}"/>
    </a:ext>
  </a:extLst>
</a:theme>
</file>

<file path=ppt/theme/theme7.xml><?xml version="1.0" encoding="utf-8"?>
<a:theme xmlns:a="http://schemas.openxmlformats.org/drawingml/2006/main" name="Navina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F2046B7-AF35-4AF0-BBAA-42120CC66AA8}"/>
    </a:ext>
  </a:extLst>
</a:theme>
</file>

<file path=ppt/theme/theme8.xml><?xml version="1.0" encoding="utf-8"?>
<a:theme xmlns:a="http://schemas.openxmlformats.org/drawingml/2006/main" name="Navina Smart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F23294B-9FA1-450E-AC23-FFBEB8A8051D}"/>
    </a:ext>
  </a:extLst>
</a:theme>
</file>

<file path=ppt/theme/theme9.xml><?xml version="1.0" encoding="utf-8"?>
<a:theme xmlns:a="http://schemas.openxmlformats.org/drawingml/2006/main" name="Navina Classic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71DA4B3-91B3-45A5-8699-7B39FD323C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Wellspect Presentation Template</Template>
  <TotalTime>0</TotalTime>
  <Words>696</Words>
  <Application>Microsoft Office PowerPoint</Application>
  <PresentationFormat>Widescreen</PresentationFormat>
  <Paragraphs>126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29</vt:i4>
      </vt:variant>
    </vt:vector>
  </HeadingPairs>
  <TitlesOfParts>
    <vt:vector size="52" baseType="lpstr">
      <vt:lpstr>Arial</vt:lpstr>
      <vt:lpstr>Calibri</vt:lpstr>
      <vt:lpstr>Calibri Light</vt:lpstr>
      <vt:lpstr>Gotham Rounded SSm A</vt:lpstr>
      <vt:lpstr>Segoe UI</vt:lpstr>
      <vt:lpstr>Corporate</vt:lpstr>
      <vt:lpstr>LoFric</vt:lpstr>
      <vt:lpstr>LoFric Origo</vt:lpstr>
      <vt:lpstr>LoFric Sense</vt:lpstr>
      <vt:lpstr>LoFric Elle</vt:lpstr>
      <vt:lpstr>LoFric Hydro-Kit</vt:lpstr>
      <vt:lpstr>Navina</vt:lpstr>
      <vt:lpstr>Navina Smart</vt:lpstr>
      <vt:lpstr>Navina Classic</vt:lpstr>
      <vt:lpstr>Corporate - neg</vt:lpstr>
      <vt:lpstr>LoFric - neg</vt:lpstr>
      <vt:lpstr>LoFric Origo - neg</vt:lpstr>
      <vt:lpstr>LoFric Sense - neg</vt:lpstr>
      <vt:lpstr>LoFric Elle - neg</vt:lpstr>
      <vt:lpstr>LoFric Hydro-Kit - neg</vt:lpstr>
      <vt:lpstr>Navina - neg</vt:lpstr>
      <vt:lpstr>Navina Smart - neg</vt:lpstr>
      <vt:lpstr>Navina Classic - neg</vt:lpstr>
      <vt:lpstr>WELCOME TO THE ILLUSTRATION BANK –  FOCUSING ON CHILDREN AND TAI!</vt:lpstr>
      <vt:lpstr>This is how the bowel and TAI work</vt:lpstr>
      <vt:lpstr>Preparations for TAI</vt:lpstr>
      <vt:lpstr>Preparations for TAI</vt:lpstr>
      <vt:lpstr>Preparations for TAI</vt:lpstr>
      <vt:lpstr>Preparations for TAI</vt:lpstr>
      <vt:lpstr>Wheelchair transfer to toilet</vt:lpstr>
      <vt:lpstr>From wheelchair to toilet</vt:lpstr>
      <vt:lpstr>Prepare Navina Smart</vt:lpstr>
      <vt:lpstr>Prepare Navina Smart</vt:lpstr>
      <vt:lpstr>Prepare Navina Smart</vt:lpstr>
      <vt:lpstr>Insert the cone/catheter</vt:lpstr>
      <vt:lpstr>Insert the cone/catheter</vt:lpstr>
      <vt:lpstr>Insert the cone/catheter</vt:lpstr>
      <vt:lpstr>Insert the cone/catheter</vt:lpstr>
      <vt:lpstr>Transanal Irrigation with Navina Smart</vt:lpstr>
      <vt:lpstr>Empty the balloon</vt:lpstr>
      <vt:lpstr>Prepare Navina Classic</vt:lpstr>
      <vt:lpstr>Prepare Navina Classic</vt:lpstr>
      <vt:lpstr>Prepare Navina Classic</vt:lpstr>
      <vt:lpstr>Transanal Irrigation with Navina Classic</vt:lpstr>
      <vt:lpstr>Transanal Irrigation with Navina Classic</vt:lpstr>
      <vt:lpstr>Evacuation</vt:lpstr>
      <vt:lpstr>After completing TAI</vt:lpstr>
      <vt:lpstr>After finished TAI</vt:lpstr>
      <vt:lpstr>After finished TAI</vt:lpstr>
      <vt:lpstr>Disassembling and cleaning</vt:lpstr>
      <vt:lpstr>Other images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2023-03-02T09:47:44Z</dcterms:created>
  <dcterms:modified xsi:type="dcterms:W3CDTF">2023-10-23T13:23:40Z</dcterms:modified>
</cp:coreProperties>
</file>