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2" r:id="rId1"/>
  </p:sldMasterIdLst>
  <p:notesMasterIdLst>
    <p:notesMasterId r:id="rId6"/>
  </p:notesMasterIdLst>
  <p:handoutMasterIdLst>
    <p:handoutMasterId r:id="rId7"/>
  </p:handoutMasterIdLst>
  <p:sldIdLst>
    <p:sldId id="259" r:id="rId2"/>
    <p:sldId id="264" r:id="rId3"/>
    <p:sldId id="263" r:id="rId4"/>
    <p:sldId id="265" r:id="rId5"/>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79A4A4-7C04-4E0F-879D-BD7153EFB5FC}" v="1" dt="2023-10-20T15:02:27.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4403" autoAdjust="0"/>
  </p:normalViewPr>
  <p:slideViewPr>
    <p:cSldViewPr snapToGrid="0">
      <p:cViewPr varScale="1">
        <p:scale>
          <a:sx n="72" d="100"/>
          <a:sy n="72" d="100"/>
        </p:scale>
        <p:origin x="2982" y="84"/>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65" d="100"/>
          <a:sy n="65" d="100"/>
        </p:scale>
        <p:origin x="240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10/23/2023</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28C017-EF8A-4E22-B17A-061898A4F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915D19-1439-4187-8EFF-F3A149298D40}" type="slidenum">
              <a:rPr lang="en-US" smtClean="0"/>
              <a:t>‹#›</a:t>
            </a:fld>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10/23/2023</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10/23/2023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4" name="Navina">
            <a:extLst>
              <a:ext uri="{FF2B5EF4-FFF2-40B4-BE49-F238E27FC236}">
                <a16:creationId xmlns:a16="http://schemas.microsoft.com/office/drawing/2014/main" id="{192DE274-8C11-22FF-9D6E-2EC501008442}"/>
              </a:ext>
            </a:extLst>
          </p:cNvPr>
          <p:cNvSpPr>
            <a:spLocks noEditPoints="1"/>
          </p:cNvSpPr>
          <p:nvPr userDrawn="1"/>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832" r:id="rId5"/>
    <p:sldLayoutId id="214748383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ctrTitle"/>
          </p:nvPr>
        </p:nvSpPr>
        <p:spPr>
          <a:xfrm>
            <a:off x="730054" y="1725113"/>
            <a:ext cx="6099565" cy="1470483"/>
          </a:xfrm>
        </p:spPr>
        <p:txBody>
          <a:bodyPr>
            <a:normAutofit/>
          </a:bodyPr>
          <a:lstStyle/>
          <a:p>
            <a:r>
              <a:rPr lang="en-US" dirty="0"/>
              <a:t>Welcome to the illustration bank, focusing on children and transanal irrigation!</a:t>
            </a:r>
            <a:endParaRPr lang="sv-SE" dirty="0"/>
          </a:p>
        </p:txBody>
      </p:sp>
      <p:sp>
        <p:nvSpPr>
          <p:cNvPr id="3" name="Subtitle 2">
            <a:extLst>
              <a:ext uri="{FF2B5EF4-FFF2-40B4-BE49-F238E27FC236}">
                <a16:creationId xmlns:a16="http://schemas.microsoft.com/office/drawing/2014/main" id="{8F34C587-AB49-491B-B6B9-642CA163CD41}"/>
              </a:ext>
            </a:extLst>
          </p:cNvPr>
          <p:cNvSpPr>
            <a:spLocks noGrp="1"/>
          </p:cNvSpPr>
          <p:nvPr>
            <p:ph type="subTitle" idx="1"/>
          </p:nvPr>
        </p:nvSpPr>
        <p:spPr>
          <a:xfrm>
            <a:off x="1050976" y="3495330"/>
            <a:ext cx="5190797" cy="6085992"/>
          </a:xfrm>
        </p:spPr>
        <p:txBody>
          <a:bodyPr>
            <a:noAutofit/>
          </a:bodyPr>
          <a:lstStyle/>
          <a:p>
            <a:pPr algn="l"/>
            <a:r>
              <a:rPr lang="en-US" dirty="0"/>
              <a:t>Here is a collection of illustrations to tailor instructions on how to perform transanal irrigation (TAI) to the needs of each individual child. The goal is to help children feel confident to perform TAI themselves – independently.</a:t>
            </a:r>
          </a:p>
          <a:p>
            <a:pPr algn="l"/>
            <a:r>
              <a:rPr lang="en-US" dirty="0"/>
              <a:t>Choose the person you think the child can best relate to, then create a personalized instructional presentation to illustrate your patient learning needs.</a:t>
            </a:r>
          </a:p>
          <a:p>
            <a:pPr algn="l"/>
            <a:r>
              <a:rPr lang="en-US" dirty="0"/>
              <a:t>We hope the illustrations will be of great support when it comes to teaching children to irrigate using Navina Smart or Navina Classic.</a:t>
            </a:r>
          </a:p>
          <a:p>
            <a:pPr algn="l"/>
            <a:endParaRPr lang="en-US" dirty="0"/>
          </a:p>
          <a:p>
            <a:pPr algn="l"/>
            <a:r>
              <a:rPr lang="en-US" dirty="0"/>
              <a:t>Start by downloading the template for printing in PowerPoint, then add the images that you think will help your patient.</a:t>
            </a:r>
            <a:endParaRPr lang="sv-SE" dirty="0"/>
          </a:p>
          <a:p>
            <a:pPr algn="l">
              <a:spcAft>
                <a:spcPts val="1800"/>
              </a:spcAft>
            </a:pPr>
            <a:r>
              <a:rPr lang="en-US" sz="1800" b="1" dirty="0"/>
              <a:t>Here's how to create an instruction for children </a:t>
            </a:r>
            <a:br>
              <a:rPr lang="en-US" sz="1800" b="1" dirty="0"/>
            </a:br>
            <a:r>
              <a:rPr lang="en-US" sz="1800" b="1" dirty="0"/>
              <a:t>to learn transanal irrigation:</a:t>
            </a:r>
          </a:p>
          <a:p>
            <a:pPr marL="285750" indent="-285750" algn="l">
              <a:spcAft>
                <a:spcPts val="1800"/>
              </a:spcAft>
              <a:buFont typeface="Arial" panose="020B0604020202020204" pitchFamily="34" charset="0"/>
              <a:buChar char="•"/>
            </a:pPr>
            <a:r>
              <a:rPr lang="en-US" dirty="0"/>
              <a:t>Select the images you want to use in your instruction.</a:t>
            </a:r>
          </a:p>
          <a:p>
            <a:pPr marL="285750" indent="-285750" algn="l">
              <a:spcAft>
                <a:spcPts val="1800"/>
              </a:spcAft>
              <a:buFont typeface="Arial" panose="020B0604020202020204" pitchFamily="34" charset="0"/>
              <a:buChar char="•"/>
            </a:pPr>
            <a:r>
              <a:rPr lang="en-US" dirty="0"/>
              <a:t>Click on the image, and it will open in a new window.</a:t>
            </a:r>
          </a:p>
          <a:p>
            <a:pPr marL="285750" indent="-285750" algn="l">
              <a:spcAft>
                <a:spcPts val="1800"/>
              </a:spcAft>
              <a:buFont typeface="Arial" panose="020B0604020202020204" pitchFamily="34" charset="0"/>
              <a:buChar char="•"/>
            </a:pPr>
            <a:r>
              <a:rPr lang="en-US" dirty="0"/>
              <a:t>Right click to save, or copy the image (so you can </a:t>
            </a:r>
            <a:br>
              <a:rPr lang="en-US" dirty="0"/>
            </a:br>
            <a:r>
              <a:rPr lang="en-US" dirty="0"/>
              <a:t>paste it into your uploaded print template).</a:t>
            </a:r>
          </a:p>
          <a:p>
            <a:pPr marL="285750" indent="-285750" algn="l">
              <a:spcAft>
                <a:spcPts val="1800"/>
              </a:spcAft>
              <a:buFont typeface="Arial" panose="020B0604020202020204" pitchFamily="34" charset="0"/>
              <a:buChar char="•"/>
            </a:pPr>
            <a:r>
              <a:rPr lang="en-US" dirty="0"/>
              <a:t>Alternatively, click on the link and the image </a:t>
            </a:r>
            <a:br>
              <a:rPr lang="en-US" dirty="0"/>
            </a:br>
            <a:r>
              <a:rPr lang="en-US" dirty="0"/>
              <a:t>will be downloaded directly to your computer.</a:t>
            </a:r>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en-US"/>
              <a:t>Choose Layout</a:t>
            </a:r>
          </a:p>
        </p:txBody>
      </p:sp>
      <p:sp>
        <p:nvSpPr>
          <p:cNvPr id="3" name="Text Placeholder 2">
            <a:extLst>
              <a:ext uri="{FF2B5EF4-FFF2-40B4-BE49-F238E27FC236}">
                <a16:creationId xmlns:a16="http://schemas.microsoft.com/office/drawing/2014/main" id="{95899B2D-CA9F-4F60-88D3-4EBF11FA8A09}"/>
              </a:ext>
            </a:extLst>
          </p:cNvPr>
          <p:cNvSpPr>
            <a:spLocks noGrp="1"/>
          </p:cNvSpPr>
          <p:nvPr>
            <p:ph type="body" idx="1"/>
          </p:nvPr>
        </p:nvSpPr>
        <p:spPr>
          <a:xfrm>
            <a:off x="519727" y="2822713"/>
            <a:ext cx="6520220" cy="967409"/>
          </a:xfrm>
        </p:spPr>
        <p:txBody>
          <a:bodyPr/>
          <a:lstStyle/>
          <a:p>
            <a:r>
              <a:rPr lang="en-US"/>
              <a:t>Add slide (New Slide), or change layout for different options</a:t>
            </a:r>
          </a:p>
          <a:p>
            <a:r>
              <a:rPr lang="en-US"/>
              <a:t>Delete this slide</a:t>
            </a:r>
          </a:p>
          <a:p>
            <a:endParaRPr lang="en-US"/>
          </a:p>
        </p:txBody>
      </p:sp>
      <p:pic>
        <p:nvPicPr>
          <p:cNvPr id="5" name="Picture 4">
            <a:extLst>
              <a:ext uri="{FF2B5EF4-FFF2-40B4-BE49-F238E27FC236}">
                <a16:creationId xmlns:a16="http://schemas.microsoft.com/office/drawing/2014/main" id="{9426314A-5FC5-DE30-9F43-D47E82E1004F}"/>
              </a:ext>
            </a:extLst>
          </p:cNvPr>
          <p:cNvPicPr>
            <a:picLocks noChangeAspect="1"/>
          </p:cNvPicPr>
          <p:nvPr/>
        </p:nvPicPr>
        <p:blipFill rotWithShape="1">
          <a:blip r:embed="rId2"/>
          <a:srcRect r="50000"/>
          <a:stretch/>
        </p:blipFill>
        <p:spPr>
          <a:xfrm>
            <a:off x="652324" y="3586679"/>
            <a:ext cx="6255026" cy="3518453"/>
          </a:xfrm>
          <a:prstGeom prst="rect">
            <a:avLst/>
          </a:prstGeom>
        </p:spPr>
      </p:pic>
      <p:sp>
        <p:nvSpPr>
          <p:cNvPr id="7" name="Oval 6">
            <a:extLst>
              <a:ext uri="{FF2B5EF4-FFF2-40B4-BE49-F238E27FC236}">
                <a16:creationId xmlns:a16="http://schemas.microsoft.com/office/drawing/2014/main" id="{3D395B74-E31B-7911-8358-4E058412658E}"/>
              </a:ext>
            </a:extLst>
          </p:cNvPr>
          <p:cNvSpPr/>
          <p:nvPr/>
        </p:nvSpPr>
        <p:spPr>
          <a:xfrm>
            <a:off x="1086678" y="3433426"/>
            <a:ext cx="901148" cy="8470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B11-96B8-8BDB-7F9D-C6D6C806E467}"/>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0F332A1-F393-7BE4-598A-2A25A526A757}"/>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E701025C-E0C2-A505-0618-36AC698079A1}"/>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774B6238-13BD-A059-A6EB-80E31921BBB9}"/>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6A29027A-D696-9567-865E-B1B108E1634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4A891238-C9BC-39ED-527A-E43C62F4785C}"/>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AFCE8698-A0F7-467F-BF8E-33A66C913342}"/>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5B0B43C3-6466-C7CC-15E7-F7B4B2C6BFCA}"/>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68AC8337-EE2C-DDD2-0878-2770296592AE}"/>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DC74A435-5EC3-7E1F-C4DB-AA83A39D8FC0}"/>
              </a:ext>
            </a:extLst>
          </p:cNvPr>
          <p:cNvSpPr>
            <a:spLocks noGrp="1"/>
          </p:cNvSpPr>
          <p:nvPr>
            <p:ph type="pic" sz="quarter" idx="21"/>
          </p:nvPr>
        </p:nvSpPr>
        <p:spPr/>
      </p:sp>
    </p:spTree>
    <p:extLst>
      <p:ext uri="{BB962C8B-B14F-4D97-AF65-F5344CB8AC3E}">
        <p14:creationId xmlns:p14="http://schemas.microsoft.com/office/powerpoint/2010/main" val="132575504"/>
      </p:ext>
    </p:extLst>
  </p:cSld>
  <p:clrMapOvr>
    <a:masterClrMapping/>
  </p:clrMapOvr>
</p:sld>
</file>

<file path=ppt/theme/theme1.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Wellspect theme</Template>
  <TotalTime>0</TotalTime>
  <Words>221</Words>
  <Application>Microsoft Office PowerPoint</Application>
  <PresentationFormat>Custom</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Navina</vt:lpstr>
      <vt:lpstr>PowerPoint Presentation</vt:lpstr>
      <vt:lpstr>Welcome to the illustration bank, focusing on children and transanal irrigation!</vt:lpstr>
      <vt:lpstr>Choose Layout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2023-03-02T09:45:24Z</dcterms:created>
  <dcterms:modified xsi:type="dcterms:W3CDTF">2023-10-23T15:53:34Z</dcterms:modified>
</cp:coreProperties>
</file>