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 id="2147483669" r:id="rId2"/>
    <p:sldMasterId id="2147483673" r:id="rId3"/>
    <p:sldMasterId id="2147483677" r:id="rId4"/>
    <p:sldMasterId id="2147483741" r:id="rId5"/>
    <p:sldMasterId id="2147483665" r:id="rId6"/>
    <p:sldMasterId id="2147483681" r:id="rId7"/>
    <p:sldMasterId id="2147483685" r:id="rId8"/>
    <p:sldMasterId id="2147483689" r:id="rId9"/>
    <p:sldMasterId id="2147483693" r:id="rId10"/>
    <p:sldMasterId id="2147483697" r:id="rId11"/>
    <p:sldMasterId id="2147483701" r:id="rId12"/>
    <p:sldMasterId id="2147483705" r:id="rId13"/>
    <p:sldMasterId id="2147483746" r:id="rId14"/>
    <p:sldMasterId id="2147483709" r:id="rId15"/>
    <p:sldMasterId id="2147483713" r:id="rId16"/>
    <p:sldMasterId id="2147483717" r:id="rId17"/>
    <p:sldMasterId id="2147483721" r:id="rId18"/>
  </p:sldMasterIdLst>
  <p:notesMasterIdLst>
    <p:notesMasterId r:id="rId41"/>
  </p:notesMasterIdLst>
  <p:handoutMasterIdLst>
    <p:handoutMasterId r:id="rId42"/>
  </p:handoutMasterIdLst>
  <p:sldIdLst>
    <p:sldId id="290" r:id="rId19"/>
    <p:sldId id="306" r:id="rId20"/>
    <p:sldId id="298" r:id="rId21"/>
    <p:sldId id="295" r:id="rId22"/>
    <p:sldId id="288" r:id="rId23"/>
    <p:sldId id="296" r:id="rId24"/>
    <p:sldId id="292" r:id="rId25"/>
    <p:sldId id="291" r:id="rId26"/>
    <p:sldId id="304" r:id="rId27"/>
    <p:sldId id="301" r:id="rId28"/>
    <p:sldId id="289" r:id="rId29"/>
    <p:sldId id="293" r:id="rId30"/>
    <p:sldId id="303" r:id="rId31"/>
    <p:sldId id="305" r:id="rId32"/>
    <p:sldId id="299" r:id="rId33"/>
    <p:sldId id="302" r:id="rId34"/>
    <p:sldId id="307" r:id="rId35"/>
    <p:sldId id="294" r:id="rId36"/>
    <p:sldId id="300" r:id="rId37"/>
    <p:sldId id="297" r:id="rId38"/>
    <p:sldId id="308" r:id="rId39"/>
    <p:sldId id="30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2ED7A2-0C0E-4216-B4D8-05A96E6E1E2A}" v="4" dt="2021-01-20T10:54:08.841"/>
    <p1510:client id="{45DA399A-DD67-4F90-9933-2FB44252E47D}" v="1" dt="2021-01-20T10:55:40.887"/>
    <p1510:client id="{C3099BFC-CA18-4F10-A6A7-4CF9E43F76E2}" v="1" dt="2021-01-20T06:30:59.757"/>
  </p1510:revLst>
</p1510:revInfo>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6" autoAdjust="0"/>
    <p:restoredTop sz="83266" autoAdjust="0"/>
  </p:normalViewPr>
  <p:slideViewPr>
    <p:cSldViewPr snapToGrid="0">
      <p:cViewPr varScale="1">
        <p:scale>
          <a:sx n="92" d="100"/>
          <a:sy n="92" d="100"/>
        </p:scale>
        <p:origin x="504" y="90"/>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5" d="100"/>
          <a:sy n="65" d="100"/>
        </p:scale>
        <p:origin x="2405"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commentAuthors" Target="commentAuthors.xml"/><Relationship Id="rId48"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5/30/2022</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5/30/2022</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Bowel dysfunction is surrounded by misconceptions and taboos that may interfere with treatment and that may result in self-medication not always innocuous to the patient care. An objective evaluation of the bowel dysfunction is important to be able to have a consistent measure, facilitate monitoring of disease progression and, also to compare patients and for standardization of treatment. </a:t>
            </a:r>
          </a:p>
          <a:p>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For TAI treatment it is important to have a measure of improvement, or not, of symptoms to encourage the patient to adhere to treatment. There is not one scores that fit all; in this presentation an overview of different scores used in the scientific literature is presented. </a:t>
            </a:r>
          </a:p>
          <a:p>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a:p>
        </p:txBody>
      </p:sp>
    </p:spTree>
    <p:extLst>
      <p:ext uri="{BB962C8B-B14F-4D97-AF65-F5344CB8AC3E}">
        <p14:creationId xmlns:p14="http://schemas.microsoft.com/office/powerpoint/2010/main" val="2394813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Knowles et al developed the KESS score in 2000 to assist in diagnosing constipation and in discriminating among pathophysiologic subgroups (Knowles et al., Dis colon rectum 2000;43:1419-1426). The score was correlated with Cleveland Clinic Constipation Score. It uses a 4- to 5-point Likert scales and total scores can range from 0 (no symptoms) to 39 (high symptom severity). A cut-off score of ≥11 indicates constipation. </a:t>
            </a:r>
          </a:p>
          <a:p>
            <a:endParaRPr lang="en-US" noProof="0" dirty="0"/>
          </a:p>
          <a:p>
            <a:r>
              <a:rPr lang="en-US" noProof="0" dirty="0"/>
              <a:t>The discrimination of subtypes of constipation was effective for patients with rectal </a:t>
            </a:r>
            <a:r>
              <a:rPr lang="en-US" noProof="0" dirty="0" err="1"/>
              <a:t>evacuatory</a:t>
            </a:r>
            <a:r>
              <a:rPr lang="en-US" noProof="0" dirty="0"/>
              <a:t> disorder and slow-transit constipation, but could not effectively discriminate between patients with single and mixed pathologies. </a:t>
            </a:r>
          </a:p>
          <a:p>
            <a:endParaRPr lang="en-US" noProof="0" dirty="0"/>
          </a:p>
          <a:p>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10</a:t>
            </a:fld>
            <a:endParaRPr lang="en-US"/>
          </a:p>
        </p:txBody>
      </p:sp>
    </p:spTree>
    <p:extLst>
      <p:ext uri="{BB962C8B-B14F-4D97-AF65-F5344CB8AC3E}">
        <p14:creationId xmlns:p14="http://schemas.microsoft.com/office/powerpoint/2010/main" val="4033395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CICI index was developed </a:t>
            </a:r>
            <a:r>
              <a:rPr lang="en-US" noProof="0" dirty="0" err="1"/>
              <a:t>specfi</a:t>
            </a:r>
            <a:r>
              <a:rPr lang="en-US" i="0" noProof="0" dirty="0" err="1"/>
              <a:t>cally</a:t>
            </a:r>
            <a:r>
              <a:rPr lang="en-US" noProof="0" dirty="0"/>
              <a:t> for slow transit constipation and </a:t>
            </a:r>
            <a:r>
              <a:rPr lang="en-US" i="0" noProof="0" dirty="0"/>
              <a:t>to</a:t>
            </a:r>
            <a:r>
              <a:rPr lang="en-US" noProof="0" dirty="0"/>
              <a:t> take into account signs of autonomic neuropathy (Altomare et al., Tech </a:t>
            </a:r>
            <a:r>
              <a:rPr lang="en-US" noProof="0" dirty="0" err="1"/>
              <a:t>Coloproctol</a:t>
            </a:r>
            <a:r>
              <a:rPr lang="en-US" noProof="0" dirty="0"/>
              <a:t> 1996;1:27-28). The index was an early score and is not very commonly used in the scientific literature.</a:t>
            </a:r>
          </a:p>
        </p:txBody>
      </p:sp>
      <p:sp>
        <p:nvSpPr>
          <p:cNvPr id="4" name="Slide Number Placeholder 3"/>
          <p:cNvSpPr>
            <a:spLocks noGrp="1"/>
          </p:cNvSpPr>
          <p:nvPr>
            <p:ph type="sldNum" sz="quarter" idx="5"/>
          </p:nvPr>
        </p:nvSpPr>
        <p:spPr/>
        <p:txBody>
          <a:bodyPr/>
          <a:lstStyle/>
          <a:p>
            <a:fld id="{6D4018D2-26EA-4626-92F2-1F10E443FD0D}" type="slidenum">
              <a:rPr lang="en-US" smtClean="0"/>
              <a:t>11</a:t>
            </a:fld>
            <a:endParaRPr lang="en-US"/>
          </a:p>
        </p:txBody>
      </p:sp>
    </p:spTree>
    <p:extLst>
      <p:ext uri="{BB962C8B-B14F-4D97-AF65-F5344CB8AC3E}">
        <p14:creationId xmlns:p14="http://schemas.microsoft.com/office/powerpoint/2010/main" val="3748945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constipation severity instrument or index (CSI)  was developed to identify different types of constipation. It has three subscales: </a:t>
            </a:r>
          </a:p>
          <a:p>
            <a:pPr marL="171450" indent="-171450">
              <a:buFontTx/>
              <a:buChar char="-"/>
            </a:pPr>
            <a:r>
              <a:rPr lang="en-US" noProof="0" dirty="0"/>
              <a:t>obstructive defecation, </a:t>
            </a:r>
          </a:p>
          <a:p>
            <a:pPr marL="171450" indent="-171450">
              <a:buFontTx/>
              <a:buChar char="-"/>
            </a:pPr>
            <a:r>
              <a:rPr lang="en-US" noProof="0" dirty="0"/>
              <a:t>colonic inertia, </a:t>
            </a:r>
          </a:p>
          <a:p>
            <a:pPr marL="171450" indent="-171450">
              <a:buFontTx/>
              <a:buChar char="-"/>
            </a:pPr>
            <a:r>
              <a:rPr lang="en-US" noProof="0" dirty="0"/>
              <a:t>and pain</a:t>
            </a:r>
          </a:p>
          <a:p>
            <a:r>
              <a:rPr lang="en-US" noProof="0" dirty="0"/>
              <a:t>Constipated patients were grouped by Rome II criteria at validation of the score into 4 groups:</a:t>
            </a:r>
          </a:p>
          <a:p>
            <a:pPr marL="171450" indent="-171450">
              <a:buFont typeface="Arial" panose="020B0604020202020204" pitchFamily="34" charset="0"/>
              <a:buChar char="•"/>
            </a:pPr>
            <a:r>
              <a:rPr lang="en-US" noProof="0" dirty="0"/>
              <a:t>Functional constipation</a:t>
            </a:r>
          </a:p>
          <a:p>
            <a:pPr marL="171450" indent="-171450">
              <a:buFont typeface="Arial" panose="020B0604020202020204" pitchFamily="34" charset="0"/>
              <a:buChar char="•"/>
            </a:pPr>
            <a:r>
              <a:rPr lang="en-US" noProof="0" dirty="0"/>
              <a:t>Pelvic floor dyssynergia</a:t>
            </a:r>
          </a:p>
          <a:p>
            <a:pPr marL="171450" indent="-171450">
              <a:buFont typeface="Arial" panose="020B0604020202020204" pitchFamily="34" charset="0"/>
              <a:buChar char="•"/>
            </a:pPr>
            <a:r>
              <a:rPr lang="en-US" noProof="0" dirty="0"/>
              <a:t>Constipation predominant irritable bowel syndrome (IBS-C) </a:t>
            </a:r>
          </a:p>
          <a:p>
            <a:pPr marL="171450" indent="-171450">
              <a:buFont typeface="Arial" panose="020B0604020202020204" pitchFamily="34" charset="0"/>
              <a:buChar char="•"/>
            </a:pPr>
            <a:r>
              <a:rPr lang="en-US" noProof="0" dirty="0"/>
              <a:t>No specific criteria</a:t>
            </a:r>
          </a:p>
          <a:p>
            <a:endParaRPr lang="en-US" noProof="0" dirty="0"/>
          </a:p>
          <a:p>
            <a:r>
              <a:rPr lang="en-US" noProof="0" dirty="0"/>
              <a:t>The different groups of constipation scored differently on the CSI making it possible to identify the type of constipation the patient suffer from (Varma et al., Dis Colon Rectum 2008;51:162-172).</a:t>
            </a:r>
          </a:p>
          <a:p>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12</a:t>
            </a:fld>
            <a:endParaRPr lang="en-US"/>
          </a:p>
        </p:txBody>
      </p:sp>
    </p:spTree>
    <p:extLst>
      <p:ext uri="{BB962C8B-B14F-4D97-AF65-F5344CB8AC3E}">
        <p14:creationId xmlns:p14="http://schemas.microsoft.com/office/powerpoint/2010/main" val="2851587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constipation assessment scale was developed by McShane and McLane (1999) and assess</a:t>
            </a:r>
            <a:r>
              <a:rPr lang="en-US" i="0" noProof="0" dirty="0"/>
              <a:t>es</a:t>
            </a:r>
            <a:r>
              <a:rPr lang="en-US" noProof="0" dirty="0"/>
              <a:t> the presence and severity of constipation in </a:t>
            </a:r>
            <a:r>
              <a:rPr lang="en-US" i="0" noProof="0" dirty="0"/>
              <a:t>patients with </a:t>
            </a:r>
            <a:r>
              <a:rPr lang="en-US" noProof="0" dirty="0"/>
              <a:t>cancer taking opioids or vinca alkaloids and pregnancy. The eight characteristics included in the evaluation are based on the patients experience </a:t>
            </a:r>
            <a:r>
              <a:rPr lang="en-US" i="0" noProof="0" dirty="0"/>
              <a:t>for</a:t>
            </a:r>
            <a:r>
              <a:rPr lang="en-US" noProof="0" dirty="0"/>
              <a:t> the previous week of:</a:t>
            </a:r>
          </a:p>
          <a:p>
            <a:pPr marL="171450" indent="-171450">
              <a:buFontTx/>
              <a:buChar char="-"/>
            </a:pPr>
            <a:r>
              <a:rPr lang="en-US" noProof="0" dirty="0"/>
              <a:t>Abdominal distension or bloating</a:t>
            </a:r>
          </a:p>
          <a:p>
            <a:pPr marL="171450" indent="-171450">
              <a:buFontTx/>
              <a:buChar char="-"/>
            </a:pPr>
            <a:r>
              <a:rPr lang="en-US" noProof="0" dirty="0"/>
              <a:t>Change in the amount of gas passed rectally</a:t>
            </a:r>
          </a:p>
          <a:p>
            <a:pPr marL="171450" indent="-171450">
              <a:buFontTx/>
              <a:buChar char="-"/>
            </a:pPr>
            <a:r>
              <a:rPr lang="en-US" noProof="0" dirty="0"/>
              <a:t>Less frequent bowel movements</a:t>
            </a:r>
          </a:p>
          <a:p>
            <a:pPr marL="171450" indent="-171450">
              <a:buFontTx/>
              <a:buChar char="-"/>
            </a:pPr>
            <a:r>
              <a:rPr lang="en-US" noProof="0" dirty="0"/>
              <a:t>Oozing liquid stool</a:t>
            </a:r>
          </a:p>
          <a:p>
            <a:pPr marL="171450" indent="-171450">
              <a:buFontTx/>
              <a:buChar char="-"/>
            </a:pPr>
            <a:r>
              <a:rPr lang="en-US" noProof="0" dirty="0"/>
              <a:t>Rectal fullness or pressure</a:t>
            </a:r>
          </a:p>
          <a:p>
            <a:pPr marL="171450" indent="-171450">
              <a:buFontTx/>
              <a:buChar char="-"/>
            </a:pPr>
            <a:r>
              <a:rPr lang="en-US" noProof="0" dirty="0"/>
              <a:t>Rectal pain with bowel movements</a:t>
            </a:r>
          </a:p>
          <a:p>
            <a:pPr marL="171450" indent="-171450">
              <a:buFontTx/>
              <a:buChar char="-"/>
            </a:pPr>
            <a:r>
              <a:rPr lang="en-US" noProof="0" dirty="0"/>
              <a:t>Small volume of stool</a:t>
            </a:r>
          </a:p>
          <a:p>
            <a:pPr marL="171450" indent="-171450">
              <a:buFontTx/>
              <a:buChar char="-"/>
            </a:pPr>
            <a:r>
              <a:rPr lang="en-US" noProof="0" dirty="0"/>
              <a:t>Inability to pass stool</a:t>
            </a:r>
          </a:p>
          <a:p>
            <a:pPr marL="0" indent="0">
              <a:buFontTx/>
              <a:buNone/>
            </a:pPr>
            <a:endParaRPr lang="en-US" noProof="0" dirty="0"/>
          </a:p>
          <a:p>
            <a:pPr marL="0" indent="0">
              <a:buFontTx/>
              <a:buNone/>
            </a:pPr>
            <a:r>
              <a:rPr lang="en-US" noProof="0" dirty="0"/>
              <a:t>Each is rated from 0-2; 0=no problem, 1=some problem, 2=severe problem. A score of ≥1 indicates constipation. </a:t>
            </a:r>
            <a:r>
              <a:rPr lang="en-US" sz="1200" kern="1200" noProof="0" dirty="0">
                <a:solidFill>
                  <a:schemeClr val="tx1"/>
                </a:solidFill>
                <a:effectLst/>
                <a:latin typeface="+mn-lt"/>
                <a:ea typeface="+mn-ea"/>
                <a:cs typeface="+mn-cs"/>
              </a:rPr>
              <a:t>A score of ≥1 indicates constipation. </a:t>
            </a:r>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13</a:t>
            </a:fld>
            <a:endParaRPr lang="en-US"/>
          </a:p>
        </p:txBody>
      </p:sp>
    </p:spTree>
    <p:extLst>
      <p:ext uri="{BB962C8B-B14F-4D97-AF65-F5344CB8AC3E}">
        <p14:creationId xmlns:p14="http://schemas.microsoft.com/office/powerpoint/2010/main" val="288398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CCQ was developed to diagnose functional constipation in Chinese patients (Chan et al., Aliment </a:t>
            </a:r>
            <a:r>
              <a:rPr lang="en-US" noProof="0" dirty="0" err="1"/>
              <a:t>Pharmacol</a:t>
            </a:r>
            <a:r>
              <a:rPr lang="en-US" noProof="0" dirty="0"/>
              <a:t> </a:t>
            </a:r>
            <a:r>
              <a:rPr lang="en-US" noProof="0" dirty="0" err="1"/>
              <a:t>Ther</a:t>
            </a:r>
            <a:r>
              <a:rPr lang="en-US" noProof="0" dirty="0"/>
              <a:t> 2005;22:483-488). It generates a composite score with a cut-off score of ≥5 being able to discriminate between controls and constipated patients with both a sensitivity and specificity of 91%. The CCQ used Rome II criteria to define constipation.</a:t>
            </a:r>
          </a:p>
        </p:txBody>
      </p:sp>
      <p:sp>
        <p:nvSpPr>
          <p:cNvPr id="4" name="Slide Number Placeholder 3"/>
          <p:cNvSpPr>
            <a:spLocks noGrp="1"/>
          </p:cNvSpPr>
          <p:nvPr>
            <p:ph type="sldNum" sz="quarter" idx="5"/>
          </p:nvPr>
        </p:nvSpPr>
        <p:spPr/>
        <p:txBody>
          <a:bodyPr/>
          <a:lstStyle/>
          <a:p>
            <a:fld id="{6D4018D2-26EA-4626-92F2-1F10E443FD0D}" type="slidenum">
              <a:rPr lang="en-US" smtClean="0"/>
              <a:t>14</a:t>
            </a:fld>
            <a:endParaRPr lang="en-US"/>
          </a:p>
        </p:txBody>
      </p:sp>
    </p:spTree>
    <p:extLst>
      <p:ext uri="{BB962C8B-B14F-4D97-AF65-F5344CB8AC3E}">
        <p14:creationId xmlns:p14="http://schemas.microsoft.com/office/powerpoint/2010/main" val="509352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Also called the Jorge-Wexner incontinence scored and when used for obstructed defecation called Wexner score for obstructed defecation (</a:t>
            </a:r>
            <a:r>
              <a:rPr lang="en-US" sz="1200" b="0" i="0" u="none" strike="noStrike" kern="1200" baseline="0" noProof="0" dirty="0">
                <a:solidFill>
                  <a:schemeClr val="tx1"/>
                </a:solidFill>
                <a:latin typeface="+mn-lt"/>
                <a:ea typeface="+mn-ea"/>
                <a:cs typeface="+mn-cs"/>
              </a:rPr>
              <a:t>Jorge and Wexner, </a:t>
            </a:r>
            <a:r>
              <a:rPr lang="en-US" sz="1200" b="0" i="1" u="none" strike="noStrike" kern="1200" baseline="0" noProof="0" dirty="0">
                <a:solidFill>
                  <a:schemeClr val="tx1"/>
                </a:solidFill>
                <a:latin typeface="+mn-lt"/>
                <a:ea typeface="+mn-ea"/>
                <a:cs typeface="+mn-cs"/>
              </a:rPr>
              <a:t>Dis Colon Rectum </a:t>
            </a:r>
            <a:r>
              <a:rPr lang="en-US" sz="1200" b="0" i="0" u="none" strike="noStrike" kern="1200" baseline="0" noProof="0" dirty="0">
                <a:solidFill>
                  <a:schemeClr val="tx1"/>
                </a:solidFill>
                <a:latin typeface="+mn-lt"/>
                <a:ea typeface="+mn-ea"/>
                <a:cs typeface="+mn-cs"/>
              </a:rPr>
              <a:t>1993;36:77–97)</a:t>
            </a:r>
            <a:r>
              <a:rPr lang="en-US" noProof="0" dirty="0"/>
              <a:t>. </a:t>
            </a:r>
          </a:p>
          <a:p>
            <a:r>
              <a:rPr lang="en-US" noProof="0" dirty="0"/>
              <a:t>The frequency in the score is defined as:</a:t>
            </a:r>
          </a:p>
          <a:p>
            <a:r>
              <a:rPr lang="en-US" noProof="0" dirty="0"/>
              <a:t>Never</a:t>
            </a:r>
          </a:p>
          <a:p>
            <a:r>
              <a:rPr lang="en-US" noProof="0" dirty="0"/>
              <a:t>Rarely &lt;1/month</a:t>
            </a:r>
          </a:p>
          <a:p>
            <a:r>
              <a:rPr lang="en-US" noProof="0" dirty="0"/>
              <a:t>Sometimes is &lt;1/week, ≥1/month</a:t>
            </a:r>
          </a:p>
          <a:p>
            <a:r>
              <a:rPr lang="en-US" noProof="0" dirty="0"/>
              <a:t>Usually &lt;1/day, ≥1/week</a:t>
            </a:r>
          </a:p>
          <a:p>
            <a:r>
              <a:rPr lang="en-US" noProof="0" dirty="0"/>
              <a:t>Always ≥1/day</a:t>
            </a:r>
          </a:p>
          <a:p>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15</a:t>
            </a:fld>
            <a:endParaRPr lang="en-US"/>
          </a:p>
        </p:txBody>
      </p:sp>
    </p:spTree>
    <p:extLst>
      <p:ext uri="{BB962C8B-B14F-4D97-AF65-F5344CB8AC3E}">
        <p14:creationId xmlns:p14="http://schemas.microsoft.com/office/powerpoint/2010/main" val="1005032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Vaizey et al. (</a:t>
            </a:r>
            <a:r>
              <a:rPr lang="en-US" sz="1200" b="0" i="1" u="none" strike="noStrike" kern="1200" baseline="0" noProof="0" dirty="0">
                <a:solidFill>
                  <a:schemeClr val="tx1"/>
                </a:solidFill>
                <a:latin typeface="+mn-lt"/>
                <a:ea typeface="+mn-ea"/>
                <a:cs typeface="+mn-cs"/>
              </a:rPr>
              <a:t>Gut </a:t>
            </a:r>
            <a:r>
              <a:rPr lang="en-US" sz="1200" b="0" i="0" u="none" strike="noStrike" kern="1200" baseline="0" noProof="0" dirty="0">
                <a:solidFill>
                  <a:schemeClr val="tx1"/>
                </a:solidFill>
                <a:latin typeface="+mn-lt"/>
                <a:ea typeface="+mn-ea"/>
                <a:cs typeface="+mn-cs"/>
              </a:rPr>
              <a:t>1999;</a:t>
            </a:r>
            <a:r>
              <a:rPr lang="en-US" sz="1200" b="1" i="0" u="none" strike="noStrike" kern="1200" baseline="0" noProof="0" dirty="0">
                <a:solidFill>
                  <a:schemeClr val="tx1"/>
                </a:solidFill>
                <a:latin typeface="+mn-lt"/>
                <a:ea typeface="+mn-ea"/>
                <a:cs typeface="+mn-cs"/>
              </a:rPr>
              <a:t>44</a:t>
            </a:r>
            <a:r>
              <a:rPr lang="en-US" sz="1200" b="0" i="0" u="none" strike="noStrike" kern="1200" baseline="0" noProof="0" dirty="0">
                <a:solidFill>
                  <a:schemeClr val="tx1"/>
                </a:solidFill>
                <a:latin typeface="+mn-lt"/>
                <a:ea typeface="+mn-ea"/>
                <a:cs typeface="+mn-cs"/>
              </a:rPr>
              <a:t>:77–80)</a:t>
            </a:r>
            <a:r>
              <a:rPr lang="en-US" noProof="0" dirty="0"/>
              <a:t> presented a new incontinence </a:t>
            </a:r>
            <a:r>
              <a:rPr lang="en-US" i="0" noProof="0" dirty="0"/>
              <a:t>score</a:t>
            </a:r>
            <a:r>
              <a:rPr lang="en-US" noProof="0" dirty="0"/>
              <a:t> called the Vaizey score </a:t>
            </a:r>
            <a:r>
              <a:rPr lang="en-US" i="0" u="none" noProof="0" dirty="0"/>
              <a:t>or</a:t>
            </a:r>
            <a:r>
              <a:rPr lang="en-US" noProof="0" dirty="0"/>
              <a:t> St. Mark’s incontinence score.  </a:t>
            </a:r>
            <a:r>
              <a:rPr lang="en-US" i="0" noProof="0" dirty="0"/>
              <a:t>At</a:t>
            </a:r>
            <a:r>
              <a:rPr lang="en-US" noProof="0" dirty="0"/>
              <a:t> that time existing scales for assessing fecal incontinence had not been</a:t>
            </a:r>
          </a:p>
          <a:p>
            <a:r>
              <a:rPr lang="en-US" noProof="0" dirty="0"/>
              <a:t>validated against clinical assessment, or with regard to reproducibility, and did not take into account fecal urgency, and the use of antidiarrheal medications. The other scores they compared to were:</a:t>
            </a:r>
          </a:p>
          <a:p>
            <a:pPr marL="171450" indent="-171450">
              <a:buFontTx/>
              <a:buChar char="-"/>
            </a:pPr>
            <a:r>
              <a:rPr lang="en-US" sz="1200" b="0" i="1" u="none" strike="noStrike" kern="1200" baseline="0" noProof="0" dirty="0">
                <a:solidFill>
                  <a:schemeClr val="tx1"/>
                </a:solidFill>
                <a:latin typeface="+mn-lt"/>
                <a:ea typeface="+mn-ea"/>
                <a:cs typeface="+mn-cs"/>
              </a:rPr>
              <a:t>The </a:t>
            </a:r>
            <a:r>
              <a:rPr lang="en-US" sz="1200" b="0" i="1" u="none" strike="noStrike" kern="1200" baseline="0" noProof="0" dirty="0" err="1">
                <a:solidFill>
                  <a:schemeClr val="tx1"/>
                </a:solidFill>
                <a:latin typeface="+mn-lt"/>
                <a:ea typeface="+mn-ea"/>
                <a:cs typeface="+mn-cs"/>
              </a:rPr>
              <a:t>Pescatori</a:t>
            </a:r>
            <a:r>
              <a:rPr lang="en-US" sz="1200" b="0" i="1" u="none" strike="noStrike" kern="1200" baseline="0" noProof="0" dirty="0">
                <a:solidFill>
                  <a:schemeClr val="tx1"/>
                </a:solidFill>
                <a:latin typeface="+mn-lt"/>
                <a:ea typeface="+mn-ea"/>
                <a:cs typeface="+mn-cs"/>
              </a:rPr>
              <a:t> score</a:t>
            </a:r>
          </a:p>
          <a:p>
            <a:pPr marL="171450" indent="-171450">
              <a:buFontTx/>
              <a:buChar char="-"/>
            </a:pPr>
            <a:r>
              <a:rPr lang="en-US" sz="1200" b="0" i="1" u="none" strike="noStrike" kern="1200" baseline="0" noProof="0" dirty="0">
                <a:solidFill>
                  <a:schemeClr val="tx1"/>
                </a:solidFill>
                <a:latin typeface="+mn-lt"/>
                <a:ea typeface="+mn-ea"/>
                <a:cs typeface="+mn-cs"/>
              </a:rPr>
              <a:t>The Wexner score</a:t>
            </a:r>
          </a:p>
          <a:p>
            <a:pPr marL="171450" indent="-171450">
              <a:buFontTx/>
              <a:buChar char="-"/>
            </a:pPr>
            <a:r>
              <a:rPr lang="en-US" sz="1200" b="0" i="1" u="none" strike="noStrike" kern="1200" baseline="0" noProof="0" dirty="0">
                <a:solidFill>
                  <a:schemeClr val="tx1"/>
                </a:solidFill>
                <a:latin typeface="+mn-lt"/>
                <a:ea typeface="+mn-ea"/>
                <a:cs typeface="+mn-cs"/>
              </a:rPr>
              <a:t>The American Medical Systems score (AMS score)</a:t>
            </a:r>
          </a:p>
          <a:p>
            <a:pPr marL="0" indent="0">
              <a:buFontTx/>
              <a:buNone/>
            </a:pPr>
            <a:endParaRPr lang="en-US" sz="1200" b="0" i="1" u="none" strike="noStrike" kern="1200" baseline="0" noProof="0" dirty="0">
              <a:solidFill>
                <a:schemeClr val="tx1"/>
              </a:solidFill>
              <a:latin typeface="+mn-lt"/>
              <a:ea typeface="+mn-ea"/>
              <a:cs typeface="+mn-cs"/>
            </a:endParaRPr>
          </a:p>
          <a:p>
            <a:pPr marL="0" indent="0">
              <a:buFontTx/>
              <a:buNone/>
            </a:pPr>
            <a:r>
              <a:rPr lang="en-US" sz="1200" b="0" i="0" u="none" strike="noStrike" kern="1200" baseline="0" noProof="0" dirty="0">
                <a:solidFill>
                  <a:schemeClr val="tx1"/>
                </a:solidFill>
                <a:latin typeface="+mn-lt"/>
                <a:ea typeface="+mn-ea"/>
                <a:cs typeface="+mn-cs"/>
              </a:rPr>
              <a:t>In this score the frequency is defined as:</a:t>
            </a:r>
          </a:p>
          <a:p>
            <a:pPr marL="0" indent="0">
              <a:buFontTx/>
              <a:buNone/>
            </a:pPr>
            <a:r>
              <a:rPr lang="en-US" sz="1200" b="0" i="0" u="none" strike="noStrike" kern="1200" baseline="0" noProof="0" dirty="0">
                <a:solidFill>
                  <a:schemeClr val="tx1"/>
                </a:solidFill>
                <a:latin typeface="+mn-lt"/>
                <a:ea typeface="+mn-ea"/>
                <a:cs typeface="+mn-cs"/>
              </a:rPr>
              <a:t>Never – no episodes in the past 4 weeks</a:t>
            </a:r>
          </a:p>
          <a:p>
            <a:pPr marL="0" indent="0">
              <a:buFontTx/>
              <a:buNone/>
            </a:pPr>
            <a:r>
              <a:rPr lang="en-US" sz="1200" b="0" i="0" u="none" strike="noStrike" kern="1200" baseline="0" noProof="0" dirty="0">
                <a:solidFill>
                  <a:schemeClr val="tx1"/>
                </a:solidFill>
                <a:latin typeface="+mn-lt"/>
                <a:ea typeface="+mn-ea"/>
                <a:cs typeface="+mn-cs"/>
              </a:rPr>
              <a:t>Rarely – 1 episode in the past 4 weeks</a:t>
            </a:r>
          </a:p>
          <a:p>
            <a:pPr marL="0" indent="0">
              <a:buFontTx/>
              <a:buNone/>
            </a:pPr>
            <a:r>
              <a:rPr lang="en-US" sz="1200" b="0" i="0" u="none" strike="noStrike" kern="1200" baseline="0" noProof="0" dirty="0">
                <a:solidFill>
                  <a:schemeClr val="tx1"/>
                </a:solidFill>
                <a:latin typeface="+mn-lt"/>
                <a:ea typeface="+mn-ea"/>
                <a:cs typeface="+mn-cs"/>
              </a:rPr>
              <a:t>Sometimes - &gt;1 episode in the past 4 weeks, but &lt;1 a day</a:t>
            </a:r>
          </a:p>
          <a:p>
            <a:pPr marL="0" indent="0">
              <a:buFontTx/>
              <a:buNone/>
            </a:pPr>
            <a:r>
              <a:rPr lang="en-US" sz="1200" b="0" i="0" u="none" strike="noStrike" kern="1200" baseline="0" noProof="0" dirty="0">
                <a:solidFill>
                  <a:schemeClr val="tx1"/>
                </a:solidFill>
                <a:latin typeface="+mn-lt"/>
                <a:ea typeface="+mn-ea"/>
                <a:cs typeface="+mn-cs"/>
              </a:rPr>
              <a:t>Daily – 1 or more episodes a day</a:t>
            </a:r>
          </a:p>
          <a:p>
            <a:pPr marL="171450" indent="-171450">
              <a:buFontTx/>
              <a:buChar char="-"/>
            </a:pPr>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16</a:t>
            </a:fld>
            <a:endParaRPr lang="en-US"/>
          </a:p>
        </p:txBody>
      </p:sp>
    </p:spTree>
    <p:extLst>
      <p:ext uri="{BB962C8B-B14F-4D97-AF65-F5344CB8AC3E}">
        <p14:creationId xmlns:p14="http://schemas.microsoft.com/office/powerpoint/2010/main" val="4144879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effectLst/>
              </a:rPr>
              <a:t>The NBD score was developed by Krogh et al for clinical assessment of colorectal and anal dysfunction in Spinal Cord Injury (SCI) patients. The NBD score </a:t>
            </a:r>
            <a:r>
              <a:rPr lang="en-US" noProof="0" dirty="0"/>
              <a:t>includes10 items: </a:t>
            </a:r>
          </a:p>
          <a:p>
            <a:pPr marL="171450" indent="-171450">
              <a:buFontTx/>
              <a:buChar char="-"/>
            </a:pPr>
            <a:r>
              <a:rPr lang="en-US" noProof="0" dirty="0"/>
              <a:t>frequency of bowel movements (0-6 points), </a:t>
            </a:r>
          </a:p>
          <a:p>
            <a:pPr marL="171450" indent="-171450">
              <a:buFontTx/>
              <a:buChar char="-"/>
            </a:pPr>
            <a:r>
              <a:rPr lang="en-US" noProof="0" dirty="0"/>
              <a:t>headache, perspiration or discomfort before or during defecation (0-2 points), </a:t>
            </a:r>
          </a:p>
          <a:p>
            <a:pPr marL="171450" indent="-171450">
              <a:buFontTx/>
              <a:buChar char="-"/>
            </a:pPr>
            <a:r>
              <a:rPr lang="en-US" noProof="0" dirty="0"/>
              <a:t>tablets and drops against constipation (0-2 points each), </a:t>
            </a:r>
          </a:p>
          <a:p>
            <a:pPr marL="171450" indent="-171450">
              <a:buFontTx/>
              <a:buChar char="-"/>
            </a:pPr>
            <a:r>
              <a:rPr lang="en-US" noProof="0" dirty="0"/>
              <a:t>time used for each defecation (0-7 points), </a:t>
            </a:r>
          </a:p>
          <a:p>
            <a:pPr marL="171450" indent="-171450">
              <a:buFontTx/>
              <a:buChar char="-"/>
            </a:pPr>
            <a:r>
              <a:rPr lang="en-US" noProof="0" dirty="0"/>
              <a:t>frequency of digital stimulation or evacuation (0-6 points), </a:t>
            </a:r>
          </a:p>
          <a:p>
            <a:pPr marL="171450" indent="-171450">
              <a:buFontTx/>
              <a:buChar char="-"/>
            </a:pPr>
            <a:r>
              <a:rPr lang="en-US" noProof="0" dirty="0"/>
              <a:t>frequency of fecal incontinence (0-13 points), </a:t>
            </a:r>
          </a:p>
          <a:p>
            <a:pPr marL="171450" indent="-171450">
              <a:buFontTx/>
              <a:buChar char="-"/>
            </a:pPr>
            <a:r>
              <a:rPr lang="en-US" noProof="0" dirty="0"/>
              <a:t>medication against fecal incontinence (0-4 points), </a:t>
            </a:r>
          </a:p>
          <a:p>
            <a:pPr marL="171450" indent="-171450">
              <a:buFontTx/>
              <a:buChar char="-"/>
            </a:pPr>
            <a:r>
              <a:rPr lang="en-US" noProof="0" dirty="0"/>
              <a:t>flatus </a:t>
            </a:r>
            <a:r>
              <a:rPr lang="en-US" u="none" noProof="0" dirty="0"/>
              <a:t>incontinence</a:t>
            </a:r>
            <a:r>
              <a:rPr lang="en-US" noProof="0" dirty="0"/>
              <a:t> (0-2 points) and </a:t>
            </a:r>
          </a:p>
          <a:p>
            <a:pPr marL="171450" indent="-171450">
              <a:buFontTx/>
              <a:buChar char="-"/>
            </a:pPr>
            <a:r>
              <a:rPr lang="en-US" noProof="0" dirty="0"/>
              <a:t>perianal skin problems (0-3 points). </a:t>
            </a:r>
          </a:p>
          <a:p>
            <a:endParaRPr lang="en-US" noProof="0" dirty="0"/>
          </a:p>
          <a:p>
            <a:r>
              <a:rPr lang="en-US" noProof="0" dirty="0"/>
              <a:t>The items are associated with quality of life as well (Krogh et al. </a:t>
            </a:r>
            <a:r>
              <a:rPr lang="en-US" noProof="0" dirty="0">
                <a:effectLst/>
              </a:rPr>
              <a:t>Spinal Cord. 2006 Oct;44(10):625-31). </a:t>
            </a:r>
          </a:p>
          <a:p>
            <a:endParaRPr lang="en-US" noProof="0" dirty="0">
              <a:effectLst/>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17</a:t>
            </a:fld>
            <a:endParaRPr lang="en-US"/>
          </a:p>
        </p:txBody>
      </p:sp>
    </p:spTree>
    <p:extLst>
      <p:ext uri="{BB962C8B-B14F-4D97-AF65-F5344CB8AC3E}">
        <p14:creationId xmlns:p14="http://schemas.microsoft.com/office/powerpoint/2010/main" val="1132593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noProof="0" dirty="0">
                <a:solidFill>
                  <a:schemeClr val="tx1"/>
                </a:solidFill>
                <a:effectLst/>
                <a:latin typeface="+mn-lt"/>
                <a:ea typeface="+mn-ea"/>
                <a:cs typeface="+mn-cs"/>
              </a:rPr>
              <a:t>There are several different scores for obstructed defecation syndrome in the literature. Altomare et al published a new scoring system in 2008 (</a:t>
            </a:r>
            <a:r>
              <a:rPr lang="en-US" noProof="0" dirty="0"/>
              <a:t>Colorectal Dis. 2008 Jan;10(1):84-8</a:t>
            </a:r>
            <a:r>
              <a:rPr lang="en-US" b="0" noProof="0" dirty="0"/>
              <a:t>) </a:t>
            </a:r>
            <a:r>
              <a:rPr lang="en-US" noProof="0" dirty="0"/>
              <a:t>to assess severity and to allow evaluation of outcome or to compare the efficacy of treatment including surgery. The ODS score or Altomare ODS score </a:t>
            </a:r>
            <a:r>
              <a:rPr lang="en-US" b="0" noProof="0" dirty="0"/>
              <a:t>consist of 8 parameters with scores from 0-4, except stool consistency that scores 0-3.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noProof="0" dirty="0">
                <a:solidFill>
                  <a:schemeClr val="tx1"/>
                </a:solidFill>
                <a:effectLst/>
                <a:latin typeface="+mn-lt"/>
                <a:ea typeface="+mn-ea"/>
                <a:cs typeface="+mn-cs"/>
              </a:rPr>
              <a:t>Another ODS score was presented by Renzi et al. in 2013 (</a:t>
            </a:r>
            <a:r>
              <a:rPr lang="en-US" noProof="0" dirty="0"/>
              <a:t>Surg </a:t>
            </a:r>
            <a:r>
              <a:rPr lang="en-US" noProof="0" dirty="0" err="1"/>
              <a:t>Innov</a:t>
            </a:r>
            <a:r>
              <a:rPr lang="en-US" noProof="0" dirty="0"/>
              <a:t>. 2013 Apr;20(2):119-25</a:t>
            </a:r>
            <a:r>
              <a:rPr lang="en-US" b="0" noProof="0" dirty="0"/>
              <a:t>) in a </a:t>
            </a:r>
            <a:r>
              <a:rPr lang="en-US" noProof="0" dirty="0"/>
              <a:t>study designed to develop and validate a simple and disease-specific scoring system for ODS (Renzi ODS score). The questionnaire consists of 5 items: excessive straining, incomplete rectal evacuation, use of enemas and/or laxatives, vaginal-anal-perineal digitations, and abdominal discomfort and/or pain. Each item was graded from 0 to 5 with a score ranging from 0 (no symptoms) to 20 (very severe symptoms).</a:t>
            </a:r>
            <a:endParaRPr lang="en-US" sz="1200" b="0" kern="1200" noProof="0" dirty="0">
              <a:solidFill>
                <a:schemeClr val="tx1"/>
              </a:solidFill>
              <a:effectLst/>
              <a:latin typeface="+mn-lt"/>
              <a:ea typeface="+mn-ea"/>
              <a:cs typeface="+mn-cs"/>
            </a:endParaRPr>
          </a:p>
          <a:p>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18</a:t>
            </a:fld>
            <a:endParaRPr lang="en-US"/>
          </a:p>
        </p:txBody>
      </p:sp>
    </p:spTree>
    <p:extLst>
      <p:ext uri="{BB962C8B-B14F-4D97-AF65-F5344CB8AC3E}">
        <p14:creationId xmlns:p14="http://schemas.microsoft.com/office/powerpoint/2010/main" val="1808570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noProof="0" dirty="0">
                <a:solidFill>
                  <a:schemeClr val="tx1"/>
                </a:solidFill>
                <a:effectLst/>
                <a:latin typeface="+mn-lt"/>
                <a:ea typeface="+mn-ea"/>
                <a:cs typeface="+mn-cs"/>
              </a:rPr>
              <a:t>Another score for obstructed defecation syndrome (ODS) was developed by an Italian surgeon, A. Longo, to correlate the symptoms of ODS with objective physiological findings and to uniform assessment of ODS severity. The original Longo's ODS score consisted of 7 parameters. It is an unvalidated tool for assessing functional symptoms of outlet obstruction which was frequently used in previously published trials on </a:t>
            </a:r>
            <a:r>
              <a:rPr lang="en-US" noProof="0" dirty="0"/>
              <a:t>Stapled Trans Anal Rectal Resection (</a:t>
            </a:r>
            <a:r>
              <a:rPr lang="en-US" sz="1200" b="0" kern="1200" noProof="0" dirty="0">
                <a:solidFill>
                  <a:schemeClr val="tx1"/>
                </a:solidFill>
                <a:effectLst/>
                <a:latin typeface="+mn-lt"/>
                <a:ea typeface="+mn-ea"/>
                <a:cs typeface="+mn-cs"/>
              </a:rPr>
              <a:t>STARR).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noProof="0" dirty="0">
                <a:solidFill>
                  <a:schemeClr val="tx1"/>
                </a:solidFill>
                <a:effectLst/>
                <a:latin typeface="+mn-lt"/>
                <a:ea typeface="+mn-ea"/>
                <a:cs typeface="+mn-cs"/>
              </a:rPr>
              <a:t>Longo later modified the scoring system (Longo’s MODS) by adding a lifestyle change parameter. Each parameter is scored 0-3;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noProof="0" dirty="0">
                <a:solidFill>
                  <a:schemeClr val="tx1"/>
                </a:solidFill>
                <a:effectLst/>
                <a:latin typeface="+mn-lt"/>
                <a:ea typeface="+mn-ea"/>
                <a:cs typeface="+mn-cs"/>
              </a:rPr>
              <a:t>for the first six parameters 0=never, 1=less than once weekly, 2=1-6 times weekly, 3=every 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noProof="0" dirty="0">
                <a:solidFill>
                  <a:schemeClr val="tx1"/>
                </a:solidFill>
                <a:effectLst/>
                <a:latin typeface="+mn-lt"/>
                <a:ea typeface="+mn-ea"/>
                <a:cs typeface="+mn-cs"/>
              </a:rPr>
              <a:t>for time needed for evacuation 0=less than 5 min, 1=6-10 min, 2=11-20 min, 3=more than 20 min;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noProof="0" dirty="0">
                <a:solidFill>
                  <a:schemeClr val="tx1"/>
                </a:solidFill>
                <a:effectLst/>
                <a:latin typeface="+mn-lt"/>
                <a:ea typeface="+mn-ea"/>
                <a:cs typeface="+mn-cs"/>
              </a:rPr>
              <a:t>and for lifestyle alteration 0=no alteration, 1=mild alteration, 2=moderate alteration, 3=significant alteration of lifestyle.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noProof="0" dirty="0">
                <a:solidFill>
                  <a:schemeClr val="tx1"/>
                </a:solidFill>
                <a:effectLst/>
                <a:latin typeface="+mn-lt"/>
                <a:ea typeface="+mn-ea"/>
                <a:cs typeface="+mn-cs"/>
              </a:rPr>
              <a:t>The total score is in the range 0-24 with higher score indicates increase in severity. Longo’s ODS score is commonly used to decide treatment strategy for ODS patients. There are </a:t>
            </a:r>
            <a:r>
              <a:rPr lang="en-US" sz="1200" b="0" i="0" kern="1200" noProof="0" dirty="0">
                <a:solidFill>
                  <a:schemeClr val="tx1"/>
                </a:solidFill>
                <a:effectLst/>
                <a:latin typeface="+mn-lt"/>
                <a:ea typeface="+mn-ea"/>
                <a:cs typeface="+mn-cs"/>
              </a:rPr>
              <a:t>differences</a:t>
            </a:r>
            <a:r>
              <a:rPr lang="en-US" sz="1200" b="0" kern="1200" noProof="0" dirty="0">
                <a:solidFill>
                  <a:schemeClr val="tx1"/>
                </a:solidFill>
                <a:effectLst/>
                <a:latin typeface="+mn-lt"/>
                <a:ea typeface="+mn-ea"/>
                <a:cs typeface="+mn-cs"/>
              </a:rPr>
              <a:t> in cut-off values, were some regards 9 as the cut off score for intervention while other has 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19</a:t>
            </a:fld>
            <a:endParaRPr lang="en-US"/>
          </a:p>
        </p:txBody>
      </p:sp>
    </p:spTree>
    <p:extLst>
      <p:ext uri="{BB962C8B-B14F-4D97-AF65-F5344CB8AC3E}">
        <p14:creationId xmlns:p14="http://schemas.microsoft.com/office/powerpoint/2010/main" val="1200004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Patient assessment is important to evaluate any possible reason for the bowel dysfunction and to exclude that the symptoms is secondary </a:t>
            </a:r>
            <a:r>
              <a:rPr lang="en-US" i="0" dirty="0">
                <a:solidFill>
                  <a:srgbClr val="FF0000"/>
                </a:solidFill>
                <a:highlight>
                  <a:srgbClr val="FFFF00"/>
                </a:highlight>
              </a:rPr>
              <a:t>to another condition and to rule out “Red flags”.</a:t>
            </a:r>
          </a:p>
          <a:p>
            <a:endParaRPr lang="en-US" i="0" dirty="0"/>
          </a:p>
          <a:p>
            <a:r>
              <a:rPr lang="en-US" i="0" dirty="0"/>
              <a:t>After a thorough medical history and examination to determine the diagnosis; it is important to find a tool to be able to evaluate results of treatment. </a:t>
            </a:r>
            <a:r>
              <a:rPr lang="en-US" sz="1200" i="0" kern="1200" dirty="0">
                <a:solidFill>
                  <a:schemeClr val="tx1"/>
                </a:solidFill>
                <a:effectLst/>
                <a:latin typeface="+mn-lt"/>
                <a:ea typeface="+mn-ea"/>
                <a:cs typeface="+mn-cs"/>
              </a:rPr>
              <a:t>Since constipation</a:t>
            </a:r>
            <a:r>
              <a:rPr lang="en-US" sz="1200" kern="1200" dirty="0">
                <a:solidFill>
                  <a:schemeClr val="tx1"/>
                </a:solidFill>
                <a:effectLst/>
                <a:latin typeface="+mn-lt"/>
                <a:ea typeface="+mn-ea"/>
                <a:cs typeface="+mn-cs"/>
              </a:rPr>
              <a:t> is subjective, constipation must be evaluated using patient self-report questionnaires.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a:t>
            </a:r>
            <a:r>
              <a:rPr lang="en-US" sz="1200" i="1" kern="120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important part of scores is also to establish the impact on quality-of-life the symptoms have, which is useful to compare pre and post treatment. There are several quality-of-life scores and those are not covered in this presentation.</a:t>
            </a:r>
            <a:endParaRPr lang="sv-SE" i="0" dirty="0"/>
          </a:p>
          <a:p>
            <a:endParaRPr lang="sv-SE" dirty="0"/>
          </a:p>
          <a:p>
            <a:endParaRPr lang="sv-SE" dirty="0"/>
          </a:p>
        </p:txBody>
      </p:sp>
      <p:sp>
        <p:nvSpPr>
          <p:cNvPr id="4" name="Slide Number Placeholder 3"/>
          <p:cNvSpPr>
            <a:spLocks noGrp="1"/>
          </p:cNvSpPr>
          <p:nvPr>
            <p:ph type="sldNum" sz="quarter" idx="5"/>
          </p:nvPr>
        </p:nvSpPr>
        <p:spPr/>
        <p:txBody>
          <a:bodyPr/>
          <a:lstStyle/>
          <a:p>
            <a:fld id="{6D4018D2-26EA-4626-92F2-1F10E443FD0D}" type="slidenum">
              <a:rPr lang="en-US" smtClean="0"/>
              <a:t>2</a:t>
            </a:fld>
            <a:endParaRPr lang="en-US"/>
          </a:p>
        </p:txBody>
      </p:sp>
    </p:spTree>
    <p:extLst>
      <p:ext uri="{BB962C8B-B14F-4D97-AF65-F5344CB8AC3E}">
        <p14:creationId xmlns:p14="http://schemas.microsoft.com/office/powerpoint/2010/main" val="1841271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LARS score was developed and validated for bowel dysfunction after low anterior resection (LAR) for rectal cancer, on the basis of symptoms and impact on quality of life (QoL) (</a:t>
            </a:r>
            <a:r>
              <a:rPr lang="en-US" noProof="0" dirty="0" err="1"/>
              <a:t>Emmertsen</a:t>
            </a:r>
            <a:r>
              <a:rPr lang="en-US" noProof="0" dirty="0"/>
              <a:t> and </a:t>
            </a:r>
            <a:r>
              <a:rPr lang="en-US" noProof="0" dirty="0" err="1"/>
              <a:t>Laurberg</a:t>
            </a:r>
            <a:r>
              <a:rPr lang="en-US" noProof="0" dirty="0"/>
              <a:t>. Ann Surg. 2012 May;255(5):922-8).</a:t>
            </a:r>
          </a:p>
          <a:p>
            <a:r>
              <a:rPr lang="en-US" sz="1200" kern="1200" noProof="0" dirty="0">
                <a:solidFill>
                  <a:schemeClr val="tx1"/>
                </a:solidFill>
                <a:effectLst/>
                <a:latin typeface="+mn-lt"/>
                <a:ea typeface="+mn-ea"/>
                <a:cs typeface="+mn-cs"/>
              </a:rPr>
              <a:t>LARS is a combination of symptoms including: </a:t>
            </a:r>
          </a:p>
          <a:p>
            <a:pPr marL="171450" lvl="0" indent="-171450">
              <a:buFont typeface="Arial" panose="020B0604020202020204" pitchFamily="34" charset="0"/>
              <a:buChar char="•"/>
            </a:pPr>
            <a:r>
              <a:rPr lang="en-US" sz="1200" kern="1200" noProof="0" dirty="0">
                <a:solidFill>
                  <a:schemeClr val="tx1"/>
                </a:solidFill>
                <a:effectLst/>
                <a:latin typeface="+mn-lt"/>
                <a:ea typeface="+mn-ea"/>
                <a:cs typeface="+mn-cs"/>
              </a:rPr>
              <a:t>fecal incontinence</a:t>
            </a:r>
          </a:p>
          <a:p>
            <a:pPr marL="171450" lvl="0" indent="-171450">
              <a:buFont typeface="Arial" panose="020B0604020202020204" pitchFamily="34" charset="0"/>
              <a:buChar char="•"/>
            </a:pPr>
            <a:r>
              <a:rPr lang="en-US" sz="1200" kern="1200" noProof="0" dirty="0">
                <a:solidFill>
                  <a:schemeClr val="tx1"/>
                </a:solidFill>
                <a:effectLst/>
                <a:latin typeface="+mn-lt"/>
                <a:ea typeface="+mn-ea"/>
                <a:cs typeface="+mn-cs"/>
              </a:rPr>
              <a:t>irregular </a:t>
            </a:r>
            <a:r>
              <a:rPr lang="en-US" sz="1200" kern="1200" noProof="0" dirty="0" err="1">
                <a:solidFill>
                  <a:schemeClr val="tx1"/>
                </a:solidFill>
                <a:effectLst/>
                <a:latin typeface="+mn-lt"/>
                <a:ea typeface="+mn-ea"/>
                <a:cs typeface="+mn-cs"/>
              </a:rPr>
              <a:t>defactory</a:t>
            </a:r>
            <a:r>
              <a:rPr lang="en-US" sz="1200" kern="1200" noProof="0" dirty="0">
                <a:solidFill>
                  <a:schemeClr val="tx1"/>
                </a:solidFill>
                <a:effectLst/>
                <a:latin typeface="+mn-lt"/>
                <a:ea typeface="+mn-ea"/>
                <a:cs typeface="+mn-cs"/>
              </a:rPr>
              <a:t> patterns</a:t>
            </a:r>
          </a:p>
          <a:p>
            <a:pPr marL="171450" lvl="0" indent="-171450">
              <a:buFont typeface="Arial" panose="020B0604020202020204" pitchFamily="34" charset="0"/>
              <a:buChar char="•"/>
            </a:pPr>
            <a:r>
              <a:rPr lang="en-US" sz="1200" kern="1200" noProof="0" dirty="0">
                <a:solidFill>
                  <a:schemeClr val="tx1"/>
                </a:solidFill>
                <a:effectLst/>
                <a:latin typeface="+mn-lt"/>
                <a:ea typeface="+mn-ea"/>
                <a:cs typeface="+mn-cs"/>
              </a:rPr>
              <a:t>fecal urgency</a:t>
            </a:r>
          </a:p>
          <a:p>
            <a:pPr marL="171450" lvl="0" indent="-171450">
              <a:buFont typeface="Arial" panose="020B0604020202020204" pitchFamily="34" charset="0"/>
              <a:buChar char="•"/>
            </a:pPr>
            <a:r>
              <a:rPr lang="en-US" sz="1200" kern="1200" noProof="0" dirty="0">
                <a:solidFill>
                  <a:schemeClr val="tx1"/>
                </a:solidFill>
                <a:effectLst/>
                <a:latin typeface="+mn-lt"/>
                <a:ea typeface="+mn-ea"/>
                <a:cs typeface="+mn-cs"/>
              </a:rPr>
              <a:t>obstructed defecation</a:t>
            </a:r>
          </a:p>
          <a:p>
            <a:endParaRPr lang="en-US" sz="1200" b="0" i="0" u="none" strike="noStrike" kern="1200" noProof="0" dirty="0">
              <a:solidFill>
                <a:schemeClr val="tx1"/>
              </a:solidFill>
              <a:effectLst/>
              <a:latin typeface="+mn-lt"/>
              <a:ea typeface="+mn-ea"/>
              <a:cs typeface="+mn-cs"/>
            </a:endParaRPr>
          </a:p>
          <a:p>
            <a:r>
              <a:rPr lang="en-US" sz="1200" b="0" i="0" u="none" strike="noStrike" kern="1200" noProof="0" dirty="0">
                <a:solidFill>
                  <a:schemeClr val="tx1"/>
                </a:solidFill>
                <a:effectLst/>
                <a:latin typeface="+mn-lt"/>
                <a:ea typeface="+mn-ea"/>
                <a:cs typeface="+mn-cs"/>
              </a:rPr>
              <a:t>The LARS scoring tool, is used to identify symptomatic patients and </a:t>
            </a:r>
            <a:r>
              <a:rPr lang="en-US" sz="1200" b="0" i="0" u="none" strike="noStrike" kern="1200" baseline="0" noProof="0" dirty="0">
                <a:solidFill>
                  <a:schemeClr val="tx1"/>
                </a:solidFill>
                <a:latin typeface="+mn-lt"/>
                <a:ea typeface="+mn-ea"/>
                <a:cs typeface="+mn-cs"/>
              </a:rPr>
              <a:t>provides a tool to</a:t>
            </a:r>
          </a:p>
          <a:p>
            <a:r>
              <a:rPr lang="en-US" sz="1200" b="0" i="0" u="none" strike="noStrike" kern="1200" baseline="0" noProof="0" dirty="0">
                <a:solidFill>
                  <a:schemeClr val="tx1"/>
                </a:solidFill>
                <a:latin typeface="+mn-lt"/>
                <a:ea typeface="+mn-ea"/>
                <a:cs typeface="+mn-cs"/>
              </a:rPr>
              <a:t>evaluate potential treatments for patients. It </a:t>
            </a:r>
            <a:r>
              <a:rPr lang="en-US" sz="1200" b="0" i="0" u="none" strike="noStrike" kern="1200" noProof="0" dirty="0">
                <a:solidFill>
                  <a:schemeClr val="tx1"/>
                </a:solidFill>
                <a:effectLst/>
                <a:latin typeface="+mn-lt"/>
                <a:ea typeface="+mn-ea"/>
                <a:cs typeface="+mn-cs"/>
              </a:rPr>
              <a:t>is currently available in 24 languages and is a simple tool for quick clinical evaluation of the severity of LARS.</a:t>
            </a:r>
          </a:p>
          <a:p>
            <a:endParaRPr lang="en-US" noProof="0" dirty="0"/>
          </a:p>
          <a:p>
            <a:r>
              <a:rPr lang="en-US" noProof="0" dirty="0"/>
              <a:t>However, a pilot study  on the clinical application of the LARS score by </a:t>
            </a:r>
            <a:r>
              <a:rPr lang="en-US" noProof="0" dirty="0" err="1"/>
              <a:t>Ribas</a:t>
            </a:r>
            <a:r>
              <a:rPr lang="en-US" noProof="0" dirty="0"/>
              <a:t> et al. 2017 (Int J Colorectal Dis. 2017 Mar;32(3):409-418) suggest that the LARS score may overestimate the impact on quality of life in some patients and may underestimate the impact of severe evacuation dysfunction. LARS is a </a:t>
            </a:r>
            <a:r>
              <a:rPr lang="en-US" noProof="0"/>
              <a:t>complex syndrome, </a:t>
            </a:r>
            <a:r>
              <a:rPr lang="en-US" noProof="0" dirty="0"/>
              <a:t>and a single questionnaire might not be enough to assess bowel function.</a:t>
            </a:r>
          </a:p>
        </p:txBody>
      </p:sp>
      <p:sp>
        <p:nvSpPr>
          <p:cNvPr id="4" name="Slide Number Placeholder 3"/>
          <p:cNvSpPr>
            <a:spLocks noGrp="1"/>
          </p:cNvSpPr>
          <p:nvPr>
            <p:ph type="sldNum" sz="quarter" idx="5"/>
          </p:nvPr>
        </p:nvSpPr>
        <p:spPr/>
        <p:txBody>
          <a:bodyPr/>
          <a:lstStyle/>
          <a:p>
            <a:fld id="{6D4018D2-26EA-4626-92F2-1F10E443FD0D}" type="slidenum">
              <a:rPr lang="en-US" smtClean="0"/>
              <a:t>20</a:t>
            </a:fld>
            <a:endParaRPr lang="en-US"/>
          </a:p>
        </p:txBody>
      </p:sp>
    </p:spTree>
    <p:extLst>
      <p:ext uri="{BB962C8B-B14F-4D97-AF65-F5344CB8AC3E}">
        <p14:creationId xmlns:p14="http://schemas.microsoft.com/office/powerpoint/2010/main" val="1187726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mn-lt"/>
                <a:ea typeface="+mn-ea"/>
                <a:cs typeface="+mn-cs"/>
              </a:rPr>
              <a:t>The Garrigues Questionnaire (GQ) is a 21-item self-report measure that was developed to define the presence of chronic constipation. 13 of the 21 items are related to bowel habits. The Rome I and Rome II criteria were used to define constipation (Garrigues V et al. Am J Epidemiol 2004;159:520-6). The items are scored using two different four-point Likert scales. The first consisted of ‘never’, ‘sometimes’ (&lt;25% of the time), ‘often’ (≥25% of the time) and ‘always’. The second consisted of ‘never’, ‘fewer than once a week’, ‘one or more times a week’ and ‘every day’. </a:t>
            </a:r>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21</a:t>
            </a:fld>
            <a:endParaRPr lang="en-US"/>
          </a:p>
        </p:txBody>
      </p:sp>
    </p:spTree>
    <p:extLst>
      <p:ext uri="{BB962C8B-B14F-4D97-AF65-F5344CB8AC3E}">
        <p14:creationId xmlns:p14="http://schemas.microsoft.com/office/powerpoint/2010/main" val="87141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Several different </a:t>
            </a:r>
            <a:r>
              <a:rPr lang="en-US" i="0" noProof="0" dirty="0"/>
              <a:t>symptom specific scores have been developed for </a:t>
            </a:r>
            <a:r>
              <a:rPr lang="en-US" noProof="0" dirty="0"/>
              <a:t>constipation and fecal incontinence.  </a:t>
            </a:r>
          </a:p>
          <a:p>
            <a:endParaRPr lang="en-US" noProof="0" dirty="0"/>
          </a:p>
          <a:p>
            <a:r>
              <a:rPr lang="en-US" noProof="0" dirty="0"/>
              <a:t>In the scientific literature it is common to talk about validation of questionnaires and in clinical trials to state that the questionnaire is validated. A validated questionnaire refers to a questionnaire/scale/score that has been developed to be administered among the intended respondents. The validation processes should have been completed using a representative sample, demonstrating adequate reliability and validity in a clinical trial. If a questionnaire exists only in a different language, it has to be translated and validated in the new language. In clinical practice it is </a:t>
            </a:r>
            <a:r>
              <a:rPr lang="en-US" i="0" u="none" noProof="0" dirty="0"/>
              <a:t>always </a:t>
            </a:r>
            <a:r>
              <a:rPr lang="en-US" noProof="0" dirty="0"/>
              <a:t>not necessary to use a validated questionnaire, some questionnaires are commonly used and fulfill its purpose without being validated.</a:t>
            </a:r>
          </a:p>
          <a:p>
            <a:endParaRPr lang="en-US" noProof="0" dirty="0"/>
          </a:p>
          <a:p>
            <a:r>
              <a:rPr lang="en-US" noProof="0" dirty="0"/>
              <a:t>The tools presented here are mainly used for diagnosis and assessment of severity of the symptoms of constipation and fecal incontinence. There are other scores that focus on evaluation of the effect of the symptoms on quality of life, which are not described here. </a:t>
            </a:r>
          </a:p>
        </p:txBody>
      </p:sp>
      <p:sp>
        <p:nvSpPr>
          <p:cNvPr id="4" name="Slide Number Placeholder 3"/>
          <p:cNvSpPr>
            <a:spLocks noGrp="1"/>
          </p:cNvSpPr>
          <p:nvPr>
            <p:ph type="sldNum" sz="quarter" idx="5"/>
          </p:nvPr>
        </p:nvSpPr>
        <p:spPr/>
        <p:txBody>
          <a:bodyPr/>
          <a:lstStyle/>
          <a:p>
            <a:fld id="{6D4018D2-26EA-4626-92F2-1F10E443FD0D}" type="slidenum">
              <a:rPr lang="en-US" smtClean="0"/>
              <a:t>3</a:t>
            </a:fld>
            <a:endParaRPr lang="en-US"/>
          </a:p>
        </p:txBody>
      </p:sp>
    </p:spTree>
    <p:extLst>
      <p:ext uri="{BB962C8B-B14F-4D97-AF65-F5344CB8AC3E}">
        <p14:creationId xmlns:p14="http://schemas.microsoft.com/office/powerpoint/2010/main" val="2471766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Bristol stool form scale or Bristol stool chart is widely used together with different scores in diagnosis and evaluation of bowel dysfunction. The Bristol Stool Form Scale was developed in the 1990’s  t</a:t>
            </a:r>
            <a:r>
              <a:rPr lang="en-US" sz="1200" b="0" kern="1200" noProof="0" dirty="0">
                <a:solidFill>
                  <a:schemeClr val="tx1"/>
                </a:solidFill>
                <a:effectLst/>
                <a:latin typeface="+mn-lt"/>
                <a:ea typeface="+mn-ea"/>
                <a:cs typeface="+mn-cs"/>
              </a:rPr>
              <a:t>o assess intestinal transit rate by classifying feces into seven groups (O'Donnell LJ et al. BMJ. 1990 Feb 17;300(6722):439-40 ). It </a:t>
            </a:r>
            <a:r>
              <a:rPr lang="en-US" noProof="0" dirty="0"/>
              <a:t>has been shown in a clinical trial that it can be used to monitor change in intestinal function </a:t>
            </a:r>
            <a:r>
              <a:rPr lang="en-US" sz="1200" b="0" kern="1200" noProof="0" dirty="0">
                <a:solidFill>
                  <a:schemeClr val="tx1"/>
                </a:solidFill>
                <a:effectLst/>
                <a:latin typeface="+mn-lt"/>
                <a:ea typeface="+mn-ea"/>
                <a:cs typeface="+mn-cs"/>
              </a:rPr>
              <a:t>(Lewis </a:t>
            </a:r>
            <a:r>
              <a:rPr lang="en-US" sz="1200" b="0" kern="1200" noProof="0" dirty="0" err="1">
                <a:solidFill>
                  <a:schemeClr val="tx1"/>
                </a:solidFill>
                <a:effectLst/>
                <a:latin typeface="+mn-lt"/>
                <a:ea typeface="+mn-ea"/>
                <a:cs typeface="+mn-cs"/>
              </a:rPr>
              <a:t>SJ,Heaton</a:t>
            </a:r>
            <a:r>
              <a:rPr lang="en-US" sz="1200" b="0" kern="1200" noProof="0" dirty="0">
                <a:solidFill>
                  <a:schemeClr val="tx1"/>
                </a:solidFill>
                <a:effectLst/>
                <a:latin typeface="+mn-lt"/>
                <a:ea typeface="+mn-ea"/>
                <a:cs typeface="+mn-cs"/>
              </a:rPr>
              <a:t> KW. </a:t>
            </a:r>
            <a:r>
              <a:rPr lang="en-US" sz="1200" b="0" kern="1200" noProof="0" dirty="0" err="1">
                <a:solidFill>
                  <a:schemeClr val="tx1"/>
                </a:solidFill>
                <a:effectLst/>
                <a:latin typeface="+mn-lt"/>
                <a:ea typeface="+mn-ea"/>
                <a:cs typeface="+mn-cs"/>
              </a:rPr>
              <a:t>Scand</a:t>
            </a:r>
            <a:r>
              <a:rPr lang="en-US" sz="1200" b="0" kern="1200" noProof="0" dirty="0">
                <a:solidFill>
                  <a:schemeClr val="tx1"/>
                </a:solidFill>
                <a:effectLst/>
                <a:latin typeface="+mn-lt"/>
                <a:ea typeface="+mn-ea"/>
                <a:cs typeface="+mn-cs"/>
              </a:rPr>
              <a:t> J Gastroenterol 1997;32:920-924). </a:t>
            </a:r>
          </a:p>
          <a:p>
            <a:endParaRPr lang="en-US" sz="1200" b="0" kern="1200" noProof="0" dirty="0">
              <a:solidFill>
                <a:schemeClr val="tx1"/>
              </a:solidFill>
              <a:effectLst/>
              <a:latin typeface="+mn-lt"/>
              <a:ea typeface="+mn-ea"/>
              <a:cs typeface="+mn-cs"/>
            </a:endParaRPr>
          </a:p>
          <a:p>
            <a:r>
              <a:rPr lang="en-US" noProof="0" dirty="0">
                <a:effectLst/>
              </a:rPr>
              <a:t>A modified version was developed in 2011 (the modified Bristol Stool Form Scale for Children, </a:t>
            </a:r>
            <a:r>
              <a:rPr lang="en-US" noProof="0" dirty="0" err="1">
                <a:effectLst/>
              </a:rPr>
              <a:t>mBSFS</a:t>
            </a:r>
            <a:r>
              <a:rPr lang="en-US" noProof="0" dirty="0">
                <a:effectLst/>
              </a:rPr>
              <a:t>-C) that has 5 types of stool consistency (Lane et al., </a:t>
            </a:r>
            <a:r>
              <a:rPr lang="en-US" sz="1200" b="0" i="0" u="none" strike="noStrike" kern="1200" baseline="0" noProof="0" dirty="0">
                <a:solidFill>
                  <a:schemeClr val="tx1"/>
                </a:solidFill>
                <a:latin typeface="+mn-lt"/>
                <a:ea typeface="+mn-ea"/>
                <a:cs typeface="+mn-cs"/>
              </a:rPr>
              <a:t>J </a:t>
            </a:r>
            <a:r>
              <a:rPr lang="en-US" sz="1200" b="0" i="0" u="none" strike="noStrike" kern="1200" baseline="0" noProof="0" dirty="0" err="1">
                <a:solidFill>
                  <a:schemeClr val="tx1"/>
                </a:solidFill>
                <a:latin typeface="+mn-lt"/>
                <a:ea typeface="+mn-ea"/>
                <a:cs typeface="+mn-cs"/>
              </a:rPr>
              <a:t>Pediatr</a:t>
            </a:r>
            <a:r>
              <a:rPr lang="en-US" sz="1200" b="0" i="0" u="none" strike="noStrike" kern="1200" baseline="0" noProof="0" dirty="0">
                <a:solidFill>
                  <a:schemeClr val="tx1"/>
                </a:solidFill>
                <a:latin typeface="+mn-lt"/>
                <a:ea typeface="+mn-ea"/>
                <a:cs typeface="+mn-cs"/>
              </a:rPr>
              <a:t>. 2011 September ; 159(3): 437–441)</a:t>
            </a:r>
            <a:r>
              <a:rPr lang="en-US" noProof="0" dirty="0">
                <a:effectLst/>
              </a:rPr>
              <a:t>.</a:t>
            </a:r>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4</a:t>
            </a:fld>
            <a:endParaRPr lang="en-US"/>
          </a:p>
        </p:txBody>
      </p:sp>
    </p:spTree>
    <p:extLst>
      <p:ext uri="{BB962C8B-B14F-4D97-AF65-F5344CB8AC3E}">
        <p14:creationId xmlns:p14="http://schemas.microsoft.com/office/powerpoint/2010/main" val="2106187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In the 1980’s a group of experts established a consensus on the criteria used to diagnose digestive functional disorders, the Rome I criteria. The criteria have been continuously modified based on knowledge gained and is developed for primary constipation based on results from anorectal tests. The prevalence of constipation differs when different criteria are used. Therefore, it is recommended to use the Rome criteria in clinical trials and epidemiological studies across the world to bring uniformity.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The Rome IV criteria is the latest version, published 2016, and categorize disorders of chronic constipation into four subtypes: functional constipation, constipation-predominant IBS, opioid-induced constipation and functional defecatory disorders including inadequate </a:t>
            </a:r>
            <a:r>
              <a:rPr lang="en-US" noProof="0" dirty="0" err="1"/>
              <a:t>defactory</a:t>
            </a:r>
            <a:r>
              <a:rPr lang="en-US" noProof="0" dirty="0"/>
              <a:t> repulsion and </a:t>
            </a:r>
            <a:r>
              <a:rPr lang="en-US" noProof="0" dirty="0" err="1"/>
              <a:t>dyssynergic</a:t>
            </a:r>
            <a:r>
              <a:rPr lang="en-US" noProof="0" dirty="0"/>
              <a:t> defection.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5</a:t>
            </a:fld>
            <a:endParaRPr lang="en-US"/>
          </a:p>
        </p:txBody>
      </p:sp>
    </p:spTree>
    <p:extLst>
      <p:ext uri="{BB962C8B-B14F-4D97-AF65-F5344CB8AC3E}">
        <p14:creationId xmlns:p14="http://schemas.microsoft.com/office/powerpoint/2010/main" val="3176729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The Rome IV criteria for diagnosis of functional constipation for infants and toddlers*, children and adolescents, and adults. The criteria must be fulfilled for the last 3 months with symptom onset  at least 6 months prior to diagnosis.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*In Rome III criteria the definition of toddlers was &lt;4 years and children 4 years or older. In Rome IV criteria an addition of toilet trained or not was added.</a:t>
            </a:r>
          </a:p>
          <a:p>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6</a:t>
            </a:fld>
            <a:endParaRPr lang="en-US"/>
          </a:p>
        </p:txBody>
      </p:sp>
    </p:spTree>
    <p:extLst>
      <p:ext uri="{BB962C8B-B14F-4D97-AF65-F5344CB8AC3E}">
        <p14:creationId xmlns:p14="http://schemas.microsoft.com/office/powerpoint/2010/main" val="2916890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The constipation scoring system, </a:t>
            </a:r>
            <a:r>
              <a:rPr lang="en-US" i="0" noProof="0" dirty="0"/>
              <a:t>otherwise</a:t>
            </a:r>
            <a:r>
              <a:rPr lang="en-US" noProof="0" dirty="0"/>
              <a:t> known as Cleveland clinic or Wexner constipation score, is commonly used to assess the prevalence and severity of constipation. It is based on pathophysiological definition of constipation and was developed with a detailed questionnaire including over 100 constipation related symptoms followed by physiology tests. The Rome II criteria was used to define constipation (Agachan et al. </a:t>
            </a:r>
            <a:r>
              <a:rPr lang="en-US" sz="1200" b="0" i="0" u="none" strike="noStrike" kern="1200" baseline="0" noProof="0" dirty="0">
                <a:solidFill>
                  <a:schemeClr val="tx1"/>
                </a:solidFill>
                <a:latin typeface="+mn-lt"/>
                <a:ea typeface="+mn-ea"/>
                <a:cs typeface="+mn-cs"/>
              </a:rPr>
              <a:t>Dis Colon Rectum, June 1996: 681-685)</a:t>
            </a:r>
            <a:r>
              <a:rPr lang="en-US" noProof="0" dirty="0"/>
              <a:t>.</a:t>
            </a:r>
          </a:p>
          <a:p>
            <a:endParaRPr lang="en-US" noProof="0" dirty="0"/>
          </a:p>
          <a:p>
            <a:r>
              <a:rPr lang="en-US" noProof="0" dirty="0"/>
              <a:t>The eight variables, where 7 are scored on a 5-point Likert scale (0-4) and one is rated on 0-2 scale (assistance), gives a maximum of 30 that represent severe constipation. A cut-off score of 15 suggests constipation.</a:t>
            </a:r>
          </a:p>
          <a:p>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7</a:t>
            </a:fld>
            <a:endParaRPr lang="en-US"/>
          </a:p>
        </p:txBody>
      </p:sp>
    </p:spTree>
    <p:extLst>
      <p:ext uri="{BB962C8B-B14F-4D97-AF65-F5344CB8AC3E}">
        <p14:creationId xmlns:p14="http://schemas.microsoft.com/office/powerpoint/2010/main" val="2442403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noProof="0" dirty="0">
                <a:solidFill>
                  <a:schemeClr val="tx1"/>
                </a:solidFill>
                <a:latin typeface="+mn-lt"/>
                <a:ea typeface="+mn-ea"/>
                <a:cs typeface="+mn-cs"/>
              </a:rPr>
              <a:t>The Patient Assessment of Constipation Symptom (PAC-SYM) was developed to assess symptom frequency and severity of chronic constipation. </a:t>
            </a:r>
            <a:r>
              <a:rPr lang="en-US" noProof="0" dirty="0"/>
              <a:t>Rome II criteria was used to define constipation</a:t>
            </a:r>
            <a:r>
              <a:rPr lang="en-US" sz="1200" b="0" i="0" u="none" strike="noStrike" kern="1200" baseline="0" noProof="0" dirty="0">
                <a:solidFill>
                  <a:schemeClr val="tx1"/>
                </a:solidFill>
                <a:latin typeface="+mn-lt"/>
                <a:ea typeface="+mn-ea"/>
                <a:cs typeface="+mn-cs"/>
              </a:rPr>
              <a:t> (</a:t>
            </a:r>
            <a:r>
              <a:rPr lang="en-US" noProof="0" dirty="0">
                <a:effectLst/>
              </a:rPr>
              <a:t>Frank et al. </a:t>
            </a:r>
            <a:r>
              <a:rPr lang="en-US" noProof="0" dirty="0" err="1">
                <a:effectLst/>
              </a:rPr>
              <a:t>Scand</a:t>
            </a:r>
            <a:r>
              <a:rPr lang="en-US" noProof="0" dirty="0">
                <a:effectLst/>
              </a:rPr>
              <a:t> J Gastroenterol. 1999 Sep;34(9):870-7)</a:t>
            </a:r>
            <a:r>
              <a:rPr lang="en-US" sz="1200" b="0" i="0" u="none" strike="noStrike" kern="1200" baseline="0" noProof="0" dirty="0">
                <a:solidFill>
                  <a:schemeClr val="tx1"/>
                </a:solidFill>
                <a:latin typeface="+mn-lt"/>
                <a:ea typeface="+mn-ea"/>
                <a:cs typeface="+mn-cs"/>
              </a:rPr>
              <a:t>. It </a:t>
            </a:r>
            <a:r>
              <a:rPr lang="en-US" sz="1200" kern="1200" noProof="0" dirty="0">
                <a:solidFill>
                  <a:schemeClr val="tx1"/>
                </a:solidFill>
                <a:effectLst/>
                <a:latin typeface="+mn-lt"/>
                <a:ea typeface="+mn-ea"/>
                <a:cs typeface="+mn-cs"/>
              </a:rPr>
              <a:t>consists of 12 items that contribute to a global score and 3 subscales: </a:t>
            </a:r>
            <a:endParaRPr lang="en-US" sz="1200" b="0" i="0" u="none" strike="noStrike" kern="1200" baseline="0" noProof="0" dirty="0">
              <a:solidFill>
                <a:schemeClr val="tx1"/>
              </a:solidFill>
              <a:latin typeface="+mn-lt"/>
              <a:ea typeface="+mn-ea"/>
              <a:cs typeface="+mn-cs"/>
            </a:endParaRPr>
          </a:p>
          <a:p>
            <a:pPr marL="171450" indent="-171450">
              <a:buFontTx/>
              <a:buChar char="-"/>
            </a:pPr>
            <a:r>
              <a:rPr lang="en-US" sz="1200" b="0" i="0" u="none" strike="noStrike" kern="1200" baseline="0" noProof="0" dirty="0">
                <a:solidFill>
                  <a:schemeClr val="tx1"/>
                </a:solidFill>
                <a:latin typeface="+mn-lt"/>
                <a:ea typeface="+mn-ea"/>
                <a:cs typeface="+mn-cs"/>
              </a:rPr>
              <a:t>Abdominal symptoms: </a:t>
            </a:r>
            <a:r>
              <a:rPr lang="en-US" sz="1200" kern="1200" noProof="0" dirty="0">
                <a:solidFill>
                  <a:schemeClr val="tx1"/>
                </a:solidFill>
                <a:effectLst/>
                <a:latin typeface="+mn-lt"/>
                <a:ea typeface="+mn-ea"/>
                <a:cs typeface="+mn-cs"/>
              </a:rPr>
              <a:t>discomfort, pain, bloating, cramps</a:t>
            </a:r>
            <a:endParaRPr lang="en-US" sz="1200" b="0" i="0" u="none" strike="noStrike" kern="1200" baseline="0" noProof="0" dirty="0">
              <a:solidFill>
                <a:schemeClr val="tx1"/>
              </a:solidFill>
              <a:latin typeface="+mn-lt"/>
              <a:ea typeface="+mn-ea"/>
              <a:cs typeface="+mn-cs"/>
            </a:endParaRPr>
          </a:p>
          <a:p>
            <a:pPr marL="171450" indent="-171450">
              <a:buFontTx/>
              <a:buChar char="-"/>
            </a:pPr>
            <a:r>
              <a:rPr lang="en-US" sz="1200" b="0" i="0" u="none" strike="noStrike" kern="1200" baseline="0" noProof="0" dirty="0">
                <a:solidFill>
                  <a:schemeClr val="tx1"/>
                </a:solidFill>
                <a:latin typeface="+mn-lt"/>
                <a:ea typeface="+mn-ea"/>
                <a:cs typeface="+mn-cs"/>
              </a:rPr>
              <a:t>Rectal symptoms: </a:t>
            </a:r>
            <a:r>
              <a:rPr lang="en-US" sz="1200" kern="1200" noProof="0" dirty="0">
                <a:solidFill>
                  <a:schemeClr val="tx1"/>
                </a:solidFill>
                <a:effectLst/>
                <a:latin typeface="+mn-lt"/>
                <a:ea typeface="+mn-ea"/>
                <a:cs typeface="+mn-cs"/>
              </a:rPr>
              <a:t>burning, pain, bleeding, incomplete bowel movement</a:t>
            </a:r>
            <a:endParaRPr lang="en-US" sz="1200" b="0" i="0" u="none" strike="noStrike" kern="1200" baseline="0" noProof="0" dirty="0">
              <a:solidFill>
                <a:schemeClr val="tx1"/>
              </a:solidFill>
              <a:latin typeface="+mn-lt"/>
              <a:ea typeface="+mn-ea"/>
              <a:cs typeface="+mn-cs"/>
            </a:endParaRPr>
          </a:p>
          <a:p>
            <a:pPr marL="171450" indent="-171450">
              <a:buFontTx/>
              <a:buChar char="-"/>
            </a:pPr>
            <a:r>
              <a:rPr lang="en-US" sz="1200" b="0" i="0" u="none" strike="noStrike" kern="1200" baseline="0" noProof="0" dirty="0">
                <a:solidFill>
                  <a:schemeClr val="tx1"/>
                </a:solidFill>
                <a:latin typeface="+mn-lt"/>
                <a:ea typeface="+mn-ea"/>
                <a:cs typeface="+mn-cs"/>
              </a:rPr>
              <a:t>Stool </a:t>
            </a:r>
            <a:r>
              <a:rPr lang="en-US" sz="1200" kern="1200" noProof="0" dirty="0">
                <a:solidFill>
                  <a:schemeClr val="tx1"/>
                </a:solidFill>
                <a:effectLst/>
                <a:latin typeface="+mn-lt"/>
                <a:ea typeface="+mn-ea"/>
                <a:cs typeface="+mn-cs"/>
              </a:rPr>
              <a:t>characteristics: hardness of stool, size of stool, straining, inability to pass stool</a:t>
            </a:r>
            <a:endParaRPr lang="en-US" sz="1200" b="0" i="0" u="none" strike="noStrike" kern="1200" baseline="0" noProof="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noProof="0" dirty="0">
                <a:solidFill>
                  <a:schemeClr val="tx1"/>
                </a:solidFill>
                <a:latin typeface="+mn-lt"/>
                <a:ea typeface="+mn-ea"/>
                <a:cs typeface="+mn-cs"/>
              </a:rPr>
              <a:t>Items are scored on a four-point Likert scale, with 4 indicating the worst symptom severity and 0 no symptoms at all. A total score for the PAC-SYM can range from 0 to 48</a:t>
            </a:r>
            <a:r>
              <a:rPr lang="en-US" sz="1200" kern="1200" noProof="0" dirty="0">
                <a:solidFill>
                  <a:schemeClr val="tx1"/>
                </a:solidFill>
                <a:effectLst/>
                <a:latin typeface="+mn-lt"/>
                <a:ea typeface="+mn-ea"/>
                <a:cs typeface="+mn-cs"/>
              </a:rPr>
              <a:t>. </a:t>
            </a:r>
            <a:r>
              <a:rPr lang="en-US" sz="1200" b="0" i="0" u="none" strike="noStrike" kern="1200" baseline="0" noProof="0" dirty="0">
                <a:solidFill>
                  <a:schemeClr val="tx1"/>
                </a:solidFill>
                <a:latin typeface="+mn-lt"/>
                <a:ea typeface="+mn-ea"/>
                <a:cs typeface="+mn-cs"/>
              </a:rPr>
              <a:t>No cut-off score for constipation has been reported</a:t>
            </a:r>
            <a:r>
              <a:rPr lang="en-US" noProof="0" dirty="0"/>
              <a:t>.</a:t>
            </a:r>
          </a:p>
          <a:p>
            <a:pPr marL="0" indent="0">
              <a:buFontTx/>
              <a:buNone/>
            </a:pPr>
            <a:endParaRPr lang="en-US" sz="1200" b="0" i="0" u="none" strike="noStrike" kern="1200" baseline="0" noProof="0" dirty="0">
              <a:solidFill>
                <a:schemeClr val="tx1"/>
              </a:solidFill>
              <a:latin typeface="+mn-lt"/>
              <a:ea typeface="+mn-ea"/>
              <a:cs typeface="+mn-cs"/>
            </a:endParaRPr>
          </a:p>
          <a:p>
            <a:pPr marL="0" indent="0">
              <a:buFontTx/>
              <a:buNone/>
            </a:pPr>
            <a:r>
              <a:rPr lang="en-US" noProof="0" dirty="0">
                <a:effectLst/>
              </a:rPr>
              <a:t>PAC-SYM which measures specific symptoms of patients with constipation, was developed in parallel with a complementary instrument to comprehensively measure disease quality of life (QoL) outcomes (PAC-QOL). These instruments can be used separately or together. </a:t>
            </a:r>
          </a:p>
          <a:p>
            <a:pPr marL="0" indent="0">
              <a:buFontTx/>
              <a:buNone/>
            </a:pPr>
            <a:endParaRPr lang="en-US" noProof="0" dirty="0">
              <a:effectLst/>
            </a:endParaRPr>
          </a:p>
          <a:p>
            <a:pPr marL="0" indent="0">
              <a:buFontTx/>
              <a:buNone/>
            </a:pPr>
            <a:r>
              <a:rPr lang="en-US" noProof="0" dirty="0">
                <a:effectLst/>
              </a:rPr>
              <a:t>T</a:t>
            </a:r>
            <a:r>
              <a:rPr lang="en-US" sz="1200" b="0" i="0" u="none" strike="noStrike" kern="1200" baseline="0" noProof="0" dirty="0">
                <a:solidFill>
                  <a:schemeClr val="tx1"/>
                </a:solidFill>
                <a:latin typeface="+mn-lt"/>
                <a:ea typeface="+mn-ea"/>
                <a:cs typeface="+mn-cs"/>
              </a:rPr>
              <a:t>he </a:t>
            </a:r>
            <a:r>
              <a:rPr lang="en-US" sz="1200" b="0" i="1" u="none" strike="noStrike" kern="1200" baseline="0" noProof="0" dirty="0">
                <a:solidFill>
                  <a:schemeClr val="tx1"/>
                </a:solidFill>
                <a:latin typeface="+mn-lt"/>
                <a:ea typeface="+mn-ea"/>
                <a:cs typeface="+mn-cs"/>
              </a:rPr>
              <a:t>PAC-QoL - Patient Assessment of Constipation-Quality of Life Questionnaire</a:t>
            </a:r>
            <a:r>
              <a:rPr lang="en-US" sz="1200" b="0" i="0" u="none" strike="noStrike" kern="1200" baseline="0" noProof="0" dirty="0">
                <a:solidFill>
                  <a:schemeClr val="tx1"/>
                </a:solidFill>
                <a:latin typeface="+mn-lt"/>
                <a:ea typeface="+mn-ea"/>
                <a:cs typeface="+mn-cs"/>
              </a:rPr>
              <a:t> is a self-reported questionnaire used to measure the QoL of patients with constipation. The validated PAC-QoL is composed of 28 items grouped into four subscales: </a:t>
            </a:r>
          </a:p>
          <a:p>
            <a:pPr marL="171450" indent="-171450">
              <a:buFontTx/>
              <a:buChar char="-"/>
            </a:pPr>
            <a:r>
              <a:rPr lang="en-US" sz="1200" b="0" i="0" u="none" strike="noStrike" kern="1200" baseline="0" noProof="0" dirty="0">
                <a:solidFill>
                  <a:schemeClr val="tx1"/>
                </a:solidFill>
                <a:latin typeface="+mn-lt"/>
                <a:ea typeface="+mn-ea"/>
                <a:cs typeface="+mn-cs"/>
              </a:rPr>
              <a:t>physical discomfort</a:t>
            </a:r>
          </a:p>
          <a:p>
            <a:pPr marL="171450" indent="-171450">
              <a:buFontTx/>
              <a:buChar char="-"/>
            </a:pPr>
            <a:r>
              <a:rPr lang="en-US" sz="1200" b="0" i="0" u="none" strike="noStrike" kern="1200" baseline="0" noProof="0" dirty="0">
                <a:solidFill>
                  <a:schemeClr val="tx1"/>
                </a:solidFill>
                <a:latin typeface="+mn-lt"/>
                <a:ea typeface="+mn-ea"/>
                <a:cs typeface="+mn-cs"/>
              </a:rPr>
              <a:t>psychosocial discomfort</a:t>
            </a:r>
          </a:p>
          <a:p>
            <a:pPr marL="171450" indent="-171450">
              <a:buFontTx/>
              <a:buChar char="-"/>
            </a:pPr>
            <a:r>
              <a:rPr lang="en-US" sz="1200" b="0" i="0" u="none" strike="noStrike" kern="1200" baseline="0" noProof="0" dirty="0">
                <a:solidFill>
                  <a:schemeClr val="tx1"/>
                </a:solidFill>
                <a:latin typeface="+mn-lt"/>
                <a:ea typeface="+mn-ea"/>
                <a:cs typeface="+mn-cs"/>
              </a:rPr>
              <a:t>worries and concerns</a:t>
            </a:r>
          </a:p>
          <a:p>
            <a:pPr marL="171450" indent="-171450">
              <a:buFontTx/>
              <a:buChar char="-"/>
            </a:pPr>
            <a:r>
              <a:rPr lang="en-US" sz="1200" b="0" i="0" u="none" strike="noStrike" kern="1200" baseline="0" noProof="0" dirty="0">
                <a:solidFill>
                  <a:schemeClr val="tx1"/>
                </a:solidFill>
                <a:latin typeface="+mn-lt"/>
                <a:ea typeface="+mn-ea"/>
                <a:cs typeface="+mn-cs"/>
              </a:rPr>
              <a:t>satisfaction</a:t>
            </a:r>
          </a:p>
          <a:p>
            <a:pPr marL="0" indent="0">
              <a:buFontTx/>
              <a:buNone/>
            </a:pPr>
            <a:r>
              <a:rPr lang="en-US" sz="1200" b="0" i="0" u="none" strike="noStrike" kern="1200" baseline="0" noProof="0" dirty="0">
                <a:solidFill>
                  <a:schemeClr val="tx1"/>
                </a:solidFill>
                <a:latin typeface="+mn-lt"/>
                <a:ea typeface="+mn-ea"/>
                <a:cs typeface="+mn-cs"/>
              </a:rPr>
              <a:t>The first three subscales are used to assess the patient dissatisfaction index, with an overall score ranging from 0 to 96 (where lower scores correspond to better QoL). The satisfaction subscale includes</a:t>
            </a:r>
          </a:p>
          <a:p>
            <a:r>
              <a:rPr lang="en-US" sz="1200" b="0" i="0" u="none" strike="noStrike" kern="1200" baseline="0" noProof="0" dirty="0">
                <a:solidFill>
                  <a:schemeClr val="tx1"/>
                </a:solidFill>
                <a:latin typeface="+mn-lt"/>
                <a:ea typeface="+mn-ea"/>
                <a:cs typeface="+mn-cs"/>
              </a:rPr>
              <a:t>four items with a global score ranging from 0 to 16, so that each patient’s self-reported definitive outcome is defined as either poor (0-4), fairly good (5-8), good (9-12), or excellent (13-16).</a:t>
            </a:r>
            <a:endParaRPr lang="en-US" noProof="0" dirty="0"/>
          </a:p>
        </p:txBody>
      </p:sp>
      <p:sp>
        <p:nvSpPr>
          <p:cNvPr id="4" name="Slide Number Placeholder 3"/>
          <p:cNvSpPr>
            <a:spLocks noGrp="1"/>
          </p:cNvSpPr>
          <p:nvPr>
            <p:ph type="sldNum" sz="quarter" idx="5"/>
          </p:nvPr>
        </p:nvSpPr>
        <p:spPr/>
        <p:txBody>
          <a:bodyPr/>
          <a:lstStyle/>
          <a:p>
            <a:fld id="{6D4018D2-26EA-4626-92F2-1F10E443FD0D}" type="slidenum">
              <a:rPr lang="en-US" smtClean="0"/>
              <a:t>8</a:t>
            </a:fld>
            <a:endParaRPr lang="en-US"/>
          </a:p>
        </p:txBody>
      </p:sp>
    </p:spTree>
    <p:extLst>
      <p:ext uri="{BB962C8B-B14F-4D97-AF65-F5344CB8AC3E}">
        <p14:creationId xmlns:p14="http://schemas.microsoft.com/office/powerpoint/2010/main" val="289674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Symptom severity score is a score to assess severity of bowel dysfunction. According to Sharma and Agarwal (JIMSA 2012, vol 25, no 1) it has been widely used in major clinical trials  and epidemiological studies on Functional Bowel Disorders. </a:t>
            </a:r>
          </a:p>
          <a:p>
            <a:endParaRPr lang="en-US" noProof="0" dirty="0"/>
          </a:p>
          <a:p>
            <a:r>
              <a:rPr lang="en-US" noProof="0" dirty="0"/>
              <a:t>(STARR = Stapled Trans Anal Rectal Resection)</a:t>
            </a:r>
          </a:p>
        </p:txBody>
      </p:sp>
      <p:sp>
        <p:nvSpPr>
          <p:cNvPr id="4" name="Slide Number Placeholder 3"/>
          <p:cNvSpPr>
            <a:spLocks noGrp="1"/>
          </p:cNvSpPr>
          <p:nvPr>
            <p:ph type="sldNum" sz="quarter" idx="5"/>
          </p:nvPr>
        </p:nvSpPr>
        <p:spPr/>
        <p:txBody>
          <a:bodyPr/>
          <a:lstStyle/>
          <a:p>
            <a:fld id="{6D4018D2-26EA-4626-92F2-1F10E443FD0D}" type="slidenum">
              <a:rPr lang="en-US" smtClean="0"/>
              <a:t>9</a:t>
            </a:fld>
            <a:endParaRPr lang="en-US"/>
          </a:p>
        </p:txBody>
      </p:sp>
    </p:spTree>
    <p:extLst>
      <p:ext uri="{BB962C8B-B14F-4D97-AF65-F5344CB8AC3E}">
        <p14:creationId xmlns:p14="http://schemas.microsoft.com/office/powerpoint/2010/main" val="3673108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a:t>
            </a:r>
            <a:r>
              <a:rPr lang="en-US" dirty="0" err="1"/>
              <a:t>styleS</a:t>
            </a:r>
            <a:endParaRPr lang="en-US" dirty="0"/>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sv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0B8EE5-2902-4A62-9B73-B0359558D6EF}"/>
              </a:ext>
            </a:extLst>
          </p:cNvPr>
          <p:cNvSpPr/>
          <p:nvPr/>
        </p:nvSpPr>
        <p:spPr>
          <a:xfrm>
            <a:off x="0" y="0"/>
            <a:ext cx="12192000" cy="6858000"/>
          </a:xfrm>
          <a:prstGeom prst="rect">
            <a:avLst/>
          </a:prstGeom>
          <a:gradFill flip="none" rotWithShape="1">
            <a:gsLst>
              <a:gs pos="0">
                <a:srgbClr val="000000">
                  <a:alpha val="25000"/>
                </a:srgbClr>
              </a:gs>
              <a:gs pos="49000">
                <a:srgbClr val="000000">
                  <a:alpha val="47000"/>
                </a:srgbClr>
              </a:gs>
              <a:gs pos="100000">
                <a:srgbClr val="000000">
                  <a:alpha val="22000"/>
                </a:srgb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335C42-89F4-423C-AD32-8AFA4AFC51E5}"/>
              </a:ext>
            </a:extLst>
          </p:cNvPr>
          <p:cNvSpPr>
            <a:spLocks noGrp="1"/>
          </p:cNvSpPr>
          <p:nvPr>
            <p:ph type="ctrTitle"/>
          </p:nvPr>
        </p:nvSpPr>
        <p:spPr/>
        <p:txBody>
          <a:bodyPr/>
          <a:lstStyle/>
          <a:p>
            <a:r>
              <a:rPr lang="en-US" dirty="0"/>
              <a:t>How to evaluate Bowel</a:t>
            </a:r>
            <a:br>
              <a:rPr lang="en-US" dirty="0"/>
            </a:br>
            <a:r>
              <a:rPr lang="en-US" dirty="0"/>
              <a:t>dysfunction</a:t>
            </a:r>
          </a:p>
        </p:txBody>
      </p:sp>
      <p:sp>
        <p:nvSpPr>
          <p:cNvPr id="3" name="Subtitle 2">
            <a:extLst>
              <a:ext uri="{FF2B5EF4-FFF2-40B4-BE49-F238E27FC236}">
                <a16:creationId xmlns:a16="http://schemas.microsoft.com/office/drawing/2014/main" id="{42EA6F49-687A-4874-8652-41955207C651}"/>
              </a:ext>
            </a:extLst>
          </p:cNvPr>
          <p:cNvSpPr>
            <a:spLocks noGrp="1"/>
          </p:cNvSpPr>
          <p:nvPr>
            <p:ph type="subTitle" idx="1"/>
          </p:nvPr>
        </p:nvSpPr>
        <p:spPr/>
        <p:txBody>
          <a:bodyPr/>
          <a:lstStyle/>
          <a:p>
            <a:r>
              <a:rPr lang="en-US" dirty="0"/>
              <a:t>Constipation and fecal incontinence scores</a:t>
            </a:r>
          </a:p>
        </p:txBody>
      </p:sp>
      <p:sp>
        <p:nvSpPr>
          <p:cNvPr id="8" name="Smooth Curve">
            <a:extLst>
              <a:ext uri="{FF2B5EF4-FFF2-40B4-BE49-F238E27FC236}">
                <a16:creationId xmlns:a16="http://schemas.microsoft.com/office/drawing/2014/main" id="{FAAE59E5-B997-4028-B015-650001F02F09}"/>
              </a:ext>
            </a:extLst>
          </p:cNvPr>
          <p:cNvSpPr>
            <a:spLocks/>
          </p:cNvSpPr>
          <p:nvPr/>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226C0381-94FD-4448-8398-A9D7AE68CDD8}"/>
              </a:ext>
            </a:extLst>
          </p:cNvPr>
          <p:cNvSpPr>
            <a:spLocks noEditPoints="1"/>
          </p:cNvSpPr>
          <p:nvPr/>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1048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8A170AFA-BE37-44B8-A5E7-D178A1304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99478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with medium confidence">
            <a:extLst>
              <a:ext uri="{FF2B5EF4-FFF2-40B4-BE49-F238E27FC236}">
                <a16:creationId xmlns:a16="http://schemas.microsoft.com/office/drawing/2014/main" id="{586986AD-FD01-4500-A25A-C65873D16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2927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24978A5F-CF8B-4887-9869-6D6DBC48A5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0642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with medium confidence">
            <a:extLst>
              <a:ext uri="{FF2B5EF4-FFF2-40B4-BE49-F238E27FC236}">
                <a16:creationId xmlns:a16="http://schemas.microsoft.com/office/drawing/2014/main" id="{1C98D988-C745-486B-A228-090B9573F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8266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with medium confidence">
            <a:extLst>
              <a:ext uri="{FF2B5EF4-FFF2-40B4-BE49-F238E27FC236}">
                <a16:creationId xmlns:a16="http://schemas.microsoft.com/office/drawing/2014/main" id="{1C889AAB-94FE-4D49-852A-3E07CE038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9626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780B13A0-4F8F-4DF5-8828-B13B2924E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68276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7A391651-3A18-4230-8666-4348F6D0B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05248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B5C48313-C6CE-4FB3-955A-9605314C5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2961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BAB04850-A073-4E9A-85AC-96E269CCF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31398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A2B086B2-8B7D-452C-AB44-17F1515AEC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42184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person, person, smiling&#10;&#10;Description automatically generated">
            <a:extLst>
              <a:ext uri="{FF2B5EF4-FFF2-40B4-BE49-F238E27FC236}">
                <a16:creationId xmlns:a16="http://schemas.microsoft.com/office/drawing/2014/main" id="{7D2B43FA-A0B3-407F-9345-1803BA5AF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2415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22059BF5-D85C-4BA1-A560-245CFC228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30598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10;&#10;Description automatically generated with medium confidence">
            <a:extLst>
              <a:ext uri="{FF2B5EF4-FFF2-40B4-BE49-F238E27FC236}">
                <a16:creationId xmlns:a16="http://schemas.microsoft.com/office/drawing/2014/main" id="{06909CCA-9697-43F8-8C49-D035DC6F1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1401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39C26537-F57B-4C21-8E9D-B253935E91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0539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able&#10;&#10;Description automatically generated">
            <a:extLst>
              <a:ext uri="{FF2B5EF4-FFF2-40B4-BE49-F238E27FC236}">
                <a16:creationId xmlns:a16="http://schemas.microsoft.com/office/drawing/2014/main" id="{E34DDAAF-CD15-448C-B91D-35DD0C3F6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53244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10;&#10;Description automatically generated">
            <a:extLst>
              <a:ext uri="{FF2B5EF4-FFF2-40B4-BE49-F238E27FC236}">
                <a16:creationId xmlns:a16="http://schemas.microsoft.com/office/drawing/2014/main" id="{655845E7-DEC6-4CB0-A2C1-FA588C3F3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99132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9B5413ED-C27B-4F30-8935-A72709152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1440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602EB7E8-F788-4633-8110-BB1866F8A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2111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D62370D2-A480-4163-A609-61D1A49EA4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70025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8C4B79AC-67B6-428D-A94F-3A18B0DED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3958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imeline&#10;&#10;Description automatically generated">
            <a:extLst>
              <a:ext uri="{FF2B5EF4-FFF2-40B4-BE49-F238E27FC236}">
                <a16:creationId xmlns:a16="http://schemas.microsoft.com/office/drawing/2014/main" id="{7A4073FC-73E3-4311-A03B-763EF84C1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02974207"/>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360B9C5-7779-41D4-9CF7-439716B8ED6C}"/>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E6EE4B5-42A5-4230-9B48-EEC4720B92A4}"/>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09598100-DD21-42FD-869B-ACB700C174D9}"/>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A37DE36-79A3-4382-A171-F93309A28D4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D8FCE14-26C9-4521-9DE2-E7030DE93EC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86A68C0-6BD1-4E4C-B8CD-16F129E62062}"/>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DF47D453-6FDD-45C9-A757-430DA7210740}"/>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C1CC7E9-32E9-4245-8DA7-0EDCAA3ADF48}"/>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BA524829-B030-4F9D-B513-2F1BB3BCCF86}"/>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D303B7B-A977-492F-A0A2-EB7AAE5E0D15}"/>
    </a:ext>
  </a:extLst>
</a:theme>
</file>

<file path=ppt/theme/theme1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0CD02BF-06A0-4928-941C-B77A25B4AE44}"/>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AA83BA11-BCE5-49CF-8A8E-F144099DF292}"/>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45EB00B-22F1-4C53-9060-D0B4433D6861}"/>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FB2E42AE-FF37-46F8-9ECF-6D733689B632}"/>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9702141-6606-4B02-87DF-047C5A665048}"/>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98157752-8287-411D-8DAB-2E1795C0EA10}"/>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C63246D-72D6-41B4-B239-BA2C8ACE2EDD}"/>
    </a:ext>
  </a:extLst>
</a:theme>
</file>

<file path=docProps/app.xml><?xml version="1.0" encoding="utf-8"?>
<Properties xmlns="http://schemas.openxmlformats.org/officeDocument/2006/extended-properties" xmlns:vt="http://schemas.openxmlformats.org/officeDocument/2006/docPropsVTypes">
  <Template/>
  <TotalTime>0</TotalTime>
  <Words>2750</Words>
  <Application>Microsoft Office PowerPoint</Application>
  <PresentationFormat>Widescreen</PresentationFormat>
  <Paragraphs>148</Paragraphs>
  <Slides>22</Slides>
  <Notes>21</Notes>
  <HiddenSlides>0</HiddenSlides>
  <MMClips>0</MMClips>
  <ScaleCrop>false</ScaleCrop>
  <HeadingPairs>
    <vt:vector size="6" baseType="variant">
      <vt:variant>
        <vt:lpstr>Fonts Used</vt:lpstr>
      </vt:variant>
      <vt:variant>
        <vt:i4>3</vt:i4>
      </vt:variant>
      <vt:variant>
        <vt:lpstr>Theme</vt:lpstr>
      </vt:variant>
      <vt:variant>
        <vt:i4>18</vt:i4>
      </vt:variant>
      <vt:variant>
        <vt:lpstr>Slide Titles</vt:lpstr>
      </vt:variant>
      <vt:variant>
        <vt:i4>22</vt:i4>
      </vt:variant>
    </vt:vector>
  </HeadingPairs>
  <TitlesOfParts>
    <vt:vector size="43" baseType="lpstr">
      <vt:lpstr>Arial</vt:lpstr>
      <vt:lpstr>Calibri</vt:lpstr>
      <vt:lpstr>Calibri Light</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How to evaluate Bowel dysfunction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2021-02-05T16:01:48Z</dcterms:created>
  <dcterms:modified xsi:type="dcterms:W3CDTF">2022-05-30T13:09:08Z</dcterms:modified>
</cp:coreProperties>
</file>