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8.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0.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 id="2147483669" r:id="rId5"/>
    <p:sldMasterId id="2147483673" r:id="rId6"/>
    <p:sldMasterId id="2147483677" r:id="rId7"/>
    <p:sldMasterId id="2147483741" r:id="rId8"/>
    <p:sldMasterId id="2147483665" r:id="rId9"/>
    <p:sldMasterId id="2147483681" r:id="rId10"/>
    <p:sldMasterId id="2147483685" r:id="rId11"/>
    <p:sldMasterId id="2147483689" r:id="rId12"/>
    <p:sldMasterId id="2147483693" r:id="rId13"/>
    <p:sldMasterId id="2147483697" r:id="rId14"/>
    <p:sldMasterId id="2147483701" r:id="rId15"/>
    <p:sldMasterId id="2147483705" r:id="rId16"/>
    <p:sldMasterId id="2147483746" r:id="rId17"/>
    <p:sldMasterId id="2147483709" r:id="rId18"/>
    <p:sldMasterId id="2147483713" r:id="rId19"/>
    <p:sldMasterId id="2147483717" r:id="rId20"/>
    <p:sldMasterId id="2147483721" r:id="rId21"/>
    <p:sldMasterId id="2147483750" r:id="rId22"/>
    <p:sldMasterId id="2147483811" r:id="rId23"/>
    <p:sldMasterId id="2147483817" r:id="rId24"/>
  </p:sldMasterIdLst>
  <p:notesMasterIdLst>
    <p:notesMasterId r:id="rId52"/>
  </p:notesMasterIdLst>
  <p:handoutMasterIdLst>
    <p:handoutMasterId r:id="rId53"/>
  </p:handoutMasterIdLst>
  <p:sldIdLst>
    <p:sldId id="259" r:id="rId25"/>
    <p:sldId id="261" r:id="rId26"/>
    <p:sldId id="262" r:id="rId27"/>
    <p:sldId id="263" r:id="rId28"/>
    <p:sldId id="264" r:id="rId29"/>
    <p:sldId id="265" r:id="rId30"/>
    <p:sldId id="266" r:id="rId31"/>
    <p:sldId id="267" r:id="rId32"/>
    <p:sldId id="268" r:id="rId33"/>
    <p:sldId id="269" r:id="rId34"/>
    <p:sldId id="288"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29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515A83-7770-9F0F-E3C9-E0189F0FACEA}" v="27" dt="2024-03-15T14:23:58.3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9471" autoAdjust="0"/>
  </p:normalViewPr>
  <p:slideViewPr>
    <p:cSldViewPr snapToGrid="0">
      <p:cViewPr varScale="1">
        <p:scale>
          <a:sx n="56" d="100"/>
          <a:sy n="56" d="100"/>
        </p:scale>
        <p:origin x="2652" y="72"/>
      </p:cViewPr>
      <p:guideLst/>
    </p:cSldViewPr>
  </p:slideViewPr>
  <p:notesTextViewPr>
    <p:cViewPr>
      <p:scale>
        <a:sx n="3" d="2"/>
        <a:sy n="3" d="2"/>
      </p:scale>
      <p:origin x="0" y="-240"/>
    </p:cViewPr>
  </p:notesTextViewPr>
  <p:sorterViewPr>
    <p:cViewPr varScale="1">
      <p:scale>
        <a:sx n="100" d="100"/>
        <a:sy n="100" d="100"/>
      </p:scale>
      <p:origin x="0" y="0"/>
    </p:cViewPr>
  </p:sorterViewPr>
  <p:notesViewPr>
    <p:cSldViewPr snapToGrid="0">
      <p:cViewPr varScale="1">
        <p:scale>
          <a:sx n="65" d="100"/>
          <a:sy n="65" d="100"/>
        </p:scale>
        <p:origin x="2405"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18.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5.xml"/><Relationship Id="rId41" Type="http://schemas.openxmlformats.org/officeDocument/2006/relationships/slide" Target="slides/slide1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2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3/15/2024</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‹nr.›</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3/15/2024</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‹nr.›</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kern="0" dirty="0">
                <a:solidFill>
                  <a:schemeClr val="bg2"/>
                </a:solidFill>
                <a:cs typeface="Calibri"/>
                <a:sym typeface="Calibri"/>
              </a:rPr>
              <a:t>Dit materiaal is ontwikkeld door Agneta Sandberg, verpleegkundig specialist kindergeneeskunde, Zweden, 2023</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a:t>
            </a:fld>
            <a:endParaRPr lang="en-US"/>
          </a:p>
        </p:txBody>
      </p:sp>
    </p:spTree>
    <p:extLst>
      <p:ext uri="{BB962C8B-B14F-4D97-AF65-F5344CB8AC3E}">
        <p14:creationId xmlns:p14="http://schemas.microsoft.com/office/powerpoint/2010/main" val="3232395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11</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nl-NL" sz="800" dirty="0"/>
              <a:t>Studies hebben een duidelijke correlatie aangetoond tussen lange intervallen tussen katheterisaties en de aanwezigheid van bacteriën in de urine. Er is een beschreven risico bij IC-intervallen die langer dan 4 uur duren en bij blaasvolumes van meer dan 400 ml. Het is belangrijk dat de IC tijdstippen van het kind worden aangepast aan het leven en de routines van het kind, maar de interval en het blaasvolume moet niet overschreden worden.</a:t>
            </a:r>
          </a:p>
          <a:p>
            <a:pPr marL="0" lvl="0" indent="0" algn="l" rtl="0">
              <a:lnSpc>
                <a:spcPct val="80000"/>
              </a:lnSpc>
              <a:spcBef>
                <a:spcPts val="0"/>
              </a:spcBef>
              <a:spcAft>
                <a:spcPts val="0"/>
              </a:spcAft>
              <a:buNone/>
            </a:pPr>
            <a:r>
              <a:rPr lang="nl-NL" sz="800" dirty="0"/>
              <a:t> </a:t>
            </a:r>
          </a:p>
          <a:p>
            <a:pPr marL="0" lvl="0" indent="0" algn="l" rtl="0">
              <a:lnSpc>
                <a:spcPct val="80000"/>
              </a:lnSpc>
              <a:spcBef>
                <a:spcPts val="0"/>
              </a:spcBef>
              <a:spcAft>
                <a:spcPts val="0"/>
              </a:spcAft>
              <a:buNone/>
            </a:pPr>
            <a:r>
              <a:rPr lang="nl-NL" sz="800" dirty="0"/>
              <a:t>Als de IC tijdstippen samenvallen met andere gebeurtenissen, zoals ontbijt, pauzes, het einde van de schooldag en bedtijd, moeten de tijdstippen worden aangepast. </a:t>
            </a:r>
          </a:p>
          <a:p>
            <a:pPr marL="0" lvl="0" indent="0" algn="l" rtl="0">
              <a:lnSpc>
                <a:spcPct val="80000"/>
              </a:lnSpc>
              <a:spcBef>
                <a:spcPts val="0"/>
              </a:spcBef>
              <a:spcAft>
                <a:spcPts val="0"/>
              </a:spcAft>
              <a:buNone/>
            </a:pPr>
            <a:endParaRPr lang="nl-NL" sz="800" dirty="0"/>
          </a:p>
          <a:p>
            <a:pPr marL="0" lvl="0" indent="0" algn="l" rtl="0">
              <a:lnSpc>
                <a:spcPct val="80000"/>
              </a:lnSpc>
              <a:spcBef>
                <a:spcPts val="0"/>
              </a:spcBef>
              <a:spcAft>
                <a:spcPts val="0"/>
              </a:spcAft>
              <a:buNone/>
            </a:pPr>
            <a:r>
              <a:rPr lang="nl-NL" sz="800" dirty="0"/>
              <a:t>Probeer trucjes te bedenken die het voor het kind gemakkelijker maken om te onthouden wanneer het tijd is om te katheteriseren. Een klok die afgaat of trilt of een gsm-signaal kan helpen om het geheugen van het kind te ondersteunen. </a:t>
            </a:r>
          </a:p>
          <a:p>
            <a:pPr marL="0" lvl="0" indent="0" algn="l" rtl="0">
              <a:lnSpc>
                <a:spcPct val="80000"/>
              </a:lnSpc>
              <a:spcBef>
                <a:spcPts val="0"/>
              </a:spcBef>
              <a:spcAft>
                <a:spcPts val="0"/>
              </a:spcAft>
              <a:buNone/>
            </a:pPr>
            <a:endParaRPr lang="nl-NL" sz="800" dirty="0"/>
          </a:p>
          <a:p>
            <a:pPr marL="0" lvl="0" indent="0" algn="l" rtl="0">
              <a:lnSpc>
                <a:spcPct val="80000"/>
              </a:lnSpc>
              <a:spcBef>
                <a:spcPts val="0"/>
              </a:spcBef>
              <a:spcAft>
                <a:spcPts val="0"/>
              </a:spcAft>
              <a:buNone/>
            </a:pPr>
            <a:r>
              <a:rPr lang="nl-NL" sz="800" dirty="0"/>
              <a:t>Het is beter om IC één keer te vaak uit te voeren dan één keer te weinig. Bij schoolkinderen mag IC niet tijdens de pauze worden uitgevoerd. Vanuit sociaal oogpunt is het belangrijk dat het kind tijdens de pauzes tijd doorbrengt met vriendjes. Het is net zo belangrijk om de pauze op hetzelfde moment te beginnen als de klasgenootjes om vanaf het begin betrokken te zijn. Het is ook niet geschikt om IC tijdstippen in te plannen aan het begin van een les. Het is beter voor het kind om naar het toilet te gaan aan het einde van de les, ruim voor de pauze. De leerkracht moet hiervan natuurlijk op de hoogte zijn, zodat de planning van de les kan worden aangepast.</a:t>
            </a:r>
            <a:endParaRPr lang="en-US" sz="800" dirty="0"/>
          </a:p>
        </p:txBody>
      </p:sp>
    </p:spTree>
    <p:extLst>
      <p:ext uri="{BB962C8B-B14F-4D97-AF65-F5344CB8AC3E}">
        <p14:creationId xmlns:p14="http://schemas.microsoft.com/office/powerpoint/2010/main" val="3588064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12</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nl-NL" dirty="0"/>
              <a:t>De plaats waar IC wordt uitgevoerd varieert afhankelijk van de leeftijd van het kind. Bij baby's wordt IC meestal uitgevoerd tijdens het verschonen van de luier, waardoor de luiertafel een natuurlijke plaats wordt. Als het kind ouder wordt en stabiel kan zitten, heeft het de voorkeur dat IC op het toilet plaatsvindt. Eventueel moet de toiletbril aangepast worden zodat het kind veilig en ontspannen kan zitten. Hiervoor kan samengewerkt worden met bijvoorbeeld een ergotherapeut. Het is belangrijk dat de zithouding regelmatig wordt geëvalueerd, niet alleen vanuit veiligheids- en IC-technisch oogpunt, maar ook om de effectiviteit van het legen te beoordelen, d.w.z. om de resturine na het legen te meten. Evaluatie van de zithouding geldt niet alleen voor de thuissituatie, maar ook op plaatsen waar het kind veel tijd doorbrengt (peuterspeelzaal en school).</a:t>
            </a:r>
            <a:endParaRPr lang="en-US" sz="1200" i="0" dirty="0">
              <a:latin typeface="+mn-lt"/>
            </a:endParaRPr>
          </a:p>
        </p:txBody>
      </p:sp>
    </p:spTree>
    <p:extLst>
      <p:ext uri="{BB962C8B-B14F-4D97-AF65-F5344CB8AC3E}">
        <p14:creationId xmlns:p14="http://schemas.microsoft.com/office/powerpoint/2010/main" val="3809081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nl-NL" dirty="0"/>
              <a:t>Kinderen merken het meteen als ouders zich angstig en bezorgd voelen. Het kan daarom waardevol zijn om ouders eerst alle informatie en tijd te geven die ze nodig hebben om zich zeker te voelen over het feit dat hun kind met IC begint, zodat ze hun kind vervolgens kunnen ondersteunen. Daarna kunnen kinderen en ouders samen informatie krijgen op een niveau dat aangepast is aan hun kind. Het is belangrijk dat kinderen en ouders begrijpen waarom ze met IC moeten beginnen – het creëren van vertrouwen tussen verpleegkundige, ouder en kind is heel belangrijk.</a:t>
            </a:r>
            <a:endParaRPr lang="sv-SE"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13</a:t>
            </a:fld>
            <a:endParaRPr lang="en-US"/>
          </a:p>
        </p:txBody>
      </p:sp>
    </p:spTree>
    <p:extLst>
      <p:ext uri="{BB962C8B-B14F-4D97-AF65-F5344CB8AC3E}">
        <p14:creationId xmlns:p14="http://schemas.microsoft.com/office/powerpoint/2010/main" val="1967965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14</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nl-NL" dirty="0"/>
              <a:t>Hoewel het kind op deze leeftijd meestal niet continent is, is het belangrijk dat het de blaas volledig leegt om infecties en </a:t>
            </a:r>
            <a:r>
              <a:rPr lang="nl-NL" dirty="0" err="1"/>
              <a:t>nierschade</a:t>
            </a:r>
            <a:r>
              <a:rPr lang="nl-NL" dirty="0"/>
              <a:t> te voorkomen. </a:t>
            </a:r>
          </a:p>
          <a:p>
            <a:pPr marL="0" lvl="0" indent="0" algn="l" rtl="0">
              <a:lnSpc>
                <a:spcPct val="80000"/>
              </a:lnSpc>
              <a:spcBef>
                <a:spcPts val="0"/>
              </a:spcBef>
              <a:spcAft>
                <a:spcPts val="0"/>
              </a:spcAft>
              <a:buNone/>
            </a:pPr>
            <a:endParaRPr lang="nl-NL" dirty="0"/>
          </a:p>
          <a:p>
            <a:pPr marL="0" lvl="0" indent="0" algn="l" rtl="0">
              <a:lnSpc>
                <a:spcPct val="80000"/>
              </a:lnSpc>
              <a:spcBef>
                <a:spcPts val="0"/>
              </a:spcBef>
              <a:spcAft>
                <a:spcPts val="0"/>
              </a:spcAft>
              <a:buNone/>
            </a:pPr>
            <a:r>
              <a:rPr lang="nl-NL" dirty="0"/>
              <a:t>Door een kussen onder de rug van je kind te leggen, maak je een hoek waardoor je gemakkelijker kunt controleren of de blaas helemaal leeg is. Je kunt ook lichte druk uitoefenen met je hand op het schaambeen als de urine is gestopt met stromen voordat je de katheter uit de plasbuis trekt. Het is goed als het kind blijft zitten tijdens het uitvoeren van de IC zodra het kind stevig op het potje of de toiletbril zit. </a:t>
            </a:r>
          </a:p>
          <a:p>
            <a:pPr marL="0" lvl="0" indent="0" algn="l" rtl="0">
              <a:lnSpc>
                <a:spcPct val="80000"/>
              </a:lnSpc>
              <a:spcBef>
                <a:spcPts val="0"/>
              </a:spcBef>
              <a:spcAft>
                <a:spcPts val="0"/>
              </a:spcAft>
              <a:buNone/>
            </a:pPr>
            <a:endParaRPr lang="nl-NL" dirty="0"/>
          </a:p>
          <a:p>
            <a:pPr marL="0" lvl="0" indent="0" algn="l" rtl="0">
              <a:lnSpc>
                <a:spcPct val="80000"/>
              </a:lnSpc>
              <a:spcBef>
                <a:spcPts val="0"/>
              </a:spcBef>
              <a:spcAft>
                <a:spcPts val="0"/>
              </a:spcAft>
              <a:buNone/>
            </a:pPr>
            <a:r>
              <a:rPr lang="nl-NL" dirty="0"/>
              <a:t>Laat het kind meedoen, rond de leeftijd van 1 jaar of wanneer het kind interesse toont in een deel van de therapie, bijvoorbeeld het uitnemen van de katheter en het openen van de katheterverpakking.</a:t>
            </a:r>
            <a:endParaRPr lang="sv-SE" sz="1200" dirty="0"/>
          </a:p>
        </p:txBody>
      </p:sp>
    </p:spTree>
    <p:extLst>
      <p:ext uri="{BB962C8B-B14F-4D97-AF65-F5344CB8AC3E}">
        <p14:creationId xmlns:p14="http://schemas.microsoft.com/office/powerpoint/2010/main" val="3653010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kind leren plassen met behulp van een katheter is een proces. Pas de training altijd aan de omstandigheden van het kind aan. Kinderen op deze leeftijd zijn vaak motorisch actief en hebben een sterke eigen wil, wat het moeilijk kan maken om op deze leeftijd met IC te beginnen. Voor kinderen die voor deze leeftijd al met IC zijn begonnen, is dit zelden een probleem. Het is waardevol om het kind zo vroeg mogelijk te laten meedoen en leren te katheteriseren. De training om zelf te katheteriseren wordt individueel aangepast en met de juiste mijlpalen, allemaal gebaseerd op de cognitieve vaardigheden en handfunctie van het kind.</a:t>
            </a:r>
            <a:endParaRPr lang="sv-SE"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15</a:t>
            </a:fld>
            <a:endParaRPr lang="en-US"/>
          </a:p>
        </p:txBody>
      </p:sp>
    </p:spTree>
    <p:extLst>
      <p:ext uri="{BB962C8B-B14F-4D97-AF65-F5344CB8AC3E}">
        <p14:creationId xmlns:p14="http://schemas.microsoft.com/office/powerpoint/2010/main" val="785182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kind leren plassen met behulp van een katheter is een proces. Pas de training altijd aan de omstandigheden van het kind aan. Kinderen op deze leeftijd zijn vaak motorisch actief en hebben een sterke eigen wil, wat het moeilijk kan maken om op deze leeftijd met IC te beginnen. Voor kinderen die al met IC zijn begonnen, is dit zelden een probleem. Het is waardevol om het kind zo vroeg mogelijk te laten meedoen en leren katheteriseren. De training om zelf te katheteriseren wordt individueel aangepast en met de juiste mijlpalen, allemaal gebaseerd op de cognitieve vaardigheden en handfunctie van het kind.</a:t>
            </a:r>
            <a:endParaRPr lang="sv-SE" sz="1200"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16</a:t>
            </a:fld>
            <a:endParaRPr lang="en-US"/>
          </a:p>
        </p:txBody>
      </p:sp>
    </p:spTree>
    <p:extLst>
      <p:ext uri="{BB962C8B-B14F-4D97-AF65-F5344CB8AC3E}">
        <p14:creationId xmlns:p14="http://schemas.microsoft.com/office/powerpoint/2010/main" val="1030821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is van groot belang dat de </a:t>
            </a:r>
            <a:r>
              <a:rPr lang="nl-NL" dirty="0" err="1"/>
              <a:t>urotherapeut</a:t>
            </a:r>
            <a:r>
              <a:rPr lang="nl-NL" dirty="0"/>
              <a:t>/verpleegkundige een vertrouwensband creëert met het kind en het gezin.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Laat het kind vertellen hoe de blaas en de nieren werken met behulp van zijn eigen beeldtaal (tekening of schilderij).</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rol van de </a:t>
            </a:r>
            <a:r>
              <a:rPr lang="nl-NL" dirty="0" err="1"/>
              <a:t>urotherapeut</a:t>
            </a:r>
            <a:r>
              <a:rPr lang="nl-NL" dirty="0"/>
              <a:t> is om IC-technieken te leren aan ouders en kinderen.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kleuterscholen, peuterspeelzalen en scholen is het meestal de taak van de ouders om IC te leren en, indien nodig, kan een </a:t>
            </a:r>
            <a:r>
              <a:rPr lang="nl-NL" dirty="0" err="1"/>
              <a:t>urotherapeut</a:t>
            </a:r>
            <a:r>
              <a:rPr lang="nl-NL" dirty="0"/>
              <a:t>/verpleegkundige deelnemen. Het belangrijkste op deze leeftijd is om het kind te motiveren om zoveel mogelijk van het katheterisatieproces aan te kunnen. Dit betekent uitkleden en aankleden, de tijd onthouden, naar het toilet gaan, de katheter voorbereiden, handen wassen, de katheter inbrengen, zorgen dat de blaas leeg is, de katheter verwijderen en weggooien, aankleden, handen wassen.</a:t>
            </a:r>
            <a:endParaRPr lang="sv-SE" sz="1200" dirty="0">
              <a:effectLst/>
              <a:latin typeface="+mn-lt"/>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6D4018D2-26EA-4626-92F2-1F10E443FD0D}" type="slidenum">
              <a:rPr lang="en-US" smtClean="0"/>
              <a:t>17</a:t>
            </a:fld>
            <a:endParaRPr lang="en-US"/>
          </a:p>
        </p:txBody>
      </p:sp>
    </p:spTree>
    <p:extLst>
      <p:ext uri="{BB962C8B-B14F-4D97-AF65-F5344CB8AC3E}">
        <p14:creationId xmlns:p14="http://schemas.microsoft.com/office/powerpoint/2010/main" val="152591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sz="1200" b="0" dirty="0">
                <a:solidFill>
                  <a:srgbClr val="000000"/>
                </a:solidFill>
              </a:rPr>
              <a:t>Net zoals blijkt uit gepubliceerde studies is het van groot belang om goede voorlichting en informatie te geven aan de patiënt voordat de IC wordt gestart, evenals een grondige follow-up.</a:t>
            </a:r>
          </a:p>
          <a:p>
            <a:pPr marL="0" lvl="0" indent="0" algn="l" rtl="0">
              <a:spcBef>
                <a:spcPts val="0"/>
              </a:spcBef>
              <a:spcAft>
                <a:spcPts val="0"/>
              </a:spcAft>
              <a:buNone/>
            </a:pPr>
            <a:endParaRPr lang="nl-NL" sz="1200" b="0" dirty="0">
              <a:solidFill>
                <a:srgbClr val="000000"/>
              </a:solidFill>
            </a:endParaRPr>
          </a:p>
          <a:p>
            <a:pPr marL="0" lvl="0" indent="0" algn="l" rtl="0">
              <a:spcBef>
                <a:spcPts val="0"/>
              </a:spcBef>
              <a:spcAft>
                <a:spcPts val="0"/>
              </a:spcAft>
              <a:buNone/>
            </a:pPr>
            <a:r>
              <a:rPr lang="nl-NL" sz="1200" b="0" dirty="0" err="1">
                <a:solidFill>
                  <a:srgbClr val="000000"/>
                </a:solidFill>
              </a:rPr>
              <a:t>Wellspect</a:t>
            </a:r>
            <a:r>
              <a:rPr lang="nl-NL" sz="1200" b="0" dirty="0">
                <a:solidFill>
                  <a:srgbClr val="000000"/>
                </a:solidFill>
              </a:rPr>
              <a:t> biedt een breed scala aan informatie om een goede start voor de patiënt mogelijk te maken.</a:t>
            </a:r>
            <a:endParaRPr lang="en-US" sz="1200" b="0" dirty="0">
              <a:solidFill>
                <a:srgbClr val="000000"/>
              </a:solidFill>
            </a:endParaRPr>
          </a:p>
        </p:txBody>
      </p:sp>
      <p:sp>
        <p:nvSpPr>
          <p:cNvPr id="306" name="Google Shape;30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Beginnen met IC bij een kind in de peuterleeftijd vereist geduld en een zeer zorgvuldige voorbereiding om een traumatische ervaring voor het kind te voorkomen. Bouw vertrouwen op met het kind - vorm een team. </a:t>
            </a:r>
          </a:p>
          <a:p>
            <a:endParaRPr lang="nl-NL" dirty="0"/>
          </a:p>
          <a:p>
            <a:r>
              <a:rPr lang="nl-NL" dirty="0"/>
              <a:t>Neem kleine stapjes en spreek met het kind af wanneer het tijd is voor de volgende stap. </a:t>
            </a:r>
          </a:p>
          <a:p>
            <a:endParaRPr lang="nl-NL" dirty="0"/>
          </a:p>
          <a:p>
            <a:r>
              <a:rPr lang="nl-NL" dirty="0"/>
              <a:t>Doe niet meer dan je hebt beloofd. </a:t>
            </a:r>
          </a:p>
          <a:p>
            <a:endParaRPr lang="nl-NL" dirty="0"/>
          </a:p>
          <a:p>
            <a:r>
              <a:rPr lang="nl-NL" dirty="0"/>
              <a:t>Beloof niet meer dan je kunt waarmaken. </a:t>
            </a:r>
          </a:p>
          <a:p>
            <a:endParaRPr lang="nl-NL" dirty="0"/>
          </a:p>
          <a:p>
            <a:r>
              <a:rPr lang="nl-NL" dirty="0"/>
              <a:t>Voor kleine kinderen die op jonge leeftijd met IC beginnen, ontstaan er later zelden problemen wanneer het kind iets nieuws moet leren (bv. een andere katheter gaan gebruiken). IC is een routine geworden voor zowel kind als ouder. Het kind was al betrokken bij de training voor IC. Het wordt natuurlijk voor het kind om stap voor stap te zien en te leren van zijn ouders; kleine aanpassingen daarin zijn voor kinderen die al vroeg zijn begonnen met IC vaak geen probleem.</a:t>
            </a:r>
            <a:endParaRPr lang="sv-SE" sz="12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19</a:t>
            </a:fld>
            <a:endParaRPr lang="en-US"/>
          </a:p>
        </p:txBody>
      </p:sp>
    </p:spTree>
    <p:extLst>
      <p:ext uri="{BB962C8B-B14F-4D97-AF65-F5344CB8AC3E}">
        <p14:creationId xmlns:p14="http://schemas.microsoft.com/office/powerpoint/2010/main" val="3686959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1" indent="-228600">
              <a:buFont typeface="+mj-lt"/>
              <a:buAutoNum type="arabicPeriod"/>
            </a:pPr>
            <a:r>
              <a:rPr lang="nl-NL" dirty="0"/>
              <a:t>Kies het materiaal dat nodig is voor de IC (katheter en eventueel nieuw </a:t>
            </a:r>
            <a:r>
              <a:rPr lang="nl-NL" sz="1200" dirty="0">
                <a:latin typeface="Calibri" panose="020F0502020204030204" pitchFamily="34" charset="0"/>
                <a:ea typeface="Calibri" panose="020F0502020204030204" pitchFamily="34" charset="0"/>
                <a:cs typeface="Calibri" panose="020F0502020204030204" pitchFamily="34" charset="0"/>
              </a:rPr>
              <a:t>continentiemateriaal</a:t>
            </a:r>
            <a:r>
              <a:rPr lang="nl-NL" dirty="0"/>
              <a:t>).</a:t>
            </a:r>
          </a:p>
          <a:p>
            <a:pPr marL="228600" lvl="1" indent="-228600">
              <a:buFont typeface="+mj-lt"/>
              <a:buAutoNum type="arabicPeriod"/>
            </a:pPr>
            <a:r>
              <a:rPr lang="nl-NL" dirty="0"/>
              <a:t>Was je handen.</a:t>
            </a:r>
          </a:p>
          <a:p>
            <a:pPr marL="228600" lvl="1" indent="-228600">
              <a:buFont typeface="+mj-lt"/>
              <a:buAutoNum type="arabicPeriod"/>
            </a:pPr>
            <a:r>
              <a:rPr lang="nl-NL" dirty="0"/>
              <a:t>Maak de katheter klaar.</a:t>
            </a:r>
          </a:p>
          <a:p>
            <a:pPr marL="228600" lvl="1" indent="-228600">
              <a:buFont typeface="+mj-lt"/>
              <a:buAutoNum type="arabicPeriod"/>
            </a:pPr>
            <a:r>
              <a:rPr lang="nl-NL" dirty="0"/>
              <a:t>Ga in de voor jouw optimale zithouding zitten of sta over het toilet.</a:t>
            </a:r>
          </a:p>
          <a:p>
            <a:pPr marL="228600" lvl="1" indent="-228600">
              <a:buFont typeface="+mj-lt"/>
              <a:buAutoNum type="arabicPeriod"/>
            </a:pPr>
            <a:r>
              <a:rPr lang="nl-NL" dirty="0"/>
              <a:t>Met één hand: scheid de schaamlippen.</a:t>
            </a:r>
          </a:p>
          <a:p>
            <a:pPr marL="228600" lvl="1" indent="-228600">
              <a:buFont typeface="+mj-lt"/>
              <a:buAutoNum type="arabicPeriod"/>
            </a:pPr>
            <a:r>
              <a:rPr lang="nl-NL" dirty="0"/>
              <a:t>Met de andere hand: breng de katheter in tot de urine begint te stromen. </a:t>
            </a:r>
          </a:p>
          <a:p>
            <a:pPr marL="228600" lvl="1" indent="-228600">
              <a:buFont typeface="+mj-lt"/>
              <a:buAutoNum type="arabicPeriod"/>
            </a:pPr>
            <a:r>
              <a:rPr lang="nl-NL" dirty="0"/>
              <a:t>Houd de katheter vast totdat de urine stopt met stromen.</a:t>
            </a:r>
          </a:p>
          <a:p>
            <a:pPr marL="228600" lvl="1" indent="-228600">
              <a:buFont typeface="+mj-lt"/>
              <a:buAutoNum type="arabicPeriod"/>
            </a:pPr>
            <a:r>
              <a:rPr lang="nl-NL" dirty="0"/>
              <a:t>Als de urine gestopt is met stromen, trek de katheter dan een klein beetje terug.</a:t>
            </a:r>
          </a:p>
          <a:p>
            <a:pPr marL="228600" lvl="1" indent="-228600">
              <a:buFont typeface="+mj-lt"/>
              <a:buAutoNum type="arabicPeriod"/>
            </a:pPr>
            <a:r>
              <a:rPr lang="nl-NL" dirty="0"/>
              <a:t>Als de urine weer begint te stromen, wacht dan tot de urine stopt met stromen en trek de katheter er dan langzaam helemaal uit. </a:t>
            </a:r>
          </a:p>
          <a:p>
            <a:pPr marL="228600" lvl="1" indent="-228600">
              <a:buFont typeface="+mj-lt"/>
              <a:buAutoNum type="arabicPeriod"/>
            </a:pPr>
            <a:r>
              <a:rPr lang="nl-NL" dirty="0"/>
              <a:t>Als de blaas moeilijk te legen is, druk dan op de buik of hoest met de katheter in de blaas.</a:t>
            </a:r>
          </a:p>
          <a:p>
            <a:pPr marL="228600" lvl="1" indent="-228600">
              <a:buFont typeface="+mj-lt"/>
              <a:buAutoNum type="arabicPeriod"/>
            </a:pPr>
            <a:endParaRPr lang="nl-NL" dirty="0"/>
          </a:p>
          <a:p>
            <a:pPr marL="0" lvl="1" indent="0">
              <a:buFont typeface="+mj-lt"/>
              <a:buNone/>
            </a:pPr>
            <a:r>
              <a:rPr lang="nl-NL" dirty="0"/>
              <a:t>Zorg ervoor dat je je handen wast voor IC en na toiletgebruik. Handontsmettingsmiddel is ideaal in openbare toiletten. Was de geslachtsdelen één keer per dag, maar voor elke IC als er ook sprake is van fecale incontinentie en veel urineverlies. Zorg dat het oppervlak van de katheter nergens mee in contact komt voordat het in de plasbuis wordt ingebracht. Als een meisje zeker is van haar anatomie, gaat ze op de toiletbril zitten en gebruikt ze eventueel een spiegel om te zien waar de plasbuis zit. Het is belangrijk dat het meisje weet waar de urethra-opening is en uiteindelijk geen spiegel nodig heeft tijdens de IC-procedure.</a:t>
            </a:r>
            <a:endParaRPr lang="sv-SE" dirty="0"/>
          </a:p>
        </p:txBody>
      </p:sp>
      <p:sp>
        <p:nvSpPr>
          <p:cNvPr id="356" name="Google Shape;35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82527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t>De urinewegen zijn een van de meest vitale systemen in het menselijk lichaam. Dat het goed functioneert, is van vitaal belang voor de gezondheid van een kind. Als een kind op het punt staat te beginnen met IC, is het belangrijk dat kinderen en ouders kennis opdoen over de anatomie en fysiologie van de urinewegen en over waarom het kind moet beginnen met 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t>De gebruiksaanwijzing is een goed hulpmiddel voor de patiënt om te lezen over de therapie. Het is belangrijk om het kind zo vroeg mogelijk te laten meedoen en zelfstandig te leren katheteriseren.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dirty="0"/>
              <a:t>Het kind leren plassen met behulp van een katheter kan een langdurig proces zijn, doe dit altijd op de voorwaarden van het kind zelf. Sommige beperkingen kunnen leermoeilijkheden tot gevolg hebben, waardoor het kind het katheterisatieproces niet zo snel of zo zelfstandig kan uitvoeren als normaal wordt verwacht.</a:t>
            </a:r>
          </a:p>
        </p:txBody>
      </p:sp>
      <p:sp>
        <p:nvSpPr>
          <p:cNvPr id="4" name="Slide Number Placeholder 3"/>
          <p:cNvSpPr>
            <a:spLocks noGrp="1"/>
          </p:cNvSpPr>
          <p:nvPr>
            <p:ph type="sldNum" sz="quarter" idx="5"/>
          </p:nvPr>
        </p:nvSpPr>
        <p:spPr/>
        <p:txBody>
          <a:bodyPr/>
          <a:lstStyle/>
          <a:p>
            <a:fld id="{6D4018D2-26EA-4626-92F2-1F10E443FD0D}" type="slidenum">
              <a:rPr lang="en-US" smtClean="0"/>
              <a:t>3</a:t>
            </a:fld>
            <a:endParaRPr lang="en-US"/>
          </a:p>
        </p:txBody>
      </p:sp>
    </p:spTree>
    <p:extLst>
      <p:ext uri="{BB962C8B-B14F-4D97-AF65-F5344CB8AC3E}">
        <p14:creationId xmlns:p14="http://schemas.microsoft.com/office/powerpoint/2010/main" val="1735132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1" indent="-228600" algn="just">
              <a:lnSpc>
                <a:spcPct val="100000"/>
              </a:lnSpc>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Kies het materiaal dat nodig is voor de IC (katheter en eventueel nieuw </a:t>
            </a:r>
            <a:r>
              <a:rPr lang="nl-NL" sz="1200" dirty="0">
                <a:latin typeface="Calibri" panose="020F0502020204030204" pitchFamily="34" charset="0"/>
                <a:ea typeface="Calibri" panose="020F0502020204030204" pitchFamily="34" charset="0"/>
                <a:cs typeface="Calibri" panose="020F0502020204030204" pitchFamily="34" charset="0"/>
              </a:rPr>
              <a:t>continentiemateriaal</a:t>
            </a:r>
            <a:r>
              <a:rPr lang="nl-NL" dirty="0">
                <a:latin typeface="Calibri" panose="020F0502020204030204" pitchFamily="34" charset="0"/>
                <a:ea typeface="Calibri" panose="020F0502020204030204" pitchFamily="34" charset="0"/>
                <a:cs typeface="Calibri" panose="020F0502020204030204" pitchFamily="34" charset="0"/>
              </a:rPr>
              <a:t>).</a:t>
            </a:r>
          </a:p>
          <a:p>
            <a:pPr marL="228600" lvl="1" indent="-228600" algn="just">
              <a:lnSpc>
                <a:spcPct val="100000"/>
              </a:lnSpc>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Was je handen.</a:t>
            </a:r>
          </a:p>
          <a:p>
            <a:pPr marL="228600" lvl="1" indent="-228600" algn="just">
              <a:lnSpc>
                <a:spcPct val="100000"/>
              </a:lnSpc>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Maak de katheter klaar.</a:t>
            </a:r>
          </a:p>
          <a:p>
            <a:pPr marL="228600" lvl="1" indent="-228600" algn="just">
              <a:lnSpc>
                <a:spcPct val="100000"/>
              </a:lnSpc>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Ga in een voor jouw optimale zithouding zitten of sta voor of over het toilet.</a:t>
            </a:r>
          </a:p>
          <a:p>
            <a:pPr marL="228600" lvl="1" indent="-228600" algn="just">
              <a:lnSpc>
                <a:spcPct val="100000"/>
              </a:lnSpc>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Met één hand: houd de penis naar boven in de richting van de buik. </a:t>
            </a:r>
          </a:p>
          <a:p>
            <a:pPr marL="228600" lvl="1" indent="-228600" algn="just">
              <a:lnSpc>
                <a:spcPct val="100000"/>
              </a:lnSpc>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Met de andere hand: breng de katheter in tot de urine begint te stromen. </a:t>
            </a:r>
          </a:p>
          <a:p>
            <a:pPr marL="228600" lvl="1" indent="-228600" algn="just">
              <a:lnSpc>
                <a:spcPct val="100000"/>
              </a:lnSpc>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Houd de katheter vast totdat de urine stopt met stromen.</a:t>
            </a:r>
          </a:p>
          <a:p>
            <a:pPr marL="228600" lvl="1" indent="-228600" algn="just">
              <a:lnSpc>
                <a:spcPct val="100000"/>
              </a:lnSpc>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Als de urine is gestopt met stromen, trek de katheter dan een klein stukje terug. </a:t>
            </a:r>
          </a:p>
          <a:p>
            <a:pPr marL="228600" lvl="1" indent="-228600" algn="just">
              <a:lnSpc>
                <a:spcPct val="100000"/>
              </a:lnSpc>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Als de urine weer begint te stromen, wacht dan tot de urine stopt met stromen en trek de katheter er dan langzaam helemaal uit.</a:t>
            </a:r>
          </a:p>
          <a:p>
            <a:pPr marL="228600" lvl="1" indent="-228600" algn="just">
              <a:lnSpc>
                <a:spcPct val="100000"/>
              </a:lnSpc>
              <a:buFont typeface="+mj-lt"/>
              <a:buAutoNum type="arabicPeriod"/>
            </a:pPr>
            <a:r>
              <a:rPr lang="nl-NL" dirty="0">
                <a:latin typeface="Calibri" panose="020F0502020204030204" pitchFamily="34" charset="0"/>
                <a:ea typeface="Calibri" panose="020F0502020204030204" pitchFamily="34" charset="0"/>
                <a:cs typeface="Calibri" panose="020F0502020204030204" pitchFamily="34" charset="0"/>
              </a:rPr>
              <a:t>Als de blaas moeilijk te legen is, druk dan op de buik of hoest met de katheter in de blaas.</a:t>
            </a:r>
          </a:p>
          <a:p>
            <a:pPr marL="228600" lvl="1" indent="-228600" algn="just">
              <a:lnSpc>
                <a:spcPct val="100000"/>
              </a:lnSpc>
              <a:buFont typeface="+mj-lt"/>
              <a:buAutoNum type="arabicPeriod"/>
            </a:pPr>
            <a:endParaRPr lang="nl-NL" dirty="0">
              <a:latin typeface="Calibri" panose="020F0502020204030204" pitchFamily="34" charset="0"/>
              <a:ea typeface="Calibri" panose="020F0502020204030204" pitchFamily="34" charset="0"/>
              <a:cs typeface="Calibri" panose="020F0502020204030204" pitchFamily="34" charset="0"/>
            </a:endParaRPr>
          </a:p>
          <a:p>
            <a:pPr marL="0" lvl="1" indent="0" algn="just">
              <a:lnSpc>
                <a:spcPct val="100000"/>
              </a:lnSpc>
              <a:buFont typeface="+mj-lt"/>
              <a:buNone/>
            </a:pPr>
            <a:r>
              <a:rPr lang="nl-NL" dirty="0">
                <a:latin typeface="Calibri" panose="020F0502020204030204" pitchFamily="34" charset="0"/>
                <a:ea typeface="Calibri" panose="020F0502020204030204" pitchFamily="34" charset="0"/>
                <a:cs typeface="Calibri" panose="020F0502020204030204" pitchFamily="34" charset="0"/>
              </a:rPr>
              <a:t>Zorg ervoor dat je je handen wast voor IC en na toiletgebruik. Handontsmettingsmiddel is ideaal in openbare toiletten. Was de geslachtsdelen één keer per dag, maar elke keer als er sprake is van fecale incontinentie en/of veel urineverlies. Zorg dat het oppervlak van de katheter nergens mee in contact komt voordat hij in de plasbuis wordt ingebracht.</a:t>
            </a:r>
            <a:endParaRPr lang="sv-SE"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56" name="Google Shape;35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86236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nl-NL" dirty="0"/>
              <a:t>Zorg ervoor dat je je handen wast voor IC en erna. Handontsmettingsmiddel is ideaal in openbare toiletten. Was de geslachtsdelen één keer per dag, maar bij fecale incontinentie en/of veel urineverlies voor elke IC. Zorg dat het oppervlak van de katheter nergens mee in contact komt voordat hij in de plasbuis wordt ingebracht. Als een meisje zeker is van haar anatomie, gaat ze op de toiletbril zitten en gebruikt ze eventueel een spiegel om te zien waar de plasbuis zit. Het uiteindelijke doel is dat het meisje weet waar de urethra-opening is en dat ze geen spiegel meer nodig heeft tijdens de IC-procedure.</a:t>
            </a:r>
          </a:p>
          <a:p>
            <a:endParaRPr lang="nl-NL" dirty="0"/>
          </a:p>
          <a:p>
            <a:pPr marL="228600" indent="-228600">
              <a:buFont typeface="+mj-lt"/>
              <a:buAutoNum type="arabicPeriod"/>
            </a:pPr>
            <a:r>
              <a:rPr lang="nl-NL" dirty="0"/>
              <a:t>Pak het materiaal dat nodig is voor IC (katheter en eventueel nieuw </a:t>
            </a:r>
            <a:r>
              <a:rPr lang="nl-NL" sz="1200" dirty="0">
                <a:latin typeface="Calibri" panose="020F0502020204030204" pitchFamily="34" charset="0"/>
                <a:ea typeface="Calibri" panose="020F0502020204030204" pitchFamily="34" charset="0"/>
                <a:cs typeface="Calibri" panose="020F0502020204030204" pitchFamily="34" charset="0"/>
              </a:rPr>
              <a:t>continentiemateriaal</a:t>
            </a:r>
            <a:r>
              <a:rPr lang="nl-NL" dirty="0"/>
              <a:t>).</a:t>
            </a:r>
          </a:p>
          <a:p>
            <a:pPr marL="228600" indent="-228600">
              <a:buFont typeface="+mj-lt"/>
              <a:buAutoNum type="arabicPeriod"/>
            </a:pPr>
            <a:r>
              <a:rPr lang="nl-NL" dirty="0"/>
              <a:t>Was je handen.</a:t>
            </a:r>
          </a:p>
          <a:p>
            <a:pPr marL="228600" indent="-228600">
              <a:buFont typeface="+mj-lt"/>
              <a:buAutoNum type="arabicPeriod"/>
            </a:pPr>
            <a:r>
              <a:rPr lang="nl-NL" dirty="0"/>
              <a:t>Maak de katheter klaar.</a:t>
            </a:r>
          </a:p>
          <a:p>
            <a:pPr marL="228600" indent="-228600">
              <a:buFont typeface="+mj-lt"/>
              <a:buAutoNum type="arabicPeriod"/>
            </a:pPr>
            <a:r>
              <a:rPr lang="nl-NL" dirty="0"/>
              <a:t>Ga in jouw optimale zithouding zitten of sta over het toilet.</a:t>
            </a:r>
          </a:p>
          <a:p>
            <a:pPr marL="228600" indent="-228600">
              <a:buFont typeface="+mj-lt"/>
              <a:buAutoNum type="arabicPeriod"/>
            </a:pPr>
            <a:r>
              <a:rPr lang="nl-NL" dirty="0"/>
              <a:t>Met één hand: scheid de schaamlippen.</a:t>
            </a:r>
          </a:p>
          <a:p>
            <a:pPr marL="228600" indent="-228600">
              <a:buFont typeface="+mj-lt"/>
              <a:buAutoNum type="arabicPeriod"/>
            </a:pPr>
            <a:r>
              <a:rPr lang="nl-NL" dirty="0"/>
              <a:t>Met de andere hand: breng de katheter in tot de urine begint te stromen. </a:t>
            </a:r>
          </a:p>
          <a:p>
            <a:pPr marL="228600" indent="-228600">
              <a:buFont typeface="+mj-lt"/>
              <a:buAutoNum type="arabicPeriod"/>
            </a:pPr>
            <a:r>
              <a:rPr lang="nl-NL" dirty="0"/>
              <a:t>Houd de katheter vast totdat de urine stopt met stromen.</a:t>
            </a:r>
          </a:p>
          <a:p>
            <a:pPr marL="228600" indent="-228600">
              <a:buFont typeface="+mj-lt"/>
              <a:buAutoNum type="arabicPeriod"/>
            </a:pPr>
            <a:r>
              <a:rPr lang="nl-NL" dirty="0"/>
              <a:t>Als de urine gestopt is met stromen, trek de katheter dan een klein stukje terug.</a:t>
            </a:r>
          </a:p>
          <a:p>
            <a:pPr marL="228600" indent="-228600">
              <a:buFont typeface="+mj-lt"/>
              <a:buAutoNum type="arabicPeriod"/>
            </a:pPr>
            <a:r>
              <a:rPr lang="nl-NL" dirty="0"/>
              <a:t>Als de urine weer begint te stromen, wacht dan tot de urine stopt met stromen en trek de katheter er dan langzaam uit. </a:t>
            </a:r>
          </a:p>
          <a:p>
            <a:pPr marL="228600" indent="-228600">
              <a:buFont typeface="+mj-lt"/>
              <a:buAutoNum type="arabicPeriod"/>
            </a:pPr>
            <a:r>
              <a:rPr lang="nl-NL" dirty="0"/>
              <a:t>Als de blaas moeilijk te legen is, druk dan op de buik of hoest terwijl de katheter in de blaas blijft.</a:t>
            </a:r>
            <a:endParaRPr lang="sv-SE" sz="3200"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22</a:t>
            </a:fld>
            <a:endParaRPr lang="en-US"/>
          </a:p>
        </p:txBody>
      </p:sp>
    </p:spTree>
    <p:extLst>
      <p:ext uri="{BB962C8B-B14F-4D97-AF65-F5344CB8AC3E}">
        <p14:creationId xmlns:p14="http://schemas.microsoft.com/office/powerpoint/2010/main" val="3794192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6800" lvl="1" indent="-226800" algn="just">
              <a:lnSpc>
                <a:spcPct val="100000"/>
              </a:lnSpc>
              <a:buFont typeface="+mj-lt"/>
              <a:buAutoNum type="arabicPeriod"/>
            </a:pPr>
            <a:r>
              <a:rPr lang="nl-NL" sz="3200" dirty="0">
                <a:latin typeface="Calibri" panose="020F0502020204030204" pitchFamily="34" charset="0"/>
                <a:ea typeface="Calibri" panose="020F0502020204030204" pitchFamily="34" charset="0"/>
                <a:cs typeface="Calibri" panose="020F0502020204030204" pitchFamily="34" charset="0"/>
              </a:rPr>
              <a:t>Kies het materiaal dat nodig is voor de IC (katheter en eventueel nieuw continentiemateriaal).</a:t>
            </a:r>
          </a:p>
          <a:p>
            <a:pPr marL="226800" lvl="1" indent="-226800" algn="just">
              <a:lnSpc>
                <a:spcPct val="100000"/>
              </a:lnSpc>
              <a:buFont typeface="+mj-lt"/>
              <a:buAutoNum type="arabicPeriod"/>
            </a:pPr>
            <a:r>
              <a:rPr lang="nl-NL" sz="3200" dirty="0">
                <a:latin typeface="Calibri" panose="020F0502020204030204" pitchFamily="34" charset="0"/>
                <a:ea typeface="Calibri" panose="020F0502020204030204" pitchFamily="34" charset="0"/>
                <a:cs typeface="Calibri" panose="020F0502020204030204" pitchFamily="34" charset="0"/>
              </a:rPr>
              <a:t>Was je handen.</a:t>
            </a:r>
          </a:p>
          <a:p>
            <a:pPr marL="226800" lvl="1" indent="-226800" algn="just">
              <a:lnSpc>
                <a:spcPct val="100000"/>
              </a:lnSpc>
              <a:buFont typeface="+mj-lt"/>
              <a:buAutoNum type="arabicPeriod"/>
            </a:pPr>
            <a:r>
              <a:rPr lang="nl-NL" sz="3200" dirty="0">
                <a:latin typeface="Calibri" panose="020F0502020204030204" pitchFamily="34" charset="0"/>
                <a:ea typeface="Calibri" panose="020F0502020204030204" pitchFamily="34" charset="0"/>
                <a:cs typeface="Calibri" panose="020F0502020204030204" pitchFamily="34" charset="0"/>
              </a:rPr>
              <a:t>Maak de katheter klaar.</a:t>
            </a:r>
          </a:p>
          <a:p>
            <a:pPr marL="226800" lvl="1" indent="-226800" algn="just">
              <a:lnSpc>
                <a:spcPct val="100000"/>
              </a:lnSpc>
              <a:buFont typeface="+mj-lt"/>
              <a:buAutoNum type="arabicPeriod"/>
            </a:pPr>
            <a:r>
              <a:rPr lang="nl-NL" sz="3200" dirty="0">
                <a:latin typeface="Calibri" panose="020F0502020204030204" pitchFamily="34" charset="0"/>
                <a:ea typeface="Calibri" panose="020F0502020204030204" pitchFamily="34" charset="0"/>
                <a:cs typeface="Calibri" panose="020F0502020204030204" pitchFamily="34" charset="0"/>
              </a:rPr>
              <a:t>Ga in jouw optimale zithouding zitten of sta voor/over het toilet.</a:t>
            </a:r>
          </a:p>
          <a:p>
            <a:pPr marL="226800" lvl="1" indent="-226800" algn="just">
              <a:lnSpc>
                <a:spcPct val="100000"/>
              </a:lnSpc>
              <a:buFont typeface="+mj-lt"/>
              <a:buAutoNum type="arabicPeriod"/>
            </a:pPr>
            <a:r>
              <a:rPr lang="nl-NL" sz="3200" dirty="0">
                <a:latin typeface="Calibri" panose="020F0502020204030204" pitchFamily="34" charset="0"/>
                <a:ea typeface="Calibri" panose="020F0502020204030204" pitchFamily="34" charset="0"/>
                <a:cs typeface="Calibri" panose="020F0502020204030204" pitchFamily="34" charset="0"/>
              </a:rPr>
              <a:t>Met één hand: houd de penis naar boven in de richting van de buik. </a:t>
            </a:r>
          </a:p>
          <a:p>
            <a:pPr marL="226800" lvl="1" indent="-226800" algn="just">
              <a:lnSpc>
                <a:spcPct val="100000"/>
              </a:lnSpc>
              <a:buFont typeface="+mj-lt"/>
              <a:buAutoNum type="arabicPeriod"/>
            </a:pPr>
            <a:r>
              <a:rPr lang="nl-NL" sz="3200" dirty="0">
                <a:latin typeface="Calibri" panose="020F0502020204030204" pitchFamily="34" charset="0"/>
                <a:ea typeface="Calibri" panose="020F0502020204030204" pitchFamily="34" charset="0"/>
                <a:cs typeface="Calibri" panose="020F0502020204030204" pitchFamily="34" charset="0"/>
              </a:rPr>
              <a:t>Met de andere hand: breng de katheter in tot de urine begint te stromen. </a:t>
            </a:r>
          </a:p>
          <a:p>
            <a:pPr marL="226800" lvl="1" indent="-226800" algn="just">
              <a:lnSpc>
                <a:spcPct val="100000"/>
              </a:lnSpc>
              <a:buFont typeface="+mj-lt"/>
              <a:buAutoNum type="arabicPeriod"/>
            </a:pPr>
            <a:r>
              <a:rPr lang="nl-NL" sz="3200" dirty="0">
                <a:latin typeface="Calibri" panose="020F0502020204030204" pitchFamily="34" charset="0"/>
                <a:ea typeface="Calibri" panose="020F0502020204030204" pitchFamily="34" charset="0"/>
                <a:cs typeface="Calibri" panose="020F0502020204030204" pitchFamily="34" charset="0"/>
              </a:rPr>
              <a:t>Houd de katheter op zijn plek totdat de urine stopt met stromen.</a:t>
            </a:r>
          </a:p>
          <a:p>
            <a:pPr marL="226800" lvl="1" indent="-226800" algn="just">
              <a:lnSpc>
                <a:spcPct val="100000"/>
              </a:lnSpc>
              <a:buFont typeface="+mj-lt"/>
              <a:buAutoNum type="arabicPeriod"/>
            </a:pPr>
            <a:r>
              <a:rPr lang="nl-NL" sz="3200" dirty="0">
                <a:latin typeface="Calibri" panose="020F0502020204030204" pitchFamily="34" charset="0"/>
                <a:ea typeface="Calibri" panose="020F0502020204030204" pitchFamily="34" charset="0"/>
                <a:cs typeface="Calibri" panose="020F0502020204030204" pitchFamily="34" charset="0"/>
              </a:rPr>
              <a:t>Als de urine is gestopt met stromen, trek de katheter dan iets terug. </a:t>
            </a:r>
          </a:p>
          <a:p>
            <a:pPr marL="226800" lvl="1" indent="-226800" algn="just">
              <a:lnSpc>
                <a:spcPct val="100000"/>
              </a:lnSpc>
              <a:buFont typeface="+mj-lt"/>
              <a:buAutoNum type="arabicPeriod"/>
            </a:pPr>
            <a:r>
              <a:rPr lang="nl-NL" sz="3200" dirty="0">
                <a:latin typeface="Calibri" panose="020F0502020204030204" pitchFamily="34" charset="0"/>
                <a:ea typeface="Calibri" panose="020F0502020204030204" pitchFamily="34" charset="0"/>
                <a:cs typeface="Calibri" panose="020F0502020204030204" pitchFamily="34" charset="0"/>
              </a:rPr>
              <a:t>Als de urine weer begint te stromen, wacht dan tot de urine stopt met stromen en trek de katheter er dan langzaam uit.</a:t>
            </a:r>
          </a:p>
          <a:p>
            <a:pPr marL="226800" lvl="1" indent="-226800" algn="just">
              <a:lnSpc>
                <a:spcPct val="100000"/>
              </a:lnSpc>
              <a:buFont typeface="+mj-lt"/>
              <a:buAutoNum type="arabicPeriod"/>
            </a:pPr>
            <a:r>
              <a:rPr lang="nl-NL" sz="3200" dirty="0">
                <a:latin typeface="Calibri" panose="020F0502020204030204" pitchFamily="34" charset="0"/>
                <a:ea typeface="Calibri" panose="020F0502020204030204" pitchFamily="34" charset="0"/>
                <a:cs typeface="Calibri" panose="020F0502020204030204" pitchFamily="34" charset="0"/>
              </a:rPr>
              <a:t>Als de blaas moeilijk te legen is, druk dan op de buik of hoest met de katheter in de blaas.</a:t>
            </a:r>
          </a:p>
          <a:p>
            <a:pPr marL="0" lvl="1" indent="0" algn="just">
              <a:lnSpc>
                <a:spcPct val="100000"/>
              </a:lnSpc>
              <a:buFont typeface="+mj-lt"/>
              <a:buNone/>
            </a:pPr>
            <a:endParaRPr lang="nl-NL" sz="3200" dirty="0">
              <a:latin typeface="Calibri" panose="020F0502020204030204" pitchFamily="34" charset="0"/>
              <a:ea typeface="Calibri" panose="020F0502020204030204" pitchFamily="34" charset="0"/>
              <a:cs typeface="Calibri" panose="020F0502020204030204" pitchFamily="34" charset="0"/>
            </a:endParaRPr>
          </a:p>
          <a:p>
            <a:pPr marL="0" lvl="1" indent="0" algn="just">
              <a:lnSpc>
                <a:spcPct val="100000"/>
              </a:lnSpc>
              <a:buFont typeface="+mj-lt"/>
              <a:buNone/>
            </a:pPr>
            <a:r>
              <a:rPr lang="nl-NL" sz="3200" dirty="0">
                <a:latin typeface="Calibri" panose="020F0502020204030204" pitchFamily="34" charset="0"/>
                <a:ea typeface="Calibri" panose="020F0502020204030204" pitchFamily="34" charset="0"/>
                <a:cs typeface="Calibri" panose="020F0502020204030204" pitchFamily="34" charset="0"/>
              </a:rPr>
              <a:t>Zorg ervoor dat je je handen wast voor IC en na toiletgebruik. Handontsmettingsmiddel is ideaal in openbare toiletten. Was de geslachtsdelen één keer per dag, maar elke keer voor IC als er sprake is van fecale incontinentie en/of veel urineverlies. Zorg dat het oppervlak van de katheter nergens mee in contact komt voordat hij in de plasbuis wordt ingebracht.</a:t>
            </a:r>
            <a:endParaRPr lang="sv-SE"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23</a:t>
            </a:fld>
            <a:endParaRPr lang="en-US"/>
          </a:p>
        </p:txBody>
      </p:sp>
    </p:spTree>
    <p:extLst>
      <p:ext uri="{BB962C8B-B14F-4D97-AF65-F5344CB8AC3E}">
        <p14:creationId xmlns:p14="http://schemas.microsoft.com/office/powerpoint/2010/main" val="2787960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24</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1200" dirty="0"/>
              <a:t>Intermitterende katheterisatie (IC) is een veilige en effectieve methode waarbij de blaas regelmatig geleegd wordt met een eenmalige katheter door de patiënt zelf of door een andere persoon (verzorger). </a:t>
            </a:r>
            <a:r>
              <a:rPr kumimoji="0" lang="nl-NL" sz="1200" b="0" i="0" u="none" strike="noStrike" kern="1200" cap="none" spc="0" normalizeH="0" baseline="0" noProof="0" dirty="0">
                <a:ln>
                  <a:noFill/>
                </a:ln>
                <a:solidFill>
                  <a:prstClr val="black"/>
                </a:solidFill>
                <a:effectLst/>
                <a:uLnTx/>
                <a:uFillTx/>
                <a:latin typeface="+mn-lt"/>
                <a:ea typeface="+mn-ea"/>
                <a:cs typeface="+mn-cs"/>
              </a:rPr>
              <a:t>IC wordt dan ook beschouwd als de gouden standaard voor blaaslediging als blaasmanagement nodig is. IC wordt geassocieerd met veel minder complicaties in vergelijking met verblijfs- en suprapubische katheterisatie. IC bootst de natuurlijke manier van blaaslediging na </a:t>
            </a:r>
            <a:r>
              <a:rPr lang="nl-NL" sz="800" dirty="0"/>
              <a:t>en heeft weinig contra-indicaties. De blaas wordt regelmatig geleegd waardoor een hoge druk wordt voorkomen.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NL" sz="8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800" dirty="0"/>
              <a:t>Het behoud van de gezondheid van de urinewegen, het behoud van de nierfunctie en een verminderd risico op </a:t>
            </a:r>
            <a:r>
              <a:rPr lang="nl-NL" sz="800" dirty="0" err="1"/>
              <a:t>UWI's</a:t>
            </a:r>
            <a:r>
              <a:rPr lang="nl-NL" sz="800" dirty="0"/>
              <a:t> zijn de belangrijkste redenen om IC aan te bevelen.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nl-NL" sz="8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800" dirty="0"/>
              <a:t>De grootste voordelen voor het kind dat met IC begint, zijn dat het continent en onafhankelijk kan zijn.</a:t>
            </a:r>
            <a:endParaRPr kumimoji="0" lang="en-US" sz="8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800" i="1" dirty="0"/>
          </a:p>
        </p:txBody>
      </p:sp>
    </p:spTree>
    <p:extLst>
      <p:ext uri="{BB962C8B-B14F-4D97-AF65-F5344CB8AC3E}">
        <p14:creationId xmlns:p14="http://schemas.microsoft.com/office/powerpoint/2010/main" val="2639951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25</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nl-NL" sz="800" dirty="0"/>
              <a:t>Onvolledige lediging kan het gevolg zijn van constipatie. Een volle darm drukt op de blaas en bemoeilijkt het legen van de urine met de katheter. </a:t>
            </a:r>
          </a:p>
          <a:p>
            <a:pPr marL="0" lvl="0" indent="0" algn="l" rtl="0">
              <a:lnSpc>
                <a:spcPct val="80000"/>
              </a:lnSpc>
              <a:spcBef>
                <a:spcPts val="0"/>
              </a:spcBef>
              <a:spcAft>
                <a:spcPts val="0"/>
              </a:spcAft>
              <a:buNone/>
            </a:pPr>
            <a:endParaRPr lang="nl-NL" sz="800" dirty="0"/>
          </a:p>
          <a:p>
            <a:pPr marL="0" lvl="0" indent="0" algn="l" rtl="0">
              <a:lnSpc>
                <a:spcPct val="80000"/>
              </a:lnSpc>
              <a:spcBef>
                <a:spcPts val="0"/>
              </a:spcBef>
              <a:spcAft>
                <a:spcPts val="0"/>
              </a:spcAft>
              <a:buNone/>
            </a:pPr>
            <a:r>
              <a:rPr lang="nl-NL" sz="800" dirty="0"/>
              <a:t>Een te dunne katheter zorgt voor een slechtere doorstroming en het vaak voorkomende witte sediment in de blaas, dat bestaat uit zouten, dode cellen, bacteriën enz. kan moeilijk worden geleegd. </a:t>
            </a:r>
          </a:p>
          <a:p>
            <a:pPr marL="0" lvl="0" indent="0" algn="l" rtl="0">
              <a:lnSpc>
                <a:spcPct val="80000"/>
              </a:lnSpc>
              <a:spcBef>
                <a:spcPts val="0"/>
              </a:spcBef>
              <a:spcAft>
                <a:spcPts val="0"/>
              </a:spcAft>
              <a:buNone/>
            </a:pPr>
            <a:endParaRPr lang="nl-NL" sz="800" dirty="0"/>
          </a:p>
          <a:p>
            <a:pPr marL="0" lvl="0" indent="0" algn="l" rtl="0">
              <a:lnSpc>
                <a:spcPct val="80000"/>
              </a:lnSpc>
              <a:spcBef>
                <a:spcPts val="0"/>
              </a:spcBef>
              <a:spcAft>
                <a:spcPts val="0"/>
              </a:spcAft>
              <a:buNone/>
            </a:pPr>
            <a:r>
              <a:rPr lang="nl-NL" sz="800" dirty="0"/>
              <a:t>Optimaliseer de zithouding of lighouding van het kind. </a:t>
            </a:r>
          </a:p>
          <a:p>
            <a:pPr marL="0" lvl="0" indent="0" algn="l" rtl="0">
              <a:lnSpc>
                <a:spcPct val="80000"/>
              </a:lnSpc>
              <a:spcBef>
                <a:spcPts val="0"/>
              </a:spcBef>
              <a:spcAft>
                <a:spcPts val="0"/>
              </a:spcAft>
              <a:buNone/>
            </a:pPr>
            <a:r>
              <a:rPr lang="nl-NL" sz="800" dirty="0"/>
              <a:t>Een dunne katheter is meer puntig, wat het risico op een valse doorgang bij jongens kan verhogen. </a:t>
            </a:r>
          </a:p>
          <a:p>
            <a:pPr marL="0" lvl="0" indent="0" algn="l" rtl="0">
              <a:lnSpc>
                <a:spcPct val="80000"/>
              </a:lnSpc>
              <a:spcBef>
                <a:spcPts val="0"/>
              </a:spcBef>
              <a:spcAft>
                <a:spcPts val="0"/>
              </a:spcAft>
              <a:buNone/>
            </a:pPr>
            <a:endParaRPr lang="nl-NL" sz="800" dirty="0"/>
          </a:p>
          <a:p>
            <a:pPr marL="0" lvl="0" indent="0" algn="l" rtl="0">
              <a:lnSpc>
                <a:spcPct val="80000"/>
              </a:lnSpc>
              <a:spcBef>
                <a:spcPts val="0"/>
              </a:spcBef>
              <a:spcAft>
                <a:spcPts val="0"/>
              </a:spcAft>
              <a:buNone/>
            </a:pPr>
            <a:r>
              <a:rPr lang="nl-NL" sz="800" dirty="0"/>
              <a:t>Een katheter die te snel wordt verwijderd voordat de blaas leeg is, kan de oorzaak zijn van een onvolledige lediging. </a:t>
            </a:r>
          </a:p>
          <a:p>
            <a:pPr marL="0" lvl="0" indent="0" algn="l" rtl="0">
              <a:lnSpc>
                <a:spcPct val="80000"/>
              </a:lnSpc>
              <a:spcBef>
                <a:spcPts val="0"/>
              </a:spcBef>
              <a:spcAft>
                <a:spcPts val="0"/>
              </a:spcAft>
              <a:buNone/>
            </a:pPr>
            <a:endParaRPr lang="nl-NL" sz="800" dirty="0"/>
          </a:p>
          <a:p>
            <a:pPr marL="0" lvl="0" indent="0" algn="l" rtl="0">
              <a:lnSpc>
                <a:spcPct val="80000"/>
              </a:lnSpc>
              <a:spcBef>
                <a:spcPts val="0"/>
              </a:spcBef>
              <a:spcAft>
                <a:spcPts val="0"/>
              </a:spcAft>
              <a:buNone/>
            </a:pPr>
            <a:r>
              <a:rPr lang="nl-NL" sz="800" dirty="0"/>
              <a:t>Bloedsporen op de katheter komen vaak voor tijdens het begin van IC-behandeling en vereisen in principe geen actie. </a:t>
            </a:r>
          </a:p>
          <a:p>
            <a:pPr marL="0" lvl="0" indent="0" algn="l" rtl="0">
              <a:lnSpc>
                <a:spcPct val="80000"/>
              </a:lnSpc>
              <a:spcBef>
                <a:spcPts val="0"/>
              </a:spcBef>
              <a:spcAft>
                <a:spcPts val="0"/>
              </a:spcAft>
              <a:buNone/>
            </a:pPr>
            <a:endParaRPr lang="nl-NL" sz="800" dirty="0"/>
          </a:p>
          <a:p>
            <a:pPr marL="0" lvl="0" indent="0" algn="l" rtl="0">
              <a:lnSpc>
                <a:spcPct val="80000"/>
              </a:lnSpc>
              <a:spcBef>
                <a:spcPts val="0"/>
              </a:spcBef>
              <a:spcAft>
                <a:spcPts val="0"/>
              </a:spcAft>
              <a:buNone/>
            </a:pPr>
            <a:r>
              <a:rPr lang="nl-NL" sz="800" dirty="0"/>
              <a:t>Blaasstenen zijn meestal het gevolg van een slechte ledigingstechniek en/of de aanwezigheid van steenvormende bacteriën. </a:t>
            </a:r>
          </a:p>
          <a:p>
            <a:pPr marL="0" lvl="0" indent="0" algn="l" rtl="0">
              <a:lnSpc>
                <a:spcPct val="80000"/>
              </a:lnSpc>
              <a:spcBef>
                <a:spcPts val="0"/>
              </a:spcBef>
              <a:spcAft>
                <a:spcPts val="0"/>
              </a:spcAft>
              <a:buNone/>
            </a:pPr>
            <a:endParaRPr lang="nl-NL" sz="800" dirty="0"/>
          </a:p>
          <a:p>
            <a:pPr marL="0" lvl="0" indent="0" algn="l" rtl="0">
              <a:lnSpc>
                <a:spcPct val="80000"/>
              </a:lnSpc>
              <a:spcBef>
                <a:spcPts val="0"/>
              </a:spcBef>
              <a:spcAft>
                <a:spcPts val="0"/>
              </a:spcAft>
              <a:buNone/>
            </a:pPr>
            <a:r>
              <a:rPr lang="nl-NL" sz="800" dirty="0" err="1"/>
              <a:t>Epididymitis</a:t>
            </a:r>
            <a:r>
              <a:rPr lang="nl-NL" sz="800" dirty="0"/>
              <a:t> (ontsteking van de bijbal) komt niet vaak voor bij jonge jongens, maar kan voorkomen in combinatie met IC. </a:t>
            </a:r>
          </a:p>
          <a:p>
            <a:pPr marL="0" lvl="0" indent="0" algn="l" rtl="0">
              <a:lnSpc>
                <a:spcPct val="80000"/>
              </a:lnSpc>
              <a:spcBef>
                <a:spcPts val="0"/>
              </a:spcBef>
              <a:spcAft>
                <a:spcPts val="0"/>
              </a:spcAft>
              <a:buNone/>
            </a:pPr>
            <a:endParaRPr lang="nl-NL" sz="800" dirty="0"/>
          </a:p>
          <a:p>
            <a:pPr marL="0" lvl="0" indent="0" algn="l" rtl="0">
              <a:lnSpc>
                <a:spcPct val="80000"/>
              </a:lnSpc>
              <a:spcBef>
                <a:spcPts val="0"/>
              </a:spcBef>
              <a:spcAft>
                <a:spcPts val="0"/>
              </a:spcAft>
              <a:buNone/>
            </a:pPr>
            <a:r>
              <a:rPr lang="nl-NL" sz="800" dirty="0"/>
              <a:t>Studies tonen aan dat als iemand de katheter zelf kan inbrengen, er minder infecties en schade aan de plasbuis optreden.</a:t>
            </a:r>
            <a:endParaRPr lang="sv-SE" sz="500" b="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4429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urethra-opening (meatus) bij meisjes kan soms moeilijk te vinden zijn. Het is daarom belangrijk dat het meisje haar anatomie kent en weet waar de plasbuis zit voordat ze begint te trainen met de katheter. Het kan helpen als het meisje op een bed ligt en een spiegel gebruikt om te laten zien waar de plasbuis zit. Als het meisje zeker is van haar anatomie, gaat ze op de toiletbril, waar ze ook een spiegel gebruikt om de plasbuis te lokaliseren. Daarna probeert ze de katheter zonder spiegel in te brengen.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Als het moeilijk is om de urethrale opening te lokaliseren, kan er verdovende gel worden geïnjecteerd om het onderste deel van de urethra op te vullen, wat dan te zien is als een vergrote donkere opening.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Bij kleine jongens hoeft de voorhuid niet volledig te worden teruggetrokken voordat de katheter in de urethra wordt ingebracht, maar de urethrale opening moet zichtbaar zijn, zodat de katheter zich niet onder de voorhuid een weg baant. Bij weerstand van de sluitspier vormt de katheter een "S". Het is dan raadzaam om even te wachten met de katheter op zijn plaats in de plasbuis. Het kind kan diep ademhalen en dan wordt een nieuwe poging gedaan om de katheter verder op te voeren op het moment dat het kind uitademt.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is goed voor kinderen en jongeren die IC gebruiken om de ervaring te delen met anderen die ook IC gebruiken. Het is ook goed en bemoedigend met verschillende beloningssystemen die training aan te moedigen.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Bewaar katheters op verschillende plaatsen waar het kind gewoonlijk verblijft: bij oma, in de auto, op het werk van moeder, enz.</a:t>
            </a:r>
            <a:endParaRPr lang="sv-SE" sz="1200" dirty="0">
              <a:effectLst/>
              <a:latin typeface="+mn-lt"/>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6D4018D2-26EA-4626-92F2-1F10E443FD0D}" type="slidenum">
              <a:rPr lang="en-US" smtClean="0"/>
              <a:t>26</a:t>
            </a:fld>
            <a:endParaRPr lang="en-US"/>
          </a:p>
        </p:txBody>
      </p:sp>
    </p:spTree>
    <p:extLst>
      <p:ext uri="{BB962C8B-B14F-4D97-AF65-F5344CB8AC3E}">
        <p14:creationId xmlns:p14="http://schemas.microsoft.com/office/powerpoint/2010/main" val="1642809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nl-NL" dirty="0"/>
              <a:t>Het niet op een normale manier kunnen legen van de blaas komt vaker voor dan je zou denken. Elk jaar worden er veel kinderen geboren die om verschillende redenen niet kunnen plassen zoals anderen. Oudere kinderen (en volwassenen) kunnen ook problemen hebben met plassen door ziekte, verwondingen, operaties of medicatie. Voor sommige mensen zijn deze problemen tijdelijk, terwijl anderen er de rest van hun leven last van hebben. </a:t>
            </a:r>
          </a:p>
          <a:p>
            <a:endParaRPr lang="nl-NL" dirty="0"/>
          </a:p>
          <a:p>
            <a:r>
              <a:rPr lang="nl-NL" dirty="0"/>
              <a:t>Tegenwoordig worden de meeste mensen met dit soort problemen geholpen door een therapie die Intermitterende Katheterisatie (IC) wordt genoemd. Dit betekent dat de blaas onder schone omstandigheden via de plasbuis wordt geleegd met een eenmalige katheter, waarna de katheter er weer wordt verwijderd en weggegooid. </a:t>
            </a:r>
          </a:p>
          <a:p>
            <a:endParaRPr lang="nl-NL" dirty="0"/>
          </a:p>
          <a:p>
            <a:r>
              <a:rPr lang="nl-NL" dirty="0"/>
              <a:t>In de jaren 1960 observeerde </a:t>
            </a:r>
            <a:r>
              <a:rPr lang="nl-NL" dirty="0" err="1"/>
              <a:t>Hinnan</a:t>
            </a:r>
            <a:r>
              <a:rPr lang="nl-NL" dirty="0"/>
              <a:t> dat wanneer </a:t>
            </a:r>
            <a:r>
              <a:rPr lang="nl-NL" dirty="0" err="1"/>
              <a:t>E.coli</a:t>
            </a:r>
            <a:r>
              <a:rPr lang="nl-NL" dirty="0"/>
              <a:t> in een gezonde blaas werd ingebracht, er geen infectie optrad wanneer de patiënt de blaas volledig kon legen. Jack </a:t>
            </a:r>
            <a:r>
              <a:rPr lang="nl-NL" dirty="0" err="1"/>
              <a:t>Lapides</a:t>
            </a:r>
            <a:r>
              <a:rPr lang="nl-NL" dirty="0"/>
              <a:t> concludeerde toen dat voor patiënten die moeite hebben met het legen van de blaas "intermitterende katheterisatie een ongevaarlijke procedure zou moeten zijn, mits de blaas niet uitgerekt is. Verder zou een schone en niet aseptische techniek voldoende moeten zijn, omdat eventuele bacteriën die door de katheter worden ingebracht, geneutraliseerd worden door de weerstand van de gastheer". </a:t>
            </a:r>
          </a:p>
          <a:p>
            <a:endParaRPr lang="nl-NL" dirty="0"/>
          </a:p>
          <a:p>
            <a:r>
              <a:rPr lang="nl-NL" dirty="0"/>
              <a:t>Intermitterende katheterisatie (IC) is een beproefde methode die in de jaren 1970 werd gestart door Dr. Jack </a:t>
            </a:r>
            <a:r>
              <a:rPr lang="nl-NL" dirty="0" err="1"/>
              <a:t>Lapides</a:t>
            </a:r>
            <a:r>
              <a:rPr lang="nl-NL" dirty="0"/>
              <a:t>. Hij stelde dat het belangrijker was om de blaas regelmatig te legen dan om een steriele behandeling uit te voeren. Hij introduceerde het concept IC en deze therapie is sindsdien de belangrijkste methode voor het legen van de blaas als het eigen vermogen om de blaas te legen niet naar voldoende werkt. </a:t>
            </a:r>
          </a:p>
          <a:p>
            <a:endParaRPr lang="nl-NL" dirty="0"/>
          </a:p>
          <a:p>
            <a:r>
              <a:rPr lang="nl-NL" dirty="0"/>
              <a:t>Katheters voor IC zijn verkrijgbaar in verschillende maten en met verschillende kathetertips. De meeste kinderen zullen katheteriseren met een zgn. </a:t>
            </a:r>
            <a:r>
              <a:rPr lang="nl-NL" dirty="0" err="1"/>
              <a:t>Nelaton</a:t>
            </a:r>
            <a:r>
              <a:rPr lang="nl-NL" dirty="0"/>
              <a:t> katheter.</a:t>
            </a:r>
          </a:p>
        </p:txBody>
      </p:sp>
      <p:sp>
        <p:nvSpPr>
          <p:cNvPr id="4" name="Platshållare för bildnummer 3"/>
          <p:cNvSpPr>
            <a:spLocks noGrp="1"/>
          </p:cNvSpPr>
          <p:nvPr>
            <p:ph type="sldNum" sz="quarter" idx="5"/>
          </p:nvPr>
        </p:nvSpPr>
        <p:spPr/>
        <p:txBody>
          <a:bodyPr/>
          <a:lstStyle/>
          <a:p>
            <a:fld id="{6D4018D2-26EA-4626-92F2-1F10E443FD0D}" type="slidenum">
              <a:rPr lang="en-US" smtClean="0"/>
              <a:t>4</a:t>
            </a:fld>
            <a:endParaRPr lang="en-US"/>
          </a:p>
        </p:txBody>
      </p:sp>
    </p:spTree>
    <p:extLst>
      <p:ext uri="{BB962C8B-B14F-4D97-AF65-F5344CB8AC3E}">
        <p14:creationId xmlns:p14="http://schemas.microsoft.com/office/powerpoint/2010/main" val="4047808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5</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nl-NL" dirty="0"/>
              <a:t>De belangrijkste taak van de nieren is het zuiveren van het bloed. De nieren filteren het bloed en vormen urine, die met behulp van de peristaltiek van de urineleiders naar de blaas wordt afgevoerd. De nieren regelen de water- en zoutbalans in het lichaam. Met de urine worden restproducten van de stofwisseling, ureum, medicijnen en andere lichaamsvreemde stoffen verwijderd. De nieren nemen onder andere ook deel aan de regulatie van de bloeddruk. De vochtbalans wordt gewaarborgd doordat de nieren de hoeveelheid urine reguleren, zodat de urine geconcentreerder wordt als het lichaam uitgedroogd is en meer verdund en in volume toeneemt als men veel gedronken heeft. </a:t>
            </a:r>
          </a:p>
          <a:p>
            <a:pPr marL="0" lvl="0" indent="0" algn="l" rtl="0">
              <a:lnSpc>
                <a:spcPct val="80000"/>
              </a:lnSpc>
              <a:spcBef>
                <a:spcPts val="0"/>
              </a:spcBef>
              <a:spcAft>
                <a:spcPts val="0"/>
              </a:spcAft>
              <a:buNone/>
            </a:pPr>
            <a:endParaRPr lang="nl-NL" dirty="0"/>
          </a:p>
          <a:p>
            <a:pPr marL="0" lvl="0" indent="0" algn="l" rtl="0">
              <a:lnSpc>
                <a:spcPct val="80000"/>
              </a:lnSpc>
              <a:spcBef>
                <a:spcPts val="0"/>
              </a:spcBef>
              <a:spcAft>
                <a:spcPts val="0"/>
              </a:spcAft>
              <a:buNone/>
            </a:pPr>
            <a:r>
              <a:rPr lang="nl-NL" dirty="0"/>
              <a:t>De blaas is een met spieren beklede zak die urine opslaat en leegt. Deze spier wordt de detrusor genoemd. De blaas verzamelt en bewaart urine tot het moment dat je moet plassen. De plasbuis is omgeven door twee ronde spieren, sluitspieren genaamd, die ervoor zorgen dat er geen urine uit de blaas lekt. De inwendige sluitspier werkt onwillekeurig, terwijl de uitwendige op wilskracht werkt, wat betekent dat hij kan worden gecontroleerd door te knijpen. </a:t>
            </a:r>
          </a:p>
          <a:p>
            <a:pPr marL="0" lvl="0" indent="0" algn="l" rtl="0">
              <a:lnSpc>
                <a:spcPct val="80000"/>
              </a:lnSpc>
              <a:spcBef>
                <a:spcPts val="0"/>
              </a:spcBef>
              <a:spcAft>
                <a:spcPts val="0"/>
              </a:spcAft>
              <a:buNone/>
            </a:pPr>
            <a:endParaRPr lang="nl-NL" dirty="0"/>
          </a:p>
          <a:p>
            <a:pPr marL="0" lvl="0" indent="0" algn="l" rtl="0">
              <a:lnSpc>
                <a:spcPct val="80000"/>
              </a:lnSpc>
              <a:spcBef>
                <a:spcPts val="0"/>
              </a:spcBef>
              <a:spcAft>
                <a:spcPts val="0"/>
              </a:spcAft>
              <a:buNone/>
            </a:pPr>
            <a:r>
              <a:rPr lang="nl-NL" dirty="0"/>
              <a:t>Als de blaas vol is, is de druk in de plasbuis hoger dan de druk in de blaas. Als het tijd is om te plassen, stuurt de blaas een bericht naar de hersenen dat het geleegd moet worden. Als het moment om te plassen daar is, sturen de hersenen signalen via het ruggenmerg naar de blaasspier (die samentrekt) en de sluitspieren (die ontspannen). Hierdoor kan de urine via de plasbuis naar buiten stromen. </a:t>
            </a:r>
          </a:p>
          <a:p>
            <a:pPr marL="0" lvl="0" indent="0" algn="l" rtl="0">
              <a:lnSpc>
                <a:spcPct val="80000"/>
              </a:lnSpc>
              <a:spcBef>
                <a:spcPts val="0"/>
              </a:spcBef>
              <a:spcAft>
                <a:spcPts val="0"/>
              </a:spcAft>
              <a:buNone/>
            </a:pPr>
            <a:endParaRPr lang="nl-NL" dirty="0"/>
          </a:p>
          <a:p>
            <a:pPr marL="0" lvl="0" indent="0" algn="l" rtl="0">
              <a:lnSpc>
                <a:spcPct val="80000"/>
              </a:lnSpc>
              <a:spcBef>
                <a:spcPts val="0"/>
              </a:spcBef>
              <a:spcAft>
                <a:spcPts val="0"/>
              </a:spcAft>
              <a:buNone/>
            </a:pPr>
            <a:r>
              <a:rPr lang="nl-NL" dirty="0"/>
              <a:t>Bij meisjes is de urinebuis recht en maar een paar centimeter lang. De opening (meatus) bevindt zich net boven de vagina. Bij jongens is de urinebuis langer, S-vormig en de meatus bevindt zich aan het uiteinde van de penis.</a:t>
            </a:r>
            <a:endParaRPr lang="sv-SE" sz="1200" dirty="0">
              <a:latin typeface="+mn-lt"/>
            </a:endParaRPr>
          </a:p>
        </p:txBody>
      </p:sp>
    </p:spTree>
    <p:extLst>
      <p:ext uri="{BB962C8B-B14F-4D97-AF65-F5344CB8AC3E}">
        <p14:creationId xmlns:p14="http://schemas.microsoft.com/office/powerpoint/2010/main" val="747059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nl-NL" sz="1200" kern="1200" dirty="0">
                <a:solidFill>
                  <a:schemeClr val="tx1"/>
                </a:solidFill>
                <a:latin typeface="+mn-lt"/>
                <a:ea typeface="+mn-ea"/>
                <a:cs typeface="+mn-cs"/>
              </a:rPr>
              <a:t>Een goede blaasfunctie vereist een gecoördineerde wisselwerking tussen het autonome, niet-willekeurig gestuurde zenuwstelsel en het somatische, </a:t>
            </a:r>
            <a:r>
              <a:rPr lang="nl-NL" sz="1200" kern="1200" dirty="0" err="1">
                <a:solidFill>
                  <a:schemeClr val="tx1"/>
                </a:solidFill>
                <a:latin typeface="+mn-lt"/>
                <a:ea typeface="+mn-ea"/>
                <a:cs typeface="+mn-cs"/>
              </a:rPr>
              <a:t>vrijwilling</a:t>
            </a:r>
            <a:r>
              <a:rPr lang="nl-NL" sz="1200" kern="1200" dirty="0">
                <a:solidFill>
                  <a:schemeClr val="tx1"/>
                </a:solidFill>
                <a:latin typeface="+mn-lt"/>
                <a:ea typeface="+mn-ea"/>
                <a:cs typeface="+mn-cs"/>
              </a:rPr>
              <a:t>  gestuurde zenuwstelsel. Dit gebeurt via een zeer ingewikkeld reflexsysteem en interactie tussen bewuste aansturing vanuit de hersenen en onbewuste aansturing van gladde spieren in de blaas en plasbuis. Het veronderstelt ook dat de zenuwcontrole van zowel de afferente als de efferente systemen functioneert in de centra in de hersenen, de hersenstam, het ruggenmerg en de perifere zenuwen naar de blaas en de spieren en slijmvliezen van de plasbuis - allemaal belangrijk voor gezonde urinewegen. Bij een volledig ontwikkeld individu werken de blaas en de plasbuis als een eenheid die wordt aangestuurd door het zenuwstelsel. </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nl-NL"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nl-NL" sz="1200" kern="1200" dirty="0">
                <a:solidFill>
                  <a:schemeClr val="tx1"/>
                </a:solidFill>
                <a:latin typeface="+mn-lt"/>
                <a:ea typeface="+mn-ea"/>
                <a:cs typeface="+mn-cs"/>
              </a:rPr>
              <a:t>Het legen van de blaas wordt geregeld vanuit drie niveaus in het centrale zenuwstelsel: de frontale kwab van de hersenen (Central </a:t>
            </a:r>
            <a:r>
              <a:rPr lang="nl-NL" sz="1200" kern="1200" dirty="0" err="1">
                <a:solidFill>
                  <a:schemeClr val="tx1"/>
                </a:solidFill>
                <a:latin typeface="+mn-lt"/>
                <a:ea typeface="+mn-ea"/>
                <a:cs typeface="+mn-cs"/>
              </a:rPr>
              <a:t>Micturition</a:t>
            </a:r>
            <a:r>
              <a:rPr lang="nl-NL" sz="1200" kern="1200" dirty="0">
                <a:solidFill>
                  <a:schemeClr val="tx1"/>
                </a:solidFill>
                <a:latin typeface="+mn-lt"/>
                <a:ea typeface="+mn-ea"/>
                <a:cs typeface="+mn-cs"/>
              </a:rPr>
              <a:t> Center, CMC) met vrijwillige controle, het mictiecentrum in de hersenstam (</a:t>
            </a:r>
            <a:r>
              <a:rPr lang="nl-NL" sz="1200" kern="1200" dirty="0" err="1">
                <a:solidFill>
                  <a:schemeClr val="tx1"/>
                </a:solidFill>
                <a:latin typeface="+mn-lt"/>
                <a:ea typeface="+mn-ea"/>
                <a:cs typeface="+mn-cs"/>
              </a:rPr>
              <a:t>Pontina</a:t>
            </a:r>
            <a:r>
              <a:rPr lang="nl-NL" sz="1200" kern="1200" dirty="0">
                <a:solidFill>
                  <a:schemeClr val="tx1"/>
                </a:solidFill>
                <a:latin typeface="+mn-lt"/>
                <a:ea typeface="+mn-ea"/>
                <a:cs typeface="+mn-cs"/>
              </a:rPr>
              <a:t> </a:t>
            </a:r>
            <a:r>
              <a:rPr lang="nl-NL" sz="1200" kern="1200" dirty="0" err="1">
                <a:solidFill>
                  <a:schemeClr val="tx1"/>
                </a:solidFill>
                <a:latin typeface="+mn-lt"/>
                <a:ea typeface="+mn-ea"/>
                <a:cs typeface="+mn-cs"/>
              </a:rPr>
              <a:t>Micturition</a:t>
            </a:r>
            <a:r>
              <a:rPr lang="nl-NL" sz="1200" kern="1200" dirty="0">
                <a:solidFill>
                  <a:schemeClr val="tx1"/>
                </a:solidFill>
                <a:latin typeface="+mn-lt"/>
                <a:ea typeface="+mn-ea"/>
                <a:cs typeface="+mn-cs"/>
              </a:rPr>
              <a:t> Center, PMC) en in het onderste deel van het ruggenmerg (</a:t>
            </a:r>
            <a:r>
              <a:rPr lang="nl-NL" sz="1200" kern="1200" dirty="0" err="1">
                <a:solidFill>
                  <a:schemeClr val="tx1"/>
                </a:solidFill>
                <a:latin typeface="+mn-lt"/>
                <a:ea typeface="+mn-ea"/>
                <a:cs typeface="+mn-cs"/>
              </a:rPr>
              <a:t>Sacral</a:t>
            </a:r>
            <a:r>
              <a:rPr lang="nl-NL" sz="1200" kern="1200" dirty="0">
                <a:solidFill>
                  <a:schemeClr val="tx1"/>
                </a:solidFill>
                <a:latin typeface="+mn-lt"/>
                <a:ea typeface="+mn-ea"/>
                <a:cs typeface="+mn-cs"/>
              </a:rPr>
              <a:t> </a:t>
            </a:r>
            <a:r>
              <a:rPr lang="nl-NL" sz="1200" kern="1200" dirty="0" err="1">
                <a:solidFill>
                  <a:schemeClr val="tx1"/>
                </a:solidFill>
                <a:latin typeface="+mn-lt"/>
                <a:ea typeface="+mn-ea"/>
                <a:cs typeface="+mn-cs"/>
              </a:rPr>
              <a:t>Micturition</a:t>
            </a:r>
            <a:r>
              <a:rPr lang="nl-NL" sz="1200" kern="1200" dirty="0">
                <a:solidFill>
                  <a:schemeClr val="tx1"/>
                </a:solidFill>
                <a:latin typeface="+mn-lt"/>
                <a:ea typeface="+mn-ea"/>
                <a:cs typeface="+mn-cs"/>
              </a:rPr>
              <a:t> Center). In het CMC nemen we actief de beslissing om het legen van de blaas uit te stellen of toe te staan. Als besloten wordt dat het tijd is om te plassen, stuurt het CMC een signaal naar het PMC waarop de blaas samentrekt en de sluitspier ontspant. Het sacraal reflexcentrum bevindt zich in het onderste deel van het ruggenmerg. Hier vertakken de zenuwen die belangrijk zijn voor de blaasfunctie, de perifere zenuwen, zich van het ruggenmerg. In dit geval zijn er drie zenuwen die hiervoor uit het ruggenmerg komen: De </a:t>
            </a:r>
            <a:r>
              <a:rPr lang="nl-NL" sz="1200" kern="1200" dirty="0" err="1">
                <a:solidFill>
                  <a:schemeClr val="tx1"/>
                </a:solidFill>
                <a:latin typeface="+mn-lt"/>
                <a:ea typeface="+mn-ea"/>
                <a:cs typeface="+mn-cs"/>
              </a:rPr>
              <a:t>Hypogastrische</a:t>
            </a:r>
            <a:r>
              <a:rPr lang="nl-NL" sz="1200" kern="1200" dirty="0">
                <a:solidFill>
                  <a:schemeClr val="tx1"/>
                </a:solidFill>
                <a:latin typeface="+mn-lt"/>
                <a:ea typeface="+mn-ea"/>
                <a:cs typeface="+mn-cs"/>
              </a:rPr>
              <a:t> zenuw die verantwoordelijk is voor de actieve ontspanning van de blaasspieren tijdens het vullen. De Nervus Pelvicus, die ervoor zorgt dat de blaas samentrekt en de plasbuis ontspant tijdens het urineren. De derde zenuw, Nervus </a:t>
            </a:r>
            <a:r>
              <a:rPr lang="nl-NL" sz="1200" kern="1200" dirty="0" err="1">
                <a:solidFill>
                  <a:schemeClr val="tx1"/>
                </a:solidFill>
                <a:latin typeface="+mn-lt"/>
                <a:ea typeface="+mn-ea"/>
                <a:cs typeface="+mn-cs"/>
              </a:rPr>
              <a:t>Pudendalis</a:t>
            </a:r>
            <a:r>
              <a:rPr lang="nl-NL" sz="1200" kern="1200" dirty="0">
                <a:solidFill>
                  <a:schemeClr val="tx1"/>
                </a:solidFill>
                <a:latin typeface="+mn-lt"/>
                <a:ea typeface="+mn-ea"/>
                <a:cs typeface="+mn-cs"/>
              </a:rPr>
              <a:t> is een somatische zenuw (=een zenuw die we met onze wil kunnen beïnvloeden). Wanneer de blaas vol raakt, worden stressreceptoren in de blaaswand geactiveerd en wordt er een aandranggevoel geregistreerd. Als er een moment is waarbij geplast kan worden stuurt de CMC een signaal naar de PMC, die de sluitspier en detrusor coördineert.</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nl-NL"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nl-NL" sz="1200" kern="1200" dirty="0">
                <a:solidFill>
                  <a:schemeClr val="tx1"/>
                </a:solidFill>
                <a:latin typeface="+mn-lt"/>
                <a:ea typeface="+mn-ea"/>
                <a:cs typeface="+mn-cs"/>
              </a:rPr>
              <a:t>Commando centra:</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nl-NL" sz="1200" kern="1200" dirty="0">
                <a:solidFill>
                  <a:schemeClr val="tx1"/>
                </a:solidFill>
                <a:latin typeface="+mn-lt"/>
                <a:ea typeface="+mn-ea"/>
                <a:cs typeface="+mn-cs"/>
              </a:rPr>
              <a:t>Het cerebrale mictiecentrum, CMC</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nl-NL" sz="1200" kern="1200" dirty="0">
                <a:solidFill>
                  <a:schemeClr val="tx1"/>
                </a:solidFill>
                <a:latin typeface="+mn-lt"/>
                <a:ea typeface="+mn-ea"/>
                <a:cs typeface="+mn-cs"/>
              </a:rPr>
              <a:t>Het cerebrale mictiecentrum bevindt zich in de frontale kwab van de hersenen. Hier nemen we actief de beslissing om het legen van de blaas uit te stellen of toe te staan. Dit gebeurt door een signaal te sturen naar het </a:t>
            </a:r>
            <a:r>
              <a:rPr lang="nl-NL" sz="1200" kern="1200" dirty="0" err="1">
                <a:solidFill>
                  <a:schemeClr val="tx1"/>
                </a:solidFill>
                <a:latin typeface="+mn-lt"/>
                <a:ea typeface="+mn-ea"/>
                <a:cs typeface="+mn-cs"/>
              </a:rPr>
              <a:t>pontine</a:t>
            </a:r>
            <a:r>
              <a:rPr lang="nl-NL" sz="1200" kern="1200" dirty="0">
                <a:solidFill>
                  <a:schemeClr val="tx1"/>
                </a:solidFill>
                <a:latin typeface="+mn-lt"/>
                <a:ea typeface="+mn-ea"/>
                <a:cs typeface="+mn-cs"/>
              </a:rPr>
              <a:t> mictiecentrum (PMC).</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nl-NL"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nl-NL" sz="1200" kern="1200" dirty="0">
                <a:solidFill>
                  <a:schemeClr val="tx1"/>
                </a:solidFill>
                <a:latin typeface="+mn-lt"/>
                <a:ea typeface="+mn-ea"/>
                <a:cs typeface="+mn-cs"/>
              </a:rPr>
              <a:t>Het </a:t>
            </a:r>
            <a:r>
              <a:rPr lang="nl-NL" sz="1200" kern="1200" dirty="0" err="1">
                <a:solidFill>
                  <a:schemeClr val="tx1"/>
                </a:solidFill>
                <a:latin typeface="+mn-lt"/>
                <a:ea typeface="+mn-ea"/>
                <a:cs typeface="+mn-cs"/>
              </a:rPr>
              <a:t>pontine</a:t>
            </a:r>
            <a:r>
              <a:rPr lang="nl-NL" sz="1200" kern="1200" dirty="0">
                <a:solidFill>
                  <a:schemeClr val="tx1"/>
                </a:solidFill>
                <a:latin typeface="+mn-lt"/>
                <a:ea typeface="+mn-ea"/>
                <a:cs typeface="+mn-cs"/>
              </a:rPr>
              <a:t> mictiecentrum, PMC</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nl-NL" sz="1200" kern="1200" dirty="0">
                <a:solidFill>
                  <a:schemeClr val="tx1"/>
                </a:solidFill>
                <a:latin typeface="+mn-lt"/>
                <a:ea typeface="+mn-ea"/>
                <a:cs typeface="+mn-cs"/>
              </a:rPr>
              <a:t>Het PMC bevindt zich in de hersenstam en coördineert de sluitspier en de blaasspieren. Het werkt als een aan/uit-schakelaar. Als je het legen van de blaas wilt uitstellen, stuurt het PMC signalen door het ruggenmerg, via het sacrale reflexcentrum, om de blaas ontspannen te houden en de sluitspier samen te trekken. Wanneer je besluit dat het tijd is om te plassen, laat de PMC de blaas samentrekken en de sluitspier ontspannen.</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nl-NL"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nl-NL" sz="1200" kern="1200" dirty="0">
                <a:solidFill>
                  <a:schemeClr val="tx1"/>
                </a:solidFill>
                <a:latin typeface="+mn-lt"/>
                <a:ea typeface="+mn-ea"/>
                <a:cs typeface="+mn-cs"/>
              </a:rPr>
              <a:t>Het sacraal reflexcentrum</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nl-NL" sz="1200" kern="1200" dirty="0">
                <a:solidFill>
                  <a:schemeClr val="tx1"/>
                </a:solidFill>
                <a:latin typeface="+mn-lt"/>
                <a:ea typeface="+mn-ea"/>
                <a:cs typeface="+mn-cs"/>
              </a:rPr>
              <a:t>Het sacrale reflexcentrum bevindt zich in het onderste deel van het ruggenmerg. Hier vertakken de zenuwen die belangrijk zijn voor de blaasfunctie, de perifere zenuwen, zich vanuit het ruggenmerg.</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nl-NL"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nl-NL" sz="1200" kern="1200" dirty="0">
                <a:solidFill>
                  <a:schemeClr val="tx1"/>
                </a:solidFill>
                <a:latin typeface="+mn-lt"/>
                <a:ea typeface="+mn-ea"/>
                <a:cs typeface="+mn-cs"/>
              </a:rPr>
              <a:t>Perifere zenuwen</a:t>
            </a: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nl-NL" sz="1200" kern="1200" dirty="0">
                <a:solidFill>
                  <a:schemeClr val="tx1"/>
                </a:solidFill>
                <a:latin typeface="+mn-lt"/>
                <a:ea typeface="+mn-ea"/>
                <a:cs typeface="+mn-cs"/>
              </a:rPr>
              <a:t>De PMC wordt geholpen door de drie hierboven benoemde zenuwen die uit het ruggenmerg komen.</a:t>
            </a:r>
          </a:p>
        </p:txBody>
      </p:sp>
      <p:sp>
        <p:nvSpPr>
          <p:cNvPr id="197" name="Google Shape;197;p8:notes"/>
          <p:cNvSpPr txBox="1">
            <a:spLocks noGrp="1"/>
          </p:cNvSpPr>
          <p:nvPr>
            <p:ph type="sldNum" idx="12"/>
          </p:nvPr>
        </p:nvSpPr>
        <p:spPr>
          <a:xfrm>
            <a:off x="3619088" y="8977134"/>
            <a:ext cx="3105348" cy="47420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7</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nl-NL" sz="1050" dirty="0"/>
              <a:t>Het feit dat foetussen en zuigelingen hun blaas meerdere keren per dag legen, geeft aan dat de coördinatie van het spierstelsel van de blaas en de spieren rond de plasbuis nog niet volledig ontwikkeld is. De blaas leegt in een reflex wanneer een bepaald volume is bereikt. Meestal leegt de blaas volledig, maar niet altijd. In die gevallen wordt de blaas snel weer geleegd om achterblijvende urine te voorkomen. </a:t>
            </a:r>
          </a:p>
          <a:p>
            <a:pPr marL="0" lvl="0" indent="0" algn="l" rtl="0">
              <a:lnSpc>
                <a:spcPct val="80000"/>
              </a:lnSpc>
              <a:spcBef>
                <a:spcPts val="0"/>
              </a:spcBef>
              <a:spcAft>
                <a:spcPts val="0"/>
              </a:spcAft>
              <a:buNone/>
            </a:pPr>
            <a:endParaRPr lang="nl-NL" sz="1050" dirty="0"/>
          </a:p>
          <a:p>
            <a:pPr marL="0" lvl="0" indent="0" algn="l" rtl="0">
              <a:lnSpc>
                <a:spcPct val="80000"/>
              </a:lnSpc>
              <a:spcBef>
                <a:spcPts val="0"/>
              </a:spcBef>
              <a:spcAft>
                <a:spcPts val="0"/>
              </a:spcAft>
              <a:buNone/>
            </a:pPr>
            <a:r>
              <a:rPr lang="nl-NL" sz="1050" dirty="0"/>
              <a:t>Het blijft belangrijk om te benadrukken dat een gezond kind in porties moet plassen. Er mag geen urineverlies zijn. Als er wel urineverlies is, is een kind wel fysiologisch continent, maar niet sociaal continent. </a:t>
            </a:r>
          </a:p>
          <a:p>
            <a:pPr marL="0" lvl="0" indent="0" algn="l" rtl="0">
              <a:lnSpc>
                <a:spcPct val="80000"/>
              </a:lnSpc>
              <a:spcBef>
                <a:spcPts val="0"/>
              </a:spcBef>
              <a:spcAft>
                <a:spcPts val="0"/>
              </a:spcAft>
              <a:buNone/>
            </a:pPr>
            <a:endParaRPr lang="nl-NL" sz="1050" dirty="0"/>
          </a:p>
          <a:p>
            <a:pPr marL="0" lvl="0" indent="0" algn="l" rtl="0">
              <a:lnSpc>
                <a:spcPct val="80000"/>
              </a:lnSpc>
              <a:spcBef>
                <a:spcPts val="0"/>
              </a:spcBef>
              <a:spcAft>
                <a:spcPts val="0"/>
              </a:spcAft>
              <a:buNone/>
            </a:pPr>
            <a:r>
              <a:rPr lang="nl-NL" sz="1050" dirty="0"/>
              <a:t>Op de leeftijd van 2 tot 3 jaar kunnen kinderen hun blaas met wilskracht onder controle krijgen en op de leeftijd van 3 jaar is meer dan 80% overdag continent. 90% van alle zesjarigen is zowel overdag als 's nachts droog. Ze hebben nu controle over zowel de sluitspier als de blaas en kunnen het plassen zowel inleiden als actief stoppen. </a:t>
            </a:r>
          </a:p>
          <a:p>
            <a:pPr marL="0" lvl="0" indent="0" algn="l" rtl="0">
              <a:lnSpc>
                <a:spcPct val="80000"/>
              </a:lnSpc>
              <a:spcBef>
                <a:spcPts val="0"/>
              </a:spcBef>
              <a:spcAft>
                <a:spcPts val="0"/>
              </a:spcAft>
              <a:buNone/>
            </a:pPr>
            <a:endParaRPr lang="nl-NL" sz="1050" dirty="0"/>
          </a:p>
          <a:p>
            <a:pPr marL="0" lvl="0" indent="0" algn="l" rtl="0">
              <a:lnSpc>
                <a:spcPct val="80000"/>
              </a:lnSpc>
              <a:spcBef>
                <a:spcPts val="0"/>
              </a:spcBef>
              <a:spcAft>
                <a:spcPts val="0"/>
              </a:spcAft>
              <a:buNone/>
            </a:pPr>
            <a:r>
              <a:rPr lang="nl-NL" sz="1050" dirty="0"/>
              <a:t>Tegen de tijd dat een kind de adolescentie heeft bereikt, heeft de blaas in de meeste gevallen een capaciteit van ongeveer 500 ml.</a:t>
            </a:r>
            <a:endParaRPr lang="sv-SE" sz="800" dirty="0"/>
          </a:p>
        </p:txBody>
      </p:sp>
    </p:spTree>
    <p:extLst>
      <p:ext uri="{BB962C8B-B14F-4D97-AF65-F5344CB8AC3E}">
        <p14:creationId xmlns:p14="http://schemas.microsoft.com/office/powerpoint/2010/main" val="1764279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8</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nl-NL" sz="1800" b="0" i="0" dirty="0">
                <a:solidFill>
                  <a:srgbClr val="202124"/>
                </a:solidFill>
                <a:effectLst/>
                <a:latin typeface="arial" panose="020B0604020202020204" pitchFamily="34" charset="0"/>
              </a:rPr>
              <a:t>De blaas heeft twee functies: urine opslaan en legen. Als de blaas niet geleegd kan worden, wordt de nierfunctie ernstig bedreigd. Plotse volledige urinelozing of urine-incontinentie is sociaal en psychologisch erg lastig voor het kind en het gezin, maar geeft geen gevaar voor de nieren. Het komt best vaak voor dat kinderen verstoringen hebben in zowel de opslag als de lediging van urine. Het is van het grootste belang dat kinderen met opslag- en ledigingssymptomen worden onderzocht en behandeld.</a:t>
            </a:r>
            <a:endParaRPr sz="800" i="1" dirty="0"/>
          </a:p>
        </p:txBody>
      </p:sp>
    </p:spTree>
    <p:extLst>
      <p:ext uri="{BB962C8B-B14F-4D97-AF65-F5344CB8AC3E}">
        <p14:creationId xmlns:p14="http://schemas.microsoft.com/office/powerpoint/2010/main" val="3998398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9</a:t>
            </a:fld>
            <a:endParaRPr>
              <a:solidFill>
                <a:srgbClr val="000000"/>
              </a:solidFill>
            </a:endParaRPr>
          </a:p>
        </p:txBody>
      </p:sp>
      <p:sp>
        <p:nvSpPr>
          <p:cNvPr id="168" name="Google Shape;16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nl-NL" sz="1050" dirty="0"/>
              <a:t>Neurogene schade: </a:t>
            </a:r>
          </a:p>
          <a:p>
            <a:pPr marL="0" lvl="0" indent="0" algn="l" rtl="0">
              <a:lnSpc>
                <a:spcPct val="80000"/>
              </a:lnSpc>
              <a:spcBef>
                <a:spcPts val="0"/>
              </a:spcBef>
              <a:spcAft>
                <a:spcPts val="0"/>
              </a:spcAft>
              <a:buNone/>
            </a:pPr>
            <a:r>
              <a:rPr lang="nl-NL" sz="1050" dirty="0"/>
              <a:t>Een neurogene blaasaandoening wordt veroorzaakt door een verstoorde innervatie via de zenuwen naar de blaas en/of sluitspier. Door deze beschadiging kan de blaas hypoactief zijn (wat betekent dat de blaas niet volledig kan samentrekken en legen) of hyperactief (waarbij de blaas te snel of vaak samentrekt). Zenuwbeschadiging kan leiden tot achteruitgang van de blaasspier en/of sluitspier. </a:t>
            </a:r>
          </a:p>
          <a:p>
            <a:pPr marL="0" lvl="0" indent="0" algn="l" rtl="0">
              <a:lnSpc>
                <a:spcPct val="80000"/>
              </a:lnSpc>
              <a:spcBef>
                <a:spcPts val="0"/>
              </a:spcBef>
              <a:spcAft>
                <a:spcPts val="0"/>
              </a:spcAft>
              <a:buNone/>
            </a:pPr>
            <a:endParaRPr lang="nl-NL" sz="1050" dirty="0"/>
          </a:p>
          <a:p>
            <a:pPr marL="0" lvl="0" indent="0" algn="l" rtl="0">
              <a:lnSpc>
                <a:spcPct val="80000"/>
              </a:lnSpc>
              <a:spcBef>
                <a:spcPts val="0"/>
              </a:spcBef>
              <a:spcAft>
                <a:spcPts val="0"/>
              </a:spcAft>
              <a:buNone/>
            </a:pPr>
            <a:r>
              <a:rPr lang="nl-NL" sz="1050" dirty="0"/>
              <a:t>Een neurogene blaasaandoening kan leiden tot drie belangrijke problemen: hoge druk in de blaas, moeite met (volledig) legen en urineverlies. </a:t>
            </a:r>
          </a:p>
          <a:p>
            <a:pPr marL="0" lvl="0" indent="0" algn="l" rtl="0">
              <a:lnSpc>
                <a:spcPct val="80000"/>
              </a:lnSpc>
              <a:spcBef>
                <a:spcPts val="0"/>
              </a:spcBef>
              <a:spcAft>
                <a:spcPts val="0"/>
              </a:spcAft>
              <a:buNone/>
            </a:pPr>
            <a:endParaRPr lang="nl-NL" sz="1050" dirty="0"/>
          </a:p>
          <a:p>
            <a:pPr marL="0" lvl="0" indent="0" algn="l" rtl="0">
              <a:lnSpc>
                <a:spcPct val="80000"/>
              </a:lnSpc>
              <a:spcBef>
                <a:spcPts val="0"/>
              </a:spcBef>
              <a:spcAft>
                <a:spcPts val="0"/>
              </a:spcAft>
              <a:buNone/>
            </a:pPr>
            <a:r>
              <a:rPr lang="nl-NL" sz="1050" dirty="0"/>
              <a:t>Bij hoge druk in de blaas kan de urine weer naar de nieren worden geperst, samen met bacteriën die daardoor infecties in de nieren kunnen veroorzaken. </a:t>
            </a:r>
          </a:p>
          <a:p>
            <a:pPr marL="0" lvl="0" indent="0" algn="l" rtl="0">
              <a:lnSpc>
                <a:spcPct val="80000"/>
              </a:lnSpc>
              <a:spcBef>
                <a:spcPts val="0"/>
              </a:spcBef>
              <a:spcAft>
                <a:spcPts val="0"/>
              </a:spcAft>
              <a:buNone/>
            </a:pPr>
            <a:endParaRPr lang="nl-NL" sz="1050" dirty="0"/>
          </a:p>
          <a:p>
            <a:pPr marL="0" lvl="0" indent="0" algn="l" rtl="0">
              <a:lnSpc>
                <a:spcPct val="80000"/>
              </a:lnSpc>
              <a:spcBef>
                <a:spcPts val="0"/>
              </a:spcBef>
              <a:spcAft>
                <a:spcPts val="0"/>
              </a:spcAft>
              <a:buNone/>
            </a:pPr>
            <a:r>
              <a:rPr lang="nl-NL" sz="1050" dirty="0"/>
              <a:t>Als de wisselwerking tussen de sluitspier en de blaasspieren niet goed werkt, trekken beide spieren tegelijkertijd samen als de blaas geleegd moet worden. Dit wordt detrusor-sfincter dissynergie genoemd en leidt tot het onvermogen van de blaas om zich volledig te legen. In de zogenaamde resturine kunnen bacteriën groeien en urineweginfecties veroorzaken. De meest voorkomende oorzaken van </a:t>
            </a:r>
            <a:r>
              <a:rPr lang="nl-NL" sz="1050" dirty="0" err="1"/>
              <a:t>nierschade</a:t>
            </a:r>
            <a:r>
              <a:rPr lang="nl-NL" sz="1050" dirty="0"/>
              <a:t> bij mensen met een neurogene blaasafwijking zijn hoge druk in de blaas en urineweginfecties.</a:t>
            </a:r>
          </a:p>
          <a:p>
            <a:pPr marL="0" lvl="0" indent="0" algn="l" rtl="0">
              <a:lnSpc>
                <a:spcPct val="80000"/>
              </a:lnSpc>
              <a:spcBef>
                <a:spcPts val="0"/>
              </a:spcBef>
              <a:spcAft>
                <a:spcPts val="0"/>
              </a:spcAft>
              <a:buNone/>
            </a:pPr>
            <a:endParaRPr lang="nl-NL" sz="1050" dirty="0"/>
          </a:p>
          <a:p>
            <a:pPr marL="0" lvl="0" indent="0" algn="l" rtl="0">
              <a:lnSpc>
                <a:spcPct val="80000"/>
              </a:lnSpc>
              <a:spcBef>
                <a:spcPts val="0"/>
              </a:spcBef>
              <a:spcAft>
                <a:spcPts val="0"/>
              </a:spcAft>
              <a:buNone/>
            </a:pPr>
            <a:r>
              <a:rPr lang="nl-NL" sz="1050" dirty="0"/>
              <a:t>Een obstructie tijdens het legen; iets dat de urinestroom in de weg zit. Obstructie van de uitstroom wordt gekenmerkt door hoge druk in de blaas en een zwakke stroom tijdens het plassen.</a:t>
            </a:r>
          </a:p>
          <a:p>
            <a:pPr marL="0" lvl="0" indent="0" algn="l" rtl="0">
              <a:lnSpc>
                <a:spcPct val="80000"/>
              </a:lnSpc>
              <a:spcBef>
                <a:spcPts val="0"/>
              </a:spcBef>
              <a:spcAft>
                <a:spcPts val="0"/>
              </a:spcAft>
              <a:buNone/>
            </a:pPr>
            <a:r>
              <a:rPr lang="nl-NL" sz="1050" dirty="0"/>
              <a:t> </a:t>
            </a:r>
          </a:p>
          <a:p>
            <a:pPr marL="0" lvl="0" indent="0" algn="l" rtl="0">
              <a:lnSpc>
                <a:spcPct val="80000"/>
              </a:lnSpc>
              <a:spcBef>
                <a:spcPts val="0"/>
              </a:spcBef>
              <a:spcAft>
                <a:spcPts val="0"/>
              </a:spcAft>
              <a:buNone/>
            </a:pPr>
            <a:r>
              <a:rPr lang="nl-NL" sz="1050" dirty="0"/>
              <a:t>Aangeboren afwijkingen: Blaas </a:t>
            </a:r>
            <a:r>
              <a:rPr lang="nl-NL" sz="1050" dirty="0" err="1"/>
              <a:t>exstrofie</a:t>
            </a:r>
            <a:r>
              <a:rPr lang="nl-NL" sz="1050" dirty="0"/>
              <a:t> is een aangeboren misvorming waarbij de blaas niet gesloten is maar open op het onderste deel van de buik ligt als de baby geboren wordt.</a:t>
            </a:r>
            <a:endParaRPr lang="en-US" sz="800" i="1" dirty="0"/>
          </a:p>
        </p:txBody>
      </p:sp>
    </p:spTree>
    <p:extLst>
      <p:ext uri="{BB962C8B-B14F-4D97-AF65-F5344CB8AC3E}">
        <p14:creationId xmlns:p14="http://schemas.microsoft.com/office/powerpoint/2010/main" val="2686472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nl-NL" sz="1200" dirty="0"/>
              <a:t>Duizenden kinderen, vrouwen en mannen over de hele wereld katheteriseren zichzelf meerdere keren (soms zelfs 4-6 keer) per dag, elke dag. </a:t>
            </a:r>
          </a:p>
          <a:p>
            <a:endParaRPr lang="nl-NL" sz="1200" dirty="0"/>
          </a:p>
          <a:p>
            <a:r>
              <a:rPr lang="nl-NL" sz="1200" dirty="0"/>
              <a:t>In het begin klinkt het misschien lastig en moeilijk, maar nadat de meeste mensen IC hebben aangeleerd, vinden ze het gemakkelijk. Om een kind IC aan te leren, is een (intensieve) training nodig voor het kind én de ouders. Dit wordt gedaan door routines en strategieën op te bouwen die gebaseerd zijn op iemands eigen vaardigheden en zelfvertrouwen. </a:t>
            </a:r>
          </a:p>
          <a:p>
            <a:endParaRPr lang="nl-NL" sz="1200" dirty="0"/>
          </a:p>
          <a:p>
            <a:r>
              <a:rPr lang="nl-NL" sz="1200" dirty="0"/>
              <a:t>Naast het daadwerkelijk inbrengen van de katheter in de blaas, moet het kind/de jongere in staat zijn om de momenten van IC, hoe het volledig uit te voeren, handen wassen, materialen brengen/wegleggen en aan- en uitkleden in een goede volgorde uitvoeren.</a:t>
            </a:r>
          </a:p>
          <a:p>
            <a:endParaRPr lang="nl-NL" sz="1200" dirty="0"/>
          </a:p>
          <a:p>
            <a:r>
              <a:rPr lang="nl-NL" sz="1200" dirty="0"/>
              <a:t>Na IC-training en gewenning zal IC een dagelijkse routine worden en geen belemmering meer vormen voor kind of ouder om een normaal leven te leiden. </a:t>
            </a:r>
          </a:p>
          <a:p>
            <a:r>
              <a:rPr lang="nl-NL" sz="1200" dirty="0"/>
              <a:t>Zoek situaties en momenten op de dag die geschikt zijn voor het uitvoeren van IC. Dit betekent dat IC niet te veel invloed heeft op school, spelen of andere activiteiten. </a:t>
            </a:r>
          </a:p>
          <a:p>
            <a:endParaRPr lang="nl-NL" sz="1200" dirty="0"/>
          </a:p>
          <a:p>
            <a:r>
              <a:rPr lang="nl-NL" sz="1200" dirty="0"/>
              <a:t>Kinderen met ruggenmergletsel kunnen een verminderde motorische functie en verminderd gevoel hebben, daarom is het belangrijk dat de omgeving en de materiaalkeuze voor IC worden aangepast aan de omstandigheden van het kind.</a:t>
            </a:r>
            <a:endParaRPr lang="sv-SE" sz="1200" dirty="0"/>
          </a:p>
        </p:txBody>
      </p:sp>
      <p:sp>
        <p:nvSpPr>
          <p:cNvPr id="4" name="Platshållare för bildnummer 3"/>
          <p:cNvSpPr>
            <a:spLocks noGrp="1"/>
          </p:cNvSpPr>
          <p:nvPr>
            <p:ph type="sldNum" sz="quarter" idx="5"/>
          </p:nvPr>
        </p:nvSpPr>
        <p:spPr/>
        <p:txBody>
          <a:bodyPr/>
          <a:lstStyle/>
          <a:p>
            <a:fld id="{6D4018D2-26EA-4626-92F2-1F10E443FD0D}" type="slidenum">
              <a:rPr lang="en-US" smtClean="0"/>
              <a:t>10</a:t>
            </a:fld>
            <a:endParaRPr lang="en-US"/>
          </a:p>
        </p:txBody>
      </p:sp>
    </p:spTree>
    <p:extLst>
      <p:ext uri="{BB962C8B-B14F-4D97-AF65-F5344CB8AC3E}">
        <p14:creationId xmlns:p14="http://schemas.microsoft.com/office/powerpoint/2010/main" val="3551273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styleS</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solidFill>
                  <a:schemeClr val="accent6"/>
                </a:solidFill>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endParaRPr lang="en-US" dirty="0"/>
          </a:p>
        </p:txBody>
      </p:sp>
    </p:spTree>
    <p:extLst>
      <p:ext uri="{BB962C8B-B14F-4D97-AF65-F5344CB8AC3E}">
        <p14:creationId xmlns:p14="http://schemas.microsoft.com/office/powerpoint/2010/main" val="36998542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sv-SE"/>
              <a:t>Klicka här för att ändra format</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sv-SE"/>
              <a:t>Klicka här för att ändra format</a:t>
            </a:r>
            <a:endParaRPr lang="en-US" dirty="0"/>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17389393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‹nr.›</a:t>
            </a:fld>
            <a:endParaRPr lang="en-US"/>
          </a:p>
        </p:txBody>
      </p:sp>
    </p:spTree>
    <p:extLst>
      <p:ext uri="{BB962C8B-B14F-4D97-AF65-F5344CB8AC3E}">
        <p14:creationId xmlns:p14="http://schemas.microsoft.com/office/powerpoint/2010/main" val="33953510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888924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91319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78456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0" y="685800"/>
            <a:ext cx="12192000" cy="4025349"/>
          </a:xfrm>
        </p:spPr>
        <p:txBody>
          <a:bodyPr anchor="b">
            <a:normAutofit/>
          </a:bodyPr>
          <a:lstStyle>
            <a:lvl1pPr algn="ctr">
              <a:lnSpc>
                <a:spcPts val="6580"/>
              </a:lnSpc>
              <a:defRPr sz="6500" cap="all" baseline="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5080948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782763"/>
            <a:ext cx="9144000" cy="2387600"/>
          </a:xfrm>
        </p:spPr>
        <p:txBody>
          <a:bodyPr anchor="b">
            <a:normAutofit/>
          </a:bodyPr>
          <a:lstStyle>
            <a:lvl1pPr algn="ctr">
              <a:lnSpc>
                <a:spcPts val="5380"/>
              </a:lnSpc>
              <a:defRPr sz="5400" cap="all" baseline="0">
                <a:latin typeface="+mj-lt"/>
              </a:defRPr>
            </a:lvl1pPr>
          </a:lstStyle>
          <a:p>
            <a:r>
              <a:rPr lang="en-US" dirty="0"/>
              <a:t>Click to edit </a:t>
            </a:r>
            <a:br>
              <a:rPr lang="en-US" dirty="0"/>
            </a:br>
            <a:r>
              <a:rPr lang="en-US" dirty="0"/>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4262437"/>
            <a:ext cx="9144000" cy="1655763"/>
          </a:xfrm>
        </p:spPr>
        <p:txBody>
          <a:bodyPr/>
          <a:lstStyle>
            <a:lvl1pPr marL="0" indent="0" algn="ctr">
              <a:buNone/>
              <a:defRPr sz="2400">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435"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lvl1pPr>
              <a:defRPr>
                <a:latin typeface="+mj-lt"/>
              </a:defRPr>
            </a:lvl1pPr>
          </a:lstStyle>
          <a:p>
            <a:r>
              <a:rPr lang="en-US" dirty="0"/>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8939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sv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5" Type="http://schemas.openxmlformats.org/officeDocument/2006/relationships/theme" Target="../theme/theme19.xml"/><Relationship Id="rId4"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5" Type="http://schemas.openxmlformats.org/officeDocument/2006/relationships/theme" Target="../theme/theme21.xml"/><Relationship Id="rId4" Type="http://schemas.openxmlformats.org/officeDocument/2006/relationships/slideLayout" Target="../slideLayouts/slideLayout6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sv-SE"/>
              <a:t>Klicka här för att ändra format</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5">
            <a:extLst>
              <a:ext uri="{FF2B5EF4-FFF2-40B4-BE49-F238E27FC236}">
                <a16:creationId xmlns:a16="http://schemas.microsoft.com/office/drawing/2014/main" id="{F3BD6E87-CA0C-438D-96A7-6C57D98FBB29}"/>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9525"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Freeform 5">
            <a:extLst>
              <a:ext uri="{FF2B5EF4-FFF2-40B4-BE49-F238E27FC236}">
                <a16:creationId xmlns:a16="http://schemas.microsoft.com/office/drawing/2014/main" id="{7713221E-6E72-488C-A20B-C6CF1C88823B}"/>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15">
            <a:extLst>
              <a:ext uri="{FF2B5EF4-FFF2-40B4-BE49-F238E27FC236}">
                <a16:creationId xmlns:a16="http://schemas.microsoft.com/office/drawing/2014/main" id="{94AD8C86-734D-4CC3-8AFE-EFA75A733E27}"/>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751" r:id="rId1"/>
    <p:sldLayoutId id="2147483815" r:id="rId2"/>
    <p:sldLayoutId id="2147483816" r:id="rId3"/>
    <p:sldLayoutId id="2147483810" r:id="rId4"/>
  </p:sldLayoutIdLst>
  <p:txStyles>
    <p:titleStyle>
      <a:lvl1pPr algn="l" defTabSz="914400" rtl="0" eaLnBrk="1" latinLnBrk="0" hangingPunct="1">
        <a:lnSpc>
          <a:spcPct val="90000"/>
        </a:lnSpc>
        <a:spcBef>
          <a:spcPct val="0"/>
        </a:spcBef>
        <a:buNone/>
        <a:defRPr sz="3600"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ktangel: övre hörn, ett rundat och ett klippt 6">
            <a:extLst>
              <a:ext uri="{FF2B5EF4-FFF2-40B4-BE49-F238E27FC236}">
                <a16:creationId xmlns:a16="http://schemas.microsoft.com/office/drawing/2014/main" id="{2F5989B4-053B-45A3-8831-4FD01102D652}"/>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ktangel: övre hörn, ett rundat och ett klippt 8">
            <a:extLst>
              <a:ext uri="{FF2B5EF4-FFF2-40B4-BE49-F238E27FC236}">
                <a16:creationId xmlns:a16="http://schemas.microsoft.com/office/drawing/2014/main" id="{DB4F11C9-1898-47B8-BFBA-B64BDBC711AC}"/>
              </a:ext>
            </a:extLst>
          </p:cNvPr>
          <p:cNvSpPr/>
          <p:nvPr/>
        </p:nvSpPr>
        <p:spPr>
          <a:xfrm>
            <a:off x="216000" y="774000"/>
            <a:ext cx="11761200" cy="5868987"/>
          </a:xfrm>
          <a:prstGeom prst="snipRoundRect">
            <a:avLst>
              <a:gd name="adj1" fmla="val 11181"/>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5" name="Freeform 5">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5">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5">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130348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2"/>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753" r:id="rId1"/>
    <p:sldLayoutId id="2147483818" r:id="rId2"/>
    <p:sldLayoutId id="2147483819" r:id="rId3"/>
    <p:sldLayoutId id="2147483820" r:id="rId4"/>
  </p:sldLayoutIdLst>
  <p:txStyles>
    <p:titleStyle>
      <a:lvl1pPr algn="l" defTabSz="685800" rtl="0" eaLnBrk="1" latinLnBrk="0" hangingPunct="1">
        <a:lnSpc>
          <a:spcPct val="90000"/>
        </a:lnSpc>
        <a:spcBef>
          <a:spcPct val="0"/>
        </a:spcBef>
        <a:buNone/>
        <a:defRPr sz="2700"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074"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074"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accent6"/>
                </a:solidFill>
              </a:endParaRPr>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accent6">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074"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6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6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6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62.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6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62.xml"/><Relationship Id="rId6" Type="http://schemas.openxmlformats.org/officeDocument/2006/relationships/image" Target="../media/image43.png"/><Relationship Id="rId11" Type="http://schemas.openxmlformats.org/officeDocument/2006/relationships/image" Target="../media/image47.emf"/><Relationship Id="rId5" Type="http://schemas.openxmlformats.org/officeDocument/2006/relationships/image" Target="../media/image42.png"/><Relationship Id="rId10" Type="http://schemas.openxmlformats.org/officeDocument/2006/relationships/image" Target="../media/image46.emf"/><Relationship Id="rId4" Type="http://schemas.openxmlformats.org/officeDocument/2006/relationships/image" Target="../media/image41.emf"/><Relationship Id="rId9" Type="http://schemas.openxmlformats.org/officeDocument/2006/relationships/image" Target="../media/image45.emf"/></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2.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6506FA6-28E5-4BB3-A922-B0DFB365F17A}"/>
              </a:ext>
            </a:extLst>
          </p:cNvPr>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Freeform 5">
            <a:extLst>
              <a:ext uri="{FF2B5EF4-FFF2-40B4-BE49-F238E27FC236}">
                <a16:creationId xmlns:a16="http://schemas.microsoft.com/office/drawing/2014/main" id="{A9D38709-1695-495C-9D3B-C7FF13C2140A}"/>
              </a:ext>
            </a:extLst>
          </p:cNvPr>
          <p:cNvSpPr>
            <a:spLocks noEditPoints="1"/>
          </p:cNvSpPr>
          <p:nvPr/>
        </p:nvSpPr>
        <p:spPr bwMode="auto">
          <a:xfrm>
            <a:off x="2715411" y="2179264"/>
            <a:ext cx="6885789" cy="2087755"/>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003647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110D7948-2E60-D184-B9D8-E6BD582F0DD5}"/>
              </a:ext>
            </a:extLst>
          </p:cNvPr>
          <p:cNvSpPr/>
          <p:nvPr/>
        </p:nvSpPr>
        <p:spPr>
          <a:xfrm>
            <a:off x="9106930" y="5263978"/>
            <a:ext cx="2858058" cy="1368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6">
            <a:extLst>
              <a:ext uri="{FF2B5EF4-FFF2-40B4-BE49-F238E27FC236}">
                <a16:creationId xmlns:a16="http://schemas.microsoft.com/office/drawing/2014/main" id="{257AA2D0-D721-4235-DF31-7B3D0EA19C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610100">
            <a:off x="8055874" y="4355269"/>
            <a:ext cx="4077118" cy="2641877"/>
          </a:xfrm>
          <a:prstGeom prst="rect">
            <a:avLst/>
          </a:prstGeom>
          <a:noFill/>
          <a:ln cap="flat">
            <a:noFill/>
          </a:ln>
        </p:spPr>
      </p:pic>
      <p:sp>
        <p:nvSpPr>
          <p:cNvPr id="14" name="Rubrik 5">
            <a:extLst>
              <a:ext uri="{FF2B5EF4-FFF2-40B4-BE49-F238E27FC236}">
                <a16:creationId xmlns:a16="http://schemas.microsoft.com/office/drawing/2014/main" id="{0A5BBDDA-785F-2A5B-7438-C49255108B21}"/>
              </a:ext>
            </a:extLst>
          </p:cNvPr>
          <p:cNvSpPr>
            <a:spLocks noGrp="1"/>
          </p:cNvSpPr>
          <p:nvPr>
            <p:ph type="title"/>
          </p:nvPr>
        </p:nvSpPr>
        <p:spPr>
          <a:xfrm>
            <a:off x="838200" y="978793"/>
            <a:ext cx="10515600" cy="1223493"/>
          </a:xfrm>
        </p:spPr>
        <p:txBody>
          <a:bodyPr/>
          <a:lstStyle/>
          <a:p>
            <a:r>
              <a:rPr lang="en-US" dirty="0" err="1"/>
              <a:t>Belangrijke</a:t>
            </a:r>
            <a:r>
              <a:rPr lang="en-US" dirty="0"/>
              <a:t> </a:t>
            </a:r>
            <a:r>
              <a:rPr lang="en-US" dirty="0" err="1"/>
              <a:t>factoren</a:t>
            </a:r>
            <a:r>
              <a:rPr lang="en-US" dirty="0"/>
              <a:t> </a:t>
            </a:r>
            <a:r>
              <a:rPr lang="en-US" dirty="0" err="1"/>
              <a:t>bij</a:t>
            </a:r>
            <a:r>
              <a:rPr lang="en-US" dirty="0"/>
              <a:t> het </a:t>
            </a:r>
            <a:r>
              <a:rPr lang="en-US" dirty="0" err="1"/>
              <a:t>aanleren</a:t>
            </a:r>
            <a:r>
              <a:rPr lang="en-US" dirty="0"/>
              <a:t> van IC</a:t>
            </a:r>
          </a:p>
        </p:txBody>
      </p:sp>
      <p:sp>
        <p:nvSpPr>
          <p:cNvPr id="15" name="Platshållare för innehåll 2">
            <a:extLst>
              <a:ext uri="{FF2B5EF4-FFF2-40B4-BE49-F238E27FC236}">
                <a16:creationId xmlns:a16="http://schemas.microsoft.com/office/drawing/2014/main" id="{7942C8C3-0E27-4908-EDDA-448F7AFF3809}"/>
              </a:ext>
            </a:extLst>
          </p:cNvPr>
          <p:cNvSpPr>
            <a:spLocks noGrp="1"/>
          </p:cNvSpPr>
          <p:nvPr>
            <p:ph sz="half" idx="1"/>
          </p:nvPr>
        </p:nvSpPr>
        <p:spPr>
          <a:xfrm>
            <a:off x="838200" y="2305317"/>
            <a:ext cx="5181600" cy="4230000"/>
          </a:xfrm>
        </p:spPr>
        <p:txBody>
          <a:bodyPr>
            <a:normAutofit fontScale="92500"/>
          </a:bodyPr>
          <a:lstStyle/>
          <a:p>
            <a:pPr marL="0" indent="0">
              <a:buNone/>
            </a:pPr>
            <a:r>
              <a:rPr lang="en-US" b="1" dirty="0"/>
              <a:t>Nadat de arts de </a:t>
            </a:r>
            <a:r>
              <a:rPr lang="en-US" b="1" dirty="0" err="1"/>
              <a:t>therapie</a:t>
            </a:r>
            <a:r>
              <a:rPr lang="en-US" b="1" dirty="0"/>
              <a:t> </a:t>
            </a:r>
            <a:r>
              <a:rPr lang="en-US" b="1" dirty="0" err="1"/>
              <a:t>voorstelde</a:t>
            </a:r>
            <a:r>
              <a:rPr lang="en-US" b="1" dirty="0"/>
              <a:t> </a:t>
            </a:r>
          </a:p>
          <a:p>
            <a:r>
              <a:rPr lang="en-US" dirty="0" err="1"/>
              <a:t>kan</a:t>
            </a:r>
            <a:r>
              <a:rPr lang="en-US" dirty="0"/>
              <a:t> het </a:t>
            </a:r>
            <a:r>
              <a:rPr lang="en-US" dirty="0" err="1"/>
              <a:t>eerst</a:t>
            </a:r>
            <a:r>
              <a:rPr lang="en-US" dirty="0"/>
              <a:t> </a:t>
            </a:r>
            <a:r>
              <a:rPr lang="en-US" dirty="0" err="1"/>
              <a:t>als</a:t>
            </a:r>
            <a:r>
              <a:rPr lang="en-US" dirty="0"/>
              <a:t> </a:t>
            </a:r>
            <a:r>
              <a:rPr lang="en-US" dirty="0" err="1"/>
              <a:t>ingewikkeld</a:t>
            </a:r>
            <a:r>
              <a:rPr lang="en-US" dirty="0"/>
              <a:t> </a:t>
            </a:r>
            <a:r>
              <a:rPr lang="en-US" dirty="0" err="1"/>
              <a:t>ervaren</a:t>
            </a:r>
            <a:r>
              <a:rPr lang="en-US" dirty="0"/>
              <a:t> </a:t>
            </a:r>
            <a:r>
              <a:rPr lang="en-US" dirty="0" err="1"/>
              <a:t>worden</a:t>
            </a:r>
            <a:r>
              <a:rPr lang="en-US" dirty="0"/>
              <a:t>, maar </a:t>
            </a:r>
            <a:r>
              <a:rPr lang="en-US" dirty="0" err="1"/>
              <a:t>zodra</a:t>
            </a:r>
            <a:r>
              <a:rPr lang="en-US" dirty="0"/>
              <a:t> je het </a:t>
            </a:r>
            <a:r>
              <a:rPr lang="en-US" dirty="0" err="1"/>
              <a:t>onder</a:t>
            </a:r>
            <a:r>
              <a:rPr lang="en-US" dirty="0"/>
              <a:t> de </a:t>
            </a:r>
            <a:r>
              <a:rPr lang="en-US" dirty="0" err="1"/>
              <a:t>knie</a:t>
            </a:r>
            <a:r>
              <a:rPr lang="en-US" dirty="0"/>
              <a:t> </a:t>
            </a:r>
            <a:r>
              <a:rPr lang="en-US" dirty="0" err="1"/>
              <a:t>hebt</a:t>
            </a:r>
            <a:r>
              <a:rPr lang="en-US" dirty="0"/>
              <a:t> is het </a:t>
            </a:r>
            <a:r>
              <a:rPr lang="en-US" dirty="0" err="1"/>
              <a:t>simpel</a:t>
            </a:r>
            <a:r>
              <a:rPr lang="en-US" dirty="0"/>
              <a:t>. Om </a:t>
            </a:r>
            <a:r>
              <a:rPr lang="en-US" dirty="0" err="1"/>
              <a:t>daar</a:t>
            </a:r>
            <a:r>
              <a:rPr lang="en-US" dirty="0"/>
              <a:t> </a:t>
            </a:r>
            <a:r>
              <a:rPr lang="en-US" dirty="0" err="1"/>
              <a:t>te</a:t>
            </a:r>
            <a:r>
              <a:rPr lang="en-US" dirty="0"/>
              <a:t> </a:t>
            </a:r>
            <a:r>
              <a:rPr lang="en-US" dirty="0" err="1"/>
              <a:t>komen</a:t>
            </a:r>
            <a:r>
              <a:rPr lang="en-US" dirty="0"/>
              <a:t> </a:t>
            </a:r>
            <a:r>
              <a:rPr lang="en-US" dirty="0" err="1"/>
              <a:t>moet</a:t>
            </a:r>
            <a:r>
              <a:rPr lang="en-US" dirty="0"/>
              <a:t> het kind </a:t>
            </a:r>
            <a:r>
              <a:rPr lang="en-US" dirty="0" err="1"/>
              <a:t>zich</a:t>
            </a:r>
            <a:r>
              <a:rPr lang="en-US" dirty="0"/>
              <a:t> routines eigen </a:t>
            </a:r>
            <a:r>
              <a:rPr lang="en-US" dirty="0" err="1"/>
              <a:t>maken</a:t>
            </a:r>
            <a:r>
              <a:rPr lang="en-US" dirty="0"/>
              <a:t> en </a:t>
            </a:r>
            <a:r>
              <a:rPr lang="en-US" dirty="0" err="1"/>
              <a:t>zelfvertrouwen</a:t>
            </a:r>
            <a:r>
              <a:rPr lang="en-US" dirty="0"/>
              <a:t> </a:t>
            </a:r>
            <a:r>
              <a:rPr lang="en-US" dirty="0" err="1"/>
              <a:t>krijgen</a:t>
            </a:r>
            <a:r>
              <a:rPr lang="en-US" dirty="0"/>
              <a:t>.  
</a:t>
            </a:r>
            <a:r>
              <a:rPr lang="nl-NL" dirty="0"/>
              <a:t>Plassen met een katheter duurt niet langer dan plassen op de normale manier. </a:t>
            </a:r>
            <a:r>
              <a:rPr lang="en-US" dirty="0"/>
              <a:t>
</a:t>
            </a:r>
            <a:r>
              <a:rPr lang="nl-NL" dirty="0"/>
              <a:t>Vanaf ongeveer 5 jaar kun je zelf met een katheter omgaan. </a:t>
            </a:r>
            <a:r>
              <a:rPr lang="en-US" dirty="0"/>
              <a:t>
</a:t>
            </a:r>
            <a:r>
              <a:rPr lang="nl-NL" dirty="0"/>
              <a:t>IC mag het sociale leven niet beïnvloeden.</a:t>
            </a:r>
            <a:endParaRPr lang="en-US" dirty="0"/>
          </a:p>
        </p:txBody>
      </p:sp>
      <p:sp>
        <p:nvSpPr>
          <p:cNvPr id="16" name="Platshållare för innehåll 1">
            <a:extLst>
              <a:ext uri="{FF2B5EF4-FFF2-40B4-BE49-F238E27FC236}">
                <a16:creationId xmlns:a16="http://schemas.microsoft.com/office/drawing/2014/main" id="{0D16FDB2-0824-2F95-7C38-403C684973E4}"/>
              </a:ext>
            </a:extLst>
          </p:cNvPr>
          <p:cNvSpPr>
            <a:spLocks noGrp="1"/>
          </p:cNvSpPr>
          <p:nvPr>
            <p:ph sz="half" idx="2"/>
          </p:nvPr>
        </p:nvSpPr>
        <p:spPr>
          <a:xfrm>
            <a:off x="6172200" y="2305317"/>
            <a:ext cx="5181600" cy="4230000"/>
          </a:xfrm>
        </p:spPr>
        <p:txBody>
          <a:bodyPr>
            <a:normAutofit fontScale="92500"/>
          </a:bodyPr>
          <a:lstStyle/>
          <a:p>
            <a:r>
              <a:rPr lang="nl-NL" dirty="0"/>
              <a:t>Bepaal tijdstippen voor IC die goed uitkomen, bv. niet midden in een spel. </a:t>
            </a:r>
            <a:r>
              <a:rPr lang="en-US" dirty="0"/>
              <a:t>
</a:t>
            </a:r>
            <a:r>
              <a:rPr lang="en-US" dirty="0" err="1"/>
              <a:t>Gebruik</a:t>
            </a:r>
            <a:r>
              <a:rPr lang="en-US" dirty="0"/>
              <a:t> </a:t>
            </a:r>
            <a:r>
              <a:rPr lang="en-US" dirty="0" err="1"/>
              <a:t>verschillende</a:t>
            </a:r>
            <a:r>
              <a:rPr lang="en-US" dirty="0"/>
              <a:t> </a:t>
            </a:r>
            <a:r>
              <a:rPr lang="en-US" dirty="0" err="1"/>
              <a:t>materialen</a:t>
            </a:r>
            <a:br>
              <a:rPr lang="en-US" dirty="0"/>
            </a:br>
            <a:r>
              <a:rPr lang="en-US" dirty="0"/>
              <a:t>(</a:t>
            </a:r>
            <a:r>
              <a:rPr lang="en-US" dirty="0" err="1"/>
              <a:t>filmpjes</a:t>
            </a:r>
            <a:r>
              <a:rPr lang="en-US" dirty="0"/>
              <a:t>, </a:t>
            </a:r>
            <a:r>
              <a:rPr lang="en-US" dirty="0" err="1"/>
              <a:t>animaties</a:t>
            </a:r>
            <a:r>
              <a:rPr lang="en-US" dirty="0"/>
              <a:t>, brochures, </a:t>
            </a:r>
            <a:r>
              <a:rPr lang="en-US" dirty="0" err="1"/>
              <a:t>plaatjes</a:t>
            </a:r>
            <a:r>
              <a:rPr lang="en-US" dirty="0"/>
              <a:t>).
Pas de </a:t>
            </a:r>
            <a:r>
              <a:rPr lang="en-US" dirty="0" err="1"/>
              <a:t>lengte</a:t>
            </a:r>
            <a:r>
              <a:rPr lang="en-US" dirty="0"/>
              <a:t> en </a:t>
            </a:r>
            <a:r>
              <a:rPr lang="en-US" dirty="0" err="1"/>
              <a:t>dikte</a:t>
            </a:r>
            <a:r>
              <a:rPr lang="en-US" dirty="0"/>
              <a:t> (CH) van de </a:t>
            </a:r>
            <a:r>
              <a:rPr lang="en-US" dirty="0" err="1"/>
              <a:t>katheter</a:t>
            </a:r>
            <a:r>
              <a:rPr lang="en-US" dirty="0"/>
              <a:t> </a:t>
            </a:r>
            <a:r>
              <a:rPr lang="en-US" dirty="0" err="1"/>
              <a:t>aan</a:t>
            </a:r>
            <a:r>
              <a:rPr lang="en-US" dirty="0"/>
              <a:t> </a:t>
            </a:r>
            <a:r>
              <a:rPr lang="en-US" dirty="0" err="1"/>
              <a:t>naar</a:t>
            </a:r>
            <a:r>
              <a:rPr lang="en-US" dirty="0"/>
              <a:t> </a:t>
            </a:r>
            <a:r>
              <a:rPr lang="en-US" dirty="0" err="1"/>
              <a:t>gelang</a:t>
            </a:r>
            <a:r>
              <a:rPr lang="en-US" dirty="0"/>
              <a:t> de </a:t>
            </a:r>
            <a:r>
              <a:rPr lang="en-US" dirty="0" err="1"/>
              <a:t>leeftijd</a:t>
            </a:r>
            <a:r>
              <a:rPr lang="en-US" dirty="0"/>
              <a:t> en </a:t>
            </a:r>
            <a:r>
              <a:rPr lang="en-US" dirty="0" err="1"/>
              <a:t>functie</a:t>
            </a:r>
            <a:r>
              <a:rPr lang="en-US" dirty="0"/>
              <a:t> van het kind.</a:t>
            </a:r>
          </a:p>
        </p:txBody>
      </p:sp>
    </p:spTree>
    <p:extLst>
      <p:ext uri="{BB962C8B-B14F-4D97-AF65-F5344CB8AC3E}">
        <p14:creationId xmlns:p14="http://schemas.microsoft.com/office/powerpoint/2010/main" val="1275474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6" name="Rubrik 5">
            <a:extLst>
              <a:ext uri="{FF2B5EF4-FFF2-40B4-BE49-F238E27FC236}">
                <a16:creationId xmlns:a16="http://schemas.microsoft.com/office/drawing/2014/main" id="{25420498-46CA-AC31-3E59-952F5CB661B7}"/>
              </a:ext>
            </a:extLst>
          </p:cNvPr>
          <p:cNvSpPr>
            <a:spLocks noGrp="1"/>
          </p:cNvSpPr>
          <p:nvPr>
            <p:ph type="title"/>
          </p:nvPr>
        </p:nvSpPr>
        <p:spPr/>
        <p:txBody>
          <a:bodyPr/>
          <a:lstStyle/>
          <a:p>
            <a:r>
              <a:rPr lang="en-US" dirty="0"/>
              <a:t>Hoe </a:t>
            </a:r>
            <a:r>
              <a:rPr lang="en-US" dirty="0" err="1"/>
              <a:t>vaak</a:t>
            </a:r>
            <a:r>
              <a:rPr lang="en-US" dirty="0"/>
              <a:t> en </a:t>
            </a:r>
            <a:r>
              <a:rPr lang="en-US" dirty="0" err="1"/>
              <a:t>waar</a:t>
            </a:r>
            <a:r>
              <a:rPr lang="en-US" dirty="0"/>
              <a:t> IC </a:t>
            </a:r>
            <a:r>
              <a:rPr lang="en-US" dirty="0" err="1"/>
              <a:t>uitvoeren</a:t>
            </a:r>
            <a:r>
              <a:rPr lang="en-US" dirty="0"/>
              <a:t>?</a:t>
            </a:r>
          </a:p>
        </p:txBody>
      </p:sp>
      <p:sp>
        <p:nvSpPr>
          <p:cNvPr id="3" name="Platshållare för innehåll 2">
            <a:extLst>
              <a:ext uri="{FF2B5EF4-FFF2-40B4-BE49-F238E27FC236}">
                <a16:creationId xmlns:a16="http://schemas.microsoft.com/office/drawing/2014/main" id="{200E6875-4E56-C661-9F42-671DFB04D792}"/>
              </a:ext>
            </a:extLst>
          </p:cNvPr>
          <p:cNvSpPr>
            <a:spLocks noGrp="1"/>
          </p:cNvSpPr>
          <p:nvPr>
            <p:ph sz="half" idx="1"/>
          </p:nvPr>
        </p:nvSpPr>
        <p:spPr/>
        <p:txBody>
          <a:bodyPr>
            <a:normAutofit/>
          </a:bodyPr>
          <a:lstStyle/>
          <a:p>
            <a:r>
              <a:rPr lang="en-US" dirty="0" err="1"/>
              <a:t>Regelmatige</a:t>
            </a:r>
            <a:r>
              <a:rPr lang="en-US" dirty="0"/>
              <a:t> </a:t>
            </a:r>
            <a:r>
              <a:rPr lang="en-US" dirty="0" err="1"/>
              <a:t>blaaslediging</a:t>
            </a:r>
            <a:r>
              <a:rPr lang="en-US" dirty="0"/>
              <a:t> </a:t>
            </a:r>
            <a:r>
              <a:rPr lang="en-US" dirty="0" err="1"/>
              <a:t>overdag</a:t>
            </a:r>
            <a:r>
              <a:rPr lang="en-US" dirty="0"/>
              <a:t>; </a:t>
            </a:r>
            <a:r>
              <a:rPr lang="en-US" dirty="0" err="1"/>
              <a:t>elke</a:t>
            </a:r>
            <a:r>
              <a:rPr lang="en-US" dirty="0"/>
              <a:t> 3 </a:t>
            </a:r>
            <a:r>
              <a:rPr lang="en-US" dirty="0" err="1"/>
              <a:t>uur</a:t>
            </a:r>
            <a:r>
              <a:rPr lang="en-US" dirty="0"/>
              <a:t>.
Soms </a:t>
            </a:r>
            <a:r>
              <a:rPr lang="en-US" dirty="0" err="1"/>
              <a:t>wordt</a:t>
            </a:r>
            <a:r>
              <a:rPr lang="en-US" dirty="0"/>
              <a:t> IC </a:t>
            </a:r>
            <a:r>
              <a:rPr lang="en-US" dirty="0" err="1"/>
              <a:t>ook</a:t>
            </a:r>
            <a:r>
              <a:rPr lang="en-US" dirty="0"/>
              <a:t> in de </a:t>
            </a:r>
            <a:r>
              <a:rPr lang="en-US" dirty="0" err="1"/>
              <a:t>nacht</a:t>
            </a:r>
            <a:r>
              <a:rPr lang="en-US" dirty="0"/>
              <a:t> </a:t>
            </a:r>
            <a:r>
              <a:rPr lang="en-US" dirty="0" err="1"/>
              <a:t>toegepast</a:t>
            </a:r>
            <a:r>
              <a:rPr lang="en-US" dirty="0"/>
              <a:t> of het kind </a:t>
            </a:r>
            <a:r>
              <a:rPr lang="en-US" dirty="0" err="1"/>
              <a:t>gebruikt</a:t>
            </a:r>
            <a:r>
              <a:rPr lang="en-US" dirty="0"/>
              <a:t> </a:t>
            </a:r>
            <a:r>
              <a:rPr lang="en-US" dirty="0" err="1"/>
              <a:t>gedurende</a:t>
            </a:r>
            <a:r>
              <a:rPr lang="en-US" dirty="0"/>
              <a:t> de </a:t>
            </a:r>
            <a:r>
              <a:rPr lang="en-US" dirty="0" err="1"/>
              <a:t>nacht</a:t>
            </a:r>
            <a:r>
              <a:rPr lang="en-US" dirty="0"/>
              <a:t> </a:t>
            </a:r>
            <a:r>
              <a:rPr lang="en-US" dirty="0" err="1"/>
              <a:t>een</a:t>
            </a:r>
            <a:r>
              <a:rPr lang="en-US" dirty="0"/>
              <a:t> </a:t>
            </a:r>
            <a:r>
              <a:rPr lang="en-US" dirty="0" err="1"/>
              <a:t>verblijfskatheter</a:t>
            </a:r>
            <a:r>
              <a:rPr lang="en-US" dirty="0"/>
              <a:t>.
Pas de IC </a:t>
            </a:r>
            <a:r>
              <a:rPr lang="en-US" dirty="0" err="1"/>
              <a:t>tijdstippen</a:t>
            </a:r>
            <a:r>
              <a:rPr lang="en-US" dirty="0"/>
              <a:t> </a:t>
            </a:r>
            <a:r>
              <a:rPr lang="en-US" dirty="0" err="1"/>
              <a:t>aan</a:t>
            </a:r>
            <a:r>
              <a:rPr lang="en-US" dirty="0"/>
              <a:t> </a:t>
            </a:r>
            <a:r>
              <a:rPr lang="en-US" dirty="0" err="1"/>
              <a:t>naar</a:t>
            </a:r>
            <a:r>
              <a:rPr lang="en-US" dirty="0"/>
              <a:t> </a:t>
            </a:r>
            <a:r>
              <a:rPr lang="en-US" dirty="0" err="1"/>
              <a:t>gelang</a:t>
            </a:r>
            <a:r>
              <a:rPr lang="en-US" dirty="0"/>
              <a:t> het </a:t>
            </a:r>
            <a:r>
              <a:rPr lang="en-US" dirty="0" err="1"/>
              <a:t>ritme</a:t>
            </a:r>
            <a:r>
              <a:rPr lang="en-US" dirty="0"/>
              <a:t> en routines van het kind.
Plan de IC </a:t>
            </a:r>
            <a:r>
              <a:rPr lang="en-US" dirty="0" err="1"/>
              <a:t>tijdstippen</a:t>
            </a:r>
            <a:r>
              <a:rPr lang="en-US" dirty="0"/>
              <a:t> op school zo </a:t>
            </a:r>
            <a:r>
              <a:rPr lang="en-US" dirty="0" err="1"/>
              <a:t>dat</a:t>
            </a:r>
            <a:r>
              <a:rPr lang="en-US" dirty="0"/>
              <a:t> het past in het </a:t>
            </a:r>
            <a:r>
              <a:rPr lang="en-US" dirty="0" err="1"/>
              <a:t>lesrooster</a:t>
            </a:r>
            <a:r>
              <a:rPr lang="en-US" dirty="0"/>
              <a:t> van het kind.</a:t>
            </a:r>
          </a:p>
        </p:txBody>
      </p:sp>
      <p:sp>
        <p:nvSpPr>
          <p:cNvPr id="2" name="Platshållare för innehåll 1">
            <a:extLst>
              <a:ext uri="{FF2B5EF4-FFF2-40B4-BE49-F238E27FC236}">
                <a16:creationId xmlns:a16="http://schemas.microsoft.com/office/drawing/2014/main" id="{2F7445B0-6FDE-11C8-E4EE-7A1D376009D3}"/>
              </a:ext>
            </a:extLst>
          </p:cNvPr>
          <p:cNvSpPr>
            <a:spLocks noGrp="1"/>
          </p:cNvSpPr>
          <p:nvPr>
            <p:ph sz="half" idx="2"/>
          </p:nvPr>
        </p:nvSpPr>
        <p:spPr>
          <a:xfrm>
            <a:off x="6172200" y="2305317"/>
            <a:ext cx="4800600" cy="4230000"/>
          </a:xfrm>
        </p:spPr>
        <p:txBody>
          <a:bodyPr>
            <a:normAutofit/>
          </a:bodyPr>
          <a:lstStyle/>
          <a:p>
            <a:r>
              <a:rPr lang="en-US" dirty="0"/>
              <a:t>Pas de IC </a:t>
            </a:r>
            <a:r>
              <a:rPr lang="en-US" dirty="0" err="1"/>
              <a:t>tijdstippen</a:t>
            </a:r>
            <a:r>
              <a:rPr lang="en-US" dirty="0"/>
              <a:t> of </a:t>
            </a:r>
            <a:r>
              <a:rPr lang="en-US" dirty="0" err="1"/>
              <a:t>momenten</a:t>
            </a:r>
            <a:r>
              <a:rPr lang="en-US" dirty="0"/>
              <a:t> </a:t>
            </a:r>
            <a:r>
              <a:rPr lang="en-US" dirty="0" err="1"/>
              <a:t>aan</a:t>
            </a:r>
            <a:r>
              <a:rPr lang="en-US" dirty="0"/>
              <a:t> </a:t>
            </a:r>
            <a:r>
              <a:rPr lang="en-US" dirty="0" err="1"/>
              <a:t>als</a:t>
            </a:r>
            <a:r>
              <a:rPr lang="en-US" dirty="0"/>
              <a:t> </a:t>
            </a:r>
            <a:r>
              <a:rPr lang="en-US" dirty="0" err="1"/>
              <a:t>activiteiten</a:t>
            </a:r>
            <a:r>
              <a:rPr lang="en-US" dirty="0"/>
              <a:t> of </a:t>
            </a:r>
            <a:r>
              <a:rPr lang="en-US" dirty="0" err="1"/>
              <a:t>evenementen</a:t>
            </a:r>
            <a:r>
              <a:rPr lang="en-US" dirty="0"/>
              <a:t> </a:t>
            </a:r>
            <a:r>
              <a:rPr lang="en-US" dirty="0" err="1"/>
              <a:t>daar</a:t>
            </a:r>
            <a:r>
              <a:rPr lang="en-US" dirty="0"/>
              <a:t> om </a:t>
            </a:r>
            <a:r>
              <a:rPr lang="en-US" dirty="0" err="1"/>
              <a:t>vragen</a:t>
            </a:r>
            <a:r>
              <a:rPr lang="en-US" dirty="0"/>
              <a:t>. 
</a:t>
            </a:r>
            <a:r>
              <a:rPr lang="en-US" dirty="0" err="1"/>
              <a:t>Verzin</a:t>
            </a:r>
            <a:r>
              <a:rPr lang="en-US" dirty="0"/>
              <a:t> </a:t>
            </a:r>
            <a:r>
              <a:rPr lang="en-US" dirty="0" err="1"/>
              <a:t>trucjes</a:t>
            </a:r>
            <a:r>
              <a:rPr lang="en-US" dirty="0"/>
              <a:t> om het kind </a:t>
            </a:r>
            <a:r>
              <a:rPr lang="en-US" dirty="0" err="1"/>
              <a:t>te</a:t>
            </a:r>
            <a:r>
              <a:rPr lang="en-US" dirty="0"/>
              <a:t> </a:t>
            </a:r>
            <a:r>
              <a:rPr lang="en-US" dirty="0" err="1"/>
              <a:t>helpen</a:t>
            </a:r>
            <a:r>
              <a:rPr lang="en-US" dirty="0"/>
              <a:t> </a:t>
            </a:r>
            <a:r>
              <a:rPr lang="en-US" dirty="0" err="1"/>
              <a:t>zich</a:t>
            </a:r>
            <a:r>
              <a:rPr lang="en-US" dirty="0"/>
              <a:t> </a:t>
            </a:r>
            <a:r>
              <a:rPr lang="en-US" dirty="0" err="1"/>
              <a:t>te</a:t>
            </a:r>
            <a:r>
              <a:rPr lang="en-US" dirty="0"/>
              <a:t> </a:t>
            </a:r>
            <a:r>
              <a:rPr lang="en-US" dirty="0" err="1"/>
              <a:t>herinneren</a:t>
            </a:r>
            <a:r>
              <a:rPr lang="en-US" dirty="0"/>
              <a:t> </a:t>
            </a:r>
            <a:r>
              <a:rPr lang="en-US" dirty="0" err="1"/>
              <a:t>dat</a:t>
            </a:r>
            <a:r>
              <a:rPr lang="en-US" dirty="0"/>
              <a:t> IC </a:t>
            </a:r>
            <a:r>
              <a:rPr lang="en-US" dirty="0" err="1"/>
              <a:t>moet</a:t>
            </a:r>
            <a:r>
              <a:rPr lang="en-US" dirty="0"/>
              <a:t> </a:t>
            </a:r>
            <a:r>
              <a:rPr lang="en-US" dirty="0" err="1"/>
              <a:t>worden</a:t>
            </a:r>
            <a:r>
              <a:rPr lang="en-US" dirty="0"/>
              <a:t> </a:t>
            </a:r>
            <a:r>
              <a:rPr lang="en-US" dirty="0" err="1"/>
              <a:t>uitgevoerd</a:t>
            </a:r>
            <a:r>
              <a:rPr lang="en-US" dirty="0"/>
              <a:t>.</a:t>
            </a:r>
          </a:p>
        </p:txBody>
      </p:sp>
    </p:spTree>
    <p:extLst>
      <p:ext uri="{BB962C8B-B14F-4D97-AF65-F5344CB8AC3E}">
        <p14:creationId xmlns:p14="http://schemas.microsoft.com/office/powerpoint/2010/main" val="2281672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3" name="Rubrik 2">
            <a:extLst>
              <a:ext uri="{FF2B5EF4-FFF2-40B4-BE49-F238E27FC236}">
                <a16:creationId xmlns:a16="http://schemas.microsoft.com/office/drawing/2014/main" id="{98B955FD-C7A0-8754-AB00-BEF43222DAF6}"/>
              </a:ext>
            </a:extLst>
          </p:cNvPr>
          <p:cNvSpPr>
            <a:spLocks noGrp="1"/>
          </p:cNvSpPr>
          <p:nvPr>
            <p:ph type="title"/>
          </p:nvPr>
        </p:nvSpPr>
        <p:spPr/>
        <p:txBody>
          <a:bodyPr/>
          <a:lstStyle/>
          <a:p>
            <a:r>
              <a:rPr lang="en-US" dirty="0" err="1"/>
              <a:t>Waar</a:t>
            </a:r>
            <a:r>
              <a:rPr lang="en-US" dirty="0"/>
              <a:t> IC </a:t>
            </a:r>
            <a:r>
              <a:rPr lang="en-US" dirty="0" err="1"/>
              <a:t>uitvoeren</a:t>
            </a:r>
            <a:r>
              <a:rPr lang="en-US" dirty="0"/>
              <a:t>?</a:t>
            </a:r>
          </a:p>
        </p:txBody>
      </p:sp>
      <p:sp>
        <p:nvSpPr>
          <p:cNvPr id="2" name="Platshållare för innehåll 1">
            <a:extLst>
              <a:ext uri="{FF2B5EF4-FFF2-40B4-BE49-F238E27FC236}">
                <a16:creationId xmlns:a16="http://schemas.microsoft.com/office/drawing/2014/main" id="{56CE09BD-2B53-17B6-C74B-63591ABA4FBC}"/>
              </a:ext>
            </a:extLst>
          </p:cNvPr>
          <p:cNvSpPr>
            <a:spLocks noGrp="1"/>
          </p:cNvSpPr>
          <p:nvPr>
            <p:ph sz="half" idx="1"/>
          </p:nvPr>
        </p:nvSpPr>
        <p:spPr>
          <a:xfrm>
            <a:off x="838199" y="2305317"/>
            <a:ext cx="5331489" cy="4230000"/>
          </a:xfrm>
        </p:spPr>
        <p:txBody>
          <a:bodyPr>
            <a:normAutofit fontScale="92500"/>
          </a:bodyPr>
          <a:lstStyle/>
          <a:p>
            <a:r>
              <a:rPr lang="en-US" dirty="0"/>
              <a:t>I</a:t>
            </a:r>
            <a:r>
              <a:rPr lang="nl-NL" dirty="0"/>
              <a:t> C van baby's vindt plaats op aankleedtafels. </a:t>
            </a:r>
            <a:r>
              <a:rPr lang="en-US" dirty="0"/>
              <a:t>
</a:t>
            </a:r>
            <a:r>
              <a:rPr lang="nl-NL" dirty="0"/>
              <a:t>Als het evenwicht van het kind verbetert, wordt de katheterisatie uitgevoerd terwijl het kind op een potje of toilet zit. </a:t>
            </a:r>
            <a:r>
              <a:rPr lang="en-US" dirty="0"/>
              <a:t>
</a:t>
            </a:r>
            <a:r>
              <a:rPr lang="nl-NL" dirty="0"/>
              <a:t>Voor een zo effectief mogelijke blaas-lediging is het belangrijk om zo veilig en ontspannen mogelijk op het toilet te zitten. </a:t>
            </a:r>
            <a:r>
              <a:rPr lang="en-US" dirty="0"/>
              <a:t>
</a:t>
            </a:r>
            <a:r>
              <a:rPr lang="nl-NL" dirty="0"/>
              <a:t>Gebruik eventueel een individueel aangepaste toiletbril op advies van de </a:t>
            </a:r>
            <a:r>
              <a:rPr lang="nl-NL" dirty="0" err="1"/>
              <a:t>urotherapeut</a:t>
            </a:r>
            <a:r>
              <a:rPr lang="nl-NL" dirty="0"/>
              <a:t> en ergotherapeut.</a:t>
            </a:r>
            <a:endParaRPr lang="en-US" dirty="0"/>
          </a:p>
        </p:txBody>
      </p:sp>
      <p:sp>
        <p:nvSpPr>
          <p:cNvPr id="4" name="Platshållare för innehåll 3">
            <a:extLst>
              <a:ext uri="{FF2B5EF4-FFF2-40B4-BE49-F238E27FC236}">
                <a16:creationId xmlns:a16="http://schemas.microsoft.com/office/drawing/2014/main" id="{122D1E34-A58F-6A9A-FF86-A76F32266097}"/>
              </a:ext>
            </a:extLst>
          </p:cNvPr>
          <p:cNvSpPr>
            <a:spLocks noGrp="1"/>
          </p:cNvSpPr>
          <p:nvPr>
            <p:ph sz="half" idx="2"/>
          </p:nvPr>
        </p:nvSpPr>
        <p:spPr>
          <a:xfrm>
            <a:off x="6423409" y="2305317"/>
            <a:ext cx="5181600" cy="4230000"/>
          </a:xfrm>
        </p:spPr>
        <p:txBody>
          <a:bodyPr>
            <a:normAutofit fontScale="92500"/>
          </a:bodyPr>
          <a:lstStyle/>
          <a:p>
            <a:r>
              <a:rPr lang="nl-NL" dirty="0"/>
              <a:t>Laat het kind begrijpen dat het legen van de blaas iets is wat je in de beslotenheid van het toilet doet. </a:t>
            </a:r>
            <a:r>
              <a:rPr lang="en-US" dirty="0"/>
              <a:t>
</a:t>
            </a:r>
            <a:r>
              <a:rPr lang="nl-NL" dirty="0"/>
              <a:t>De zithouding van het kind moet worden geëvalueerd naarmate het kind groeit.</a:t>
            </a:r>
          </a:p>
          <a:p>
            <a:r>
              <a:rPr lang="nl-NL" dirty="0"/>
              <a:t>Als het kind naar school gaat, heeft het een (afgesloten) kastje in de buurt van het toilet om katheters en andere materialen in op te bergen.</a:t>
            </a:r>
            <a:endParaRPr lang="en-US" dirty="0"/>
          </a:p>
        </p:txBody>
      </p:sp>
    </p:spTree>
    <p:extLst>
      <p:ext uri="{BB962C8B-B14F-4D97-AF65-F5344CB8AC3E}">
        <p14:creationId xmlns:p14="http://schemas.microsoft.com/office/powerpoint/2010/main" val="363617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 6">
            <a:extLst>
              <a:ext uri="{FF2B5EF4-FFF2-40B4-BE49-F238E27FC236}">
                <a16:creationId xmlns:a16="http://schemas.microsoft.com/office/drawing/2014/main" id="{713B28A3-C3B4-AEC9-A4E6-48E49E0EF999}"/>
              </a:ext>
            </a:extLst>
          </p:cNvPr>
          <p:cNvGrpSpPr/>
          <p:nvPr/>
        </p:nvGrpSpPr>
        <p:grpSpPr>
          <a:xfrm>
            <a:off x="5900091" y="1578184"/>
            <a:ext cx="6064899" cy="5072097"/>
            <a:chOff x="5900091" y="1578184"/>
            <a:chExt cx="6064899" cy="5072097"/>
          </a:xfrm>
        </p:grpSpPr>
        <p:pic>
          <p:nvPicPr>
            <p:cNvPr id="13" name="Bildobjekt 12" descr="En bild som visar person, ung, pojke&#10;&#10;Automatiskt genererad beskrivning">
              <a:extLst>
                <a:ext uri="{FF2B5EF4-FFF2-40B4-BE49-F238E27FC236}">
                  <a16:creationId xmlns:a16="http://schemas.microsoft.com/office/drawing/2014/main" id="{4E3914FC-CE78-7786-6F5C-5E3EBE328FF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199" t="-61" r="369" b="-95"/>
            <a:stretch/>
          </p:blipFill>
          <p:spPr>
            <a:xfrm>
              <a:off x="6111902" y="1587462"/>
              <a:ext cx="5853086" cy="5042034"/>
            </a:xfrm>
            <a:prstGeom prst="snipRoundRect">
              <a:avLst>
                <a:gd name="adj1" fmla="val 0"/>
                <a:gd name="adj2" fmla="val 0"/>
              </a:avLst>
            </a:prstGeom>
          </p:spPr>
        </p:pic>
        <p:sp>
          <p:nvSpPr>
            <p:cNvPr id="5" name="Rektangel 4">
              <a:extLst>
                <a:ext uri="{FF2B5EF4-FFF2-40B4-BE49-F238E27FC236}">
                  <a16:creationId xmlns:a16="http://schemas.microsoft.com/office/drawing/2014/main" id="{74742854-5ADC-7156-CD81-B262F46F2596}"/>
                </a:ext>
              </a:extLst>
            </p:cNvPr>
            <p:cNvSpPr/>
            <p:nvPr/>
          </p:nvSpPr>
          <p:spPr>
            <a:xfrm flipH="1" flipV="1">
              <a:off x="6083643" y="1608247"/>
              <a:ext cx="2298358" cy="5042034"/>
            </a:xfrm>
            <a:prstGeom prst="rect">
              <a:avLst/>
            </a:prstGeom>
            <a:gradFill flip="none" rotWithShape="1">
              <a:gsLst>
                <a:gs pos="5000">
                  <a:schemeClr val="bg1">
                    <a:lumMod val="95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ktangel 5">
              <a:extLst>
                <a:ext uri="{FF2B5EF4-FFF2-40B4-BE49-F238E27FC236}">
                  <a16:creationId xmlns:a16="http://schemas.microsoft.com/office/drawing/2014/main" id="{B9DD2AFE-FC80-1716-E345-9A2498068B86}"/>
                </a:ext>
              </a:extLst>
            </p:cNvPr>
            <p:cNvSpPr/>
            <p:nvPr/>
          </p:nvSpPr>
          <p:spPr>
            <a:xfrm rot="5400000" flipV="1">
              <a:off x="8320794" y="-842519"/>
              <a:ext cx="1223493" cy="6064899"/>
            </a:xfrm>
            <a:prstGeom prst="rect">
              <a:avLst/>
            </a:prstGeom>
            <a:gradFill flip="none" rotWithShape="1">
              <a:gsLst>
                <a:gs pos="18000">
                  <a:schemeClr val="bg1">
                    <a:alpha val="0"/>
                  </a:schemeClr>
                </a:gs>
                <a:gs pos="99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803FDF31-B641-474F-8633-83E1A55B8539}"/>
              </a:ext>
            </a:extLst>
          </p:cNvPr>
          <p:cNvSpPr>
            <a:spLocks noGrp="1"/>
          </p:cNvSpPr>
          <p:nvPr>
            <p:ph type="title"/>
          </p:nvPr>
        </p:nvSpPr>
        <p:spPr/>
        <p:txBody>
          <a:bodyPr/>
          <a:lstStyle/>
          <a:p>
            <a:r>
              <a:rPr lang="en-US" dirty="0" err="1"/>
              <a:t>Voorbereidende</a:t>
            </a:r>
            <a:r>
              <a:rPr lang="en-US" dirty="0"/>
              <a:t> </a:t>
            </a:r>
            <a:r>
              <a:rPr lang="en-US" dirty="0" err="1"/>
              <a:t>gesprekken</a:t>
            </a:r>
            <a:endParaRPr lang="en-US" dirty="0"/>
          </a:p>
        </p:txBody>
      </p:sp>
      <p:sp>
        <p:nvSpPr>
          <p:cNvPr id="11" name="Platshållare för innehåll 10">
            <a:extLst>
              <a:ext uri="{FF2B5EF4-FFF2-40B4-BE49-F238E27FC236}">
                <a16:creationId xmlns:a16="http://schemas.microsoft.com/office/drawing/2014/main" id="{DBD0EF94-9682-B0AB-8EB8-82BE9D0141C9}"/>
              </a:ext>
            </a:extLst>
          </p:cNvPr>
          <p:cNvSpPr>
            <a:spLocks noGrp="1"/>
          </p:cNvSpPr>
          <p:nvPr>
            <p:ph sz="half" idx="1"/>
          </p:nvPr>
        </p:nvSpPr>
        <p:spPr/>
        <p:txBody>
          <a:bodyPr vert="horz" lIns="91440" tIns="45720" rIns="91440" bIns="45720" rtlCol="0" anchor="t">
            <a:normAutofit fontScale="92500"/>
          </a:bodyPr>
          <a:lstStyle/>
          <a:p>
            <a:r>
              <a:rPr lang="nl-NL" sz="1800" dirty="0"/>
              <a:t>Het is van vitaal belang om een vertrouwensvolle relatie met het kind en de familie op te bouwen. </a:t>
            </a:r>
          </a:p>
          <a:p>
            <a:r>
              <a:rPr lang="nl-NL" sz="1800" dirty="0"/>
              <a:t>Begin met het informeren en inspireren van ouder(-s) over de anatomie en fysiologie van de urinewegen. </a:t>
            </a:r>
          </a:p>
          <a:p>
            <a:r>
              <a:rPr lang="nl-NL" sz="1800" dirty="0"/>
              <a:t>Bespreek de reden waarom het kind IC nodig heeft.</a:t>
            </a:r>
          </a:p>
          <a:p>
            <a:r>
              <a:rPr lang="nl-NL" sz="1800" dirty="0"/>
              <a:t>Daarna worden het kind en de ouder(-s) samen geïnformeerd op een niveau dat is aangepast aan het kind.</a:t>
            </a:r>
          </a:p>
          <a:p>
            <a:r>
              <a:rPr lang="nl-NL" sz="1800" dirty="0"/>
              <a:t>Bouw vertrouwen op met het kind - word een team.</a:t>
            </a:r>
          </a:p>
          <a:p>
            <a:r>
              <a:rPr lang="nl-NL" sz="1800" dirty="0"/>
              <a:t>Beloof niet meer dan je kunt waarmaken.</a:t>
            </a:r>
          </a:p>
          <a:p>
            <a:r>
              <a:rPr lang="nl-NL" sz="1800" dirty="0"/>
              <a:t>Doe niet meer dan je hebt beloofd.</a:t>
            </a:r>
          </a:p>
          <a:p>
            <a:r>
              <a:rPr lang="nl-NL" sz="1800" dirty="0"/>
              <a:t>Wees geduldig, heel geduldig!</a:t>
            </a:r>
          </a:p>
          <a:p>
            <a:r>
              <a:rPr lang="nl-NL" sz="1800" dirty="0"/>
              <a:t>Begin altijd met het positieve en moedig aan!</a:t>
            </a:r>
            <a:endParaRPr lang="en-US" sz="1800" dirty="0"/>
          </a:p>
        </p:txBody>
      </p:sp>
    </p:spTree>
    <p:extLst>
      <p:ext uri="{BB962C8B-B14F-4D97-AF65-F5344CB8AC3E}">
        <p14:creationId xmlns:p14="http://schemas.microsoft.com/office/powerpoint/2010/main" val="2601423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6" name="Rektangel 5">
            <a:extLst>
              <a:ext uri="{FF2B5EF4-FFF2-40B4-BE49-F238E27FC236}">
                <a16:creationId xmlns:a16="http://schemas.microsoft.com/office/drawing/2014/main" id="{20D6DC96-6EE1-8DA8-E620-63B338F3C11C}"/>
              </a:ext>
            </a:extLst>
          </p:cNvPr>
          <p:cNvSpPr/>
          <p:nvPr/>
        </p:nvSpPr>
        <p:spPr>
          <a:xfrm>
            <a:off x="9106930" y="5263978"/>
            <a:ext cx="2858058" cy="1368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ubrik 4">
            <a:extLst>
              <a:ext uri="{FF2B5EF4-FFF2-40B4-BE49-F238E27FC236}">
                <a16:creationId xmlns:a16="http://schemas.microsoft.com/office/drawing/2014/main" id="{76263816-8612-61F2-8C79-E39141133352}"/>
              </a:ext>
            </a:extLst>
          </p:cNvPr>
          <p:cNvSpPr>
            <a:spLocks noGrp="1"/>
          </p:cNvSpPr>
          <p:nvPr>
            <p:ph type="title"/>
          </p:nvPr>
        </p:nvSpPr>
        <p:spPr/>
        <p:txBody>
          <a:bodyPr/>
          <a:lstStyle/>
          <a:p>
            <a:r>
              <a:rPr lang="en-US" dirty="0" err="1"/>
              <a:t>Zelftraining</a:t>
            </a:r>
            <a:r>
              <a:rPr lang="en-US" dirty="0"/>
              <a:t> </a:t>
            </a:r>
            <a:r>
              <a:rPr lang="en-US" dirty="0" err="1"/>
              <a:t>bij</a:t>
            </a:r>
            <a:r>
              <a:rPr lang="en-US" dirty="0"/>
              <a:t> 0 tot 2 </a:t>
            </a:r>
            <a:r>
              <a:rPr lang="en-US" dirty="0" err="1"/>
              <a:t>jarigen</a:t>
            </a:r>
            <a:endParaRPr lang="en-US" dirty="0"/>
          </a:p>
        </p:txBody>
      </p:sp>
      <p:sp>
        <p:nvSpPr>
          <p:cNvPr id="16" name="Content Placeholder 15">
            <a:extLst>
              <a:ext uri="{FF2B5EF4-FFF2-40B4-BE49-F238E27FC236}">
                <a16:creationId xmlns:a16="http://schemas.microsoft.com/office/drawing/2014/main" id="{F88FB7AB-41B8-E20A-80D5-61C74A4C6EEF}"/>
              </a:ext>
            </a:extLst>
          </p:cNvPr>
          <p:cNvSpPr>
            <a:spLocks noGrp="1"/>
          </p:cNvSpPr>
          <p:nvPr>
            <p:ph sz="half" idx="1"/>
          </p:nvPr>
        </p:nvSpPr>
        <p:spPr/>
        <p:txBody>
          <a:bodyPr/>
          <a:lstStyle/>
          <a:p>
            <a:r>
              <a:rPr lang="nl-NL" sz="2000" dirty="0"/>
              <a:t>Het is een voordeel om IC-therapie te starten in de babytijd, voordat het kind te actief wordt. De ervaringen van het kind met IC zullen dan minder traumatisch zijn.</a:t>
            </a:r>
          </a:p>
          <a:p>
            <a:r>
              <a:rPr lang="nl-NL" sz="2000" dirty="0"/>
              <a:t>De therapie kan altijd worden beëindigd als het niet nodig is.</a:t>
            </a:r>
          </a:p>
          <a:p>
            <a:r>
              <a:rPr lang="nl-NL" sz="2000" dirty="0"/>
              <a:t>IC bij baby's vindt plaats op de aankleedtafel, maar als het evenwicht van het kind verbetert, wordt de katheterisatie uitgevoerd op het toilet met een aangepaste toiletbril.</a:t>
            </a:r>
            <a:endParaRPr lang="en-US" sz="2000" dirty="0"/>
          </a:p>
        </p:txBody>
      </p:sp>
      <p:sp>
        <p:nvSpPr>
          <p:cNvPr id="19" name="Content Placeholder 18">
            <a:extLst>
              <a:ext uri="{FF2B5EF4-FFF2-40B4-BE49-F238E27FC236}">
                <a16:creationId xmlns:a16="http://schemas.microsoft.com/office/drawing/2014/main" id="{747EBC99-10C8-FBC6-6946-8F4DBE0761FA}"/>
              </a:ext>
            </a:extLst>
          </p:cNvPr>
          <p:cNvSpPr>
            <a:spLocks noGrp="1"/>
          </p:cNvSpPr>
          <p:nvPr>
            <p:ph sz="half" idx="2"/>
          </p:nvPr>
        </p:nvSpPr>
        <p:spPr/>
        <p:txBody>
          <a:bodyPr>
            <a:normAutofit/>
          </a:bodyPr>
          <a:lstStyle/>
          <a:p>
            <a:r>
              <a:rPr lang="nl-NL" sz="2000" dirty="0"/>
              <a:t>Zelftraining begint wanneer het kind interesse toont, vanaf ongeveer 1 jaar.</a:t>
            </a:r>
          </a:p>
          <a:p>
            <a:r>
              <a:rPr lang="nl-NL" sz="2000" dirty="0"/>
              <a:t>Laat het kind een katheter onderzoeken en ermee spelen.</a:t>
            </a:r>
          </a:p>
          <a:p>
            <a:r>
              <a:rPr lang="nl-NL" sz="2000" dirty="0"/>
              <a:t>Moedig het kind aan om mee te doen. Laat het kind de katheter oppakken, de verpakking openen.</a:t>
            </a:r>
            <a:endParaRPr lang="en-US" sz="2000" dirty="0"/>
          </a:p>
        </p:txBody>
      </p:sp>
      <p:pic>
        <p:nvPicPr>
          <p:cNvPr id="2" name="Bildobjekt 1">
            <a:extLst>
              <a:ext uri="{FF2B5EF4-FFF2-40B4-BE49-F238E27FC236}">
                <a16:creationId xmlns:a16="http://schemas.microsoft.com/office/drawing/2014/main" id="{E752A2BC-E3C0-1610-D3FA-A43E13D7AD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9331" y="4536425"/>
            <a:ext cx="1889408" cy="1930383"/>
          </a:xfrm>
          <a:prstGeom prst="rect">
            <a:avLst/>
          </a:prstGeom>
        </p:spPr>
      </p:pic>
      <p:pic>
        <p:nvPicPr>
          <p:cNvPr id="10" name="Bildobjekt 9">
            <a:extLst>
              <a:ext uri="{FF2B5EF4-FFF2-40B4-BE49-F238E27FC236}">
                <a16:creationId xmlns:a16="http://schemas.microsoft.com/office/drawing/2014/main" id="{DC9AF36F-29A2-8A54-B652-944F6B4F7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4917145"/>
            <a:ext cx="2232377" cy="1493180"/>
          </a:xfrm>
          <a:prstGeom prst="rect">
            <a:avLst/>
          </a:prstGeom>
        </p:spPr>
      </p:pic>
    </p:spTree>
    <p:extLst>
      <p:ext uri="{BB962C8B-B14F-4D97-AF65-F5344CB8AC3E}">
        <p14:creationId xmlns:p14="http://schemas.microsoft.com/office/powerpoint/2010/main" val="2619042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B3FB398-C04D-0EA4-2D9B-9ECD36D75696}"/>
              </a:ext>
            </a:extLst>
          </p:cNvPr>
          <p:cNvSpPr/>
          <p:nvPr/>
        </p:nvSpPr>
        <p:spPr>
          <a:xfrm>
            <a:off x="9106930" y="5263978"/>
            <a:ext cx="2858058" cy="1368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D306A5F4-62CA-61DF-C841-A3CE55E81D26}"/>
              </a:ext>
            </a:extLst>
          </p:cNvPr>
          <p:cNvSpPr>
            <a:spLocks noGrp="1"/>
          </p:cNvSpPr>
          <p:nvPr>
            <p:ph type="title"/>
          </p:nvPr>
        </p:nvSpPr>
        <p:spPr/>
        <p:txBody>
          <a:bodyPr/>
          <a:lstStyle/>
          <a:p>
            <a:r>
              <a:rPr lang="en-US" dirty="0" err="1"/>
              <a:t>Zelftraining</a:t>
            </a:r>
            <a:r>
              <a:rPr lang="en-US" dirty="0"/>
              <a:t> 2 tot 4 </a:t>
            </a:r>
            <a:r>
              <a:rPr lang="en-US" dirty="0" err="1"/>
              <a:t>jarigen</a:t>
            </a:r>
            <a:endParaRPr lang="en-US" dirty="0"/>
          </a:p>
        </p:txBody>
      </p:sp>
      <p:sp>
        <p:nvSpPr>
          <p:cNvPr id="10" name="Platshållare för innehåll 9">
            <a:extLst>
              <a:ext uri="{FF2B5EF4-FFF2-40B4-BE49-F238E27FC236}">
                <a16:creationId xmlns:a16="http://schemas.microsoft.com/office/drawing/2014/main" id="{755F6965-0192-3E0B-7C72-A16EB4916BBB}"/>
              </a:ext>
            </a:extLst>
          </p:cNvPr>
          <p:cNvSpPr>
            <a:spLocks noGrp="1"/>
          </p:cNvSpPr>
          <p:nvPr>
            <p:ph sz="half" idx="1"/>
          </p:nvPr>
        </p:nvSpPr>
        <p:spPr/>
        <p:txBody>
          <a:bodyPr>
            <a:normAutofit/>
          </a:bodyPr>
          <a:lstStyle/>
          <a:p>
            <a:r>
              <a:rPr lang="nl-NL" sz="2000" dirty="0"/>
              <a:t>IC vanaf de peuterleeftijd vereist een zorgvuldige voorbereiding en veel geduld om een traumatiserende ervaring te voorkomen.</a:t>
            </a:r>
          </a:p>
          <a:p>
            <a:r>
              <a:rPr lang="nl-NL" sz="2000" dirty="0"/>
              <a:t>Steun de ouder omdat kinderen op deze leeftijd een sterke wil kunnen hebben en het veel geduld van de ouder kan vergen om het kind te katheteriseren. </a:t>
            </a:r>
          </a:p>
          <a:p>
            <a:r>
              <a:rPr lang="nl-NL" sz="2000" dirty="0"/>
              <a:t>Het is belangrijk dat het kind leert dat het legen van de blaas iets privé is en dat het op het toilet gebeurt.</a:t>
            </a:r>
            <a:endParaRPr lang="en-US" sz="2000" dirty="0"/>
          </a:p>
        </p:txBody>
      </p:sp>
      <p:sp>
        <p:nvSpPr>
          <p:cNvPr id="11" name="Platshållare för innehåll 10">
            <a:extLst>
              <a:ext uri="{FF2B5EF4-FFF2-40B4-BE49-F238E27FC236}">
                <a16:creationId xmlns:a16="http://schemas.microsoft.com/office/drawing/2014/main" id="{53DA7361-BB1D-39EE-89A7-43E6F8A6BA90}"/>
              </a:ext>
            </a:extLst>
          </p:cNvPr>
          <p:cNvSpPr>
            <a:spLocks noGrp="1"/>
          </p:cNvSpPr>
          <p:nvPr>
            <p:ph sz="half" idx="2"/>
          </p:nvPr>
        </p:nvSpPr>
        <p:spPr>
          <a:xfrm>
            <a:off x="6172199" y="2305317"/>
            <a:ext cx="5634613" cy="4230000"/>
          </a:xfrm>
        </p:spPr>
        <p:txBody>
          <a:bodyPr>
            <a:normAutofit/>
          </a:bodyPr>
          <a:lstStyle/>
          <a:p>
            <a:r>
              <a:rPr lang="nl-NL" sz="2000" dirty="0"/>
              <a:t>Maak gebruik van de natuurlijke nieuwsgierigheid van het kind.</a:t>
            </a:r>
          </a:p>
          <a:p>
            <a:r>
              <a:rPr lang="nl-NL" sz="2000" dirty="0"/>
              <a:t>Laat het kind helpen, het kan bijvoorbeeld de katheter voorzichtig uit de plasbuis verwijderen na het legen van de blaas.</a:t>
            </a:r>
          </a:p>
          <a:p>
            <a:r>
              <a:rPr lang="nl-NL" sz="2000" dirty="0"/>
              <a:t>Speel met een pop met "plasgaatjes" waarop het kind de katheterisatie kan oefenen.</a:t>
            </a:r>
            <a:endParaRPr lang="en-US" sz="2000" dirty="0"/>
          </a:p>
        </p:txBody>
      </p:sp>
      <p:pic>
        <p:nvPicPr>
          <p:cNvPr id="4" name="Bildobjekt 3">
            <a:extLst>
              <a:ext uri="{FF2B5EF4-FFF2-40B4-BE49-F238E27FC236}">
                <a16:creationId xmlns:a16="http://schemas.microsoft.com/office/drawing/2014/main" id="{FEADF579-248F-1396-6ACD-0DB11BD7BC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4164" y="4470523"/>
            <a:ext cx="1926513" cy="2060119"/>
          </a:xfrm>
          <a:prstGeom prst="rect">
            <a:avLst/>
          </a:prstGeom>
        </p:spPr>
      </p:pic>
      <p:pic>
        <p:nvPicPr>
          <p:cNvPr id="22" name="Bildobjekt 21" descr="En bild som visar fotbeklädnader, klädsel, skiss, tecknad serie&#10;&#10;Automatiskt genererad beskrivning">
            <a:extLst>
              <a:ext uri="{FF2B5EF4-FFF2-40B4-BE49-F238E27FC236}">
                <a16:creationId xmlns:a16="http://schemas.microsoft.com/office/drawing/2014/main" id="{8D281D3A-05D3-6CE3-2B47-4C0D9E720F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6329" y="4623679"/>
            <a:ext cx="1946569" cy="2060119"/>
          </a:xfrm>
          <a:prstGeom prst="rect">
            <a:avLst/>
          </a:prstGeom>
        </p:spPr>
      </p:pic>
    </p:spTree>
    <p:extLst>
      <p:ext uri="{BB962C8B-B14F-4D97-AF65-F5344CB8AC3E}">
        <p14:creationId xmlns:p14="http://schemas.microsoft.com/office/powerpoint/2010/main" val="2128798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C26BBFB-5C8C-7776-9E33-4FA6470372D1}"/>
              </a:ext>
            </a:extLst>
          </p:cNvPr>
          <p:cNvSpPr>
            <a:spLocks noGrp="1"/>
          </p:cNvSpPr>
          <p:nvPr>
            <p:ph type="title"/>
          </p:nvPr>
        </p:nvSpPr>
        <p:spPr/>
        <p:txBody>
          <a:bodyPr/>
          <a:lstStyle/>
          <a:p>
            <a:r>
              <a:rPr lang="en-US" dirty="0" err="1"/>
              <a:t>Zelftraining</a:t>
            </a:r>
            <a:r>
              <a:rPr lang="en-US" dirty="0"/>
              <a:t> </a:t>
            </a:r>
            <a:r>
              <a:rPr lang="en-US" dirty="0" err="1"/>
              <a:t>kinderen</a:t>
            </a:r>
            <a:r>
              <a:rPr lang="en-US" dirty="0"/>
              <a:t> </a:t>
            </a:r>
            <a:r>
              <a:rPr lang="en-US" dirty="0" err="1"/>
              <a:t>ouder</a:t>
            </a:r>
            <a:r>
              <a:rPr lang="en-US" dirty="0"/>
              <a:t> dan 4 </a:t>
            </a:r>
            <a:r>
              <a:rPr lang="en-US" dirty="0" err="1"/>
              <a:t>jaar</a:t>
            </a:r>
            <a:endParaRPr lang="en-US" dirty="0"/>
          </a:p>
        </p:txBody>
      </p:sp>
      <p:sp>
        <p:nvSpPr>
          <p:cNvPr id="7" name="Platshållare för innehåll 6">
            <a:extLst>
              <a:ext uri="{FF2B5EF4-FFF2-40B4-BE49-F238E27FC236}">
                <a16:creationId xmlns:a16="http://schemas.microsoft.com/office/drawing/2014/main" id="{63EB50FB-DB8A-6691-4BBF-8507802DAF5E}"/>
              </a:ext>
            </a:extLst>
          </p:cNvPr>
          <p:cNvSpPr>
            <a:spLocks noGrp="1"/>
          </p:cNvSpPr>
          <p:nvPr>
            <p:ph sz="half" idx="2"/>
          </p:nvPr>
        </p:nvSpPr>
        <p:spPr>
          <a:xfrm>
            <a:off x="6172199" y="2305317"/>
            <a:ext cx="5413549" cy="4230000"/>
          </a:xfrm>
        </p:spPr>
        <p:txBody>
          <a:bodyPr>
            <a:normAutofit/>
          </a:bodyPr>
          <a:lstStyle/>
          <a:p>
            <a:r>
              <a:rPr lang="nl-NL" sz="2000" dirty="0"/>
              <a:t>Laat het kind helpen, het kan bijvoorbeeld de katheter voorzichtig uit de plasbuis verwijderen na het legen van de blaas.</a:t>
            </a:r>
          </a:p>
          <a:p>
            <a:r>
              <a:rPr lang="nl-NL" sz="2000" dirty="0"/>
              <a:t>Speel met een pop met "plasgaatjes" waarop het kind de katheterisatie kan oefenen.</a:t>
            </a:r>
            <a:endParaRPr lang="en-US" sz="2000" dirty="0"/>
          </a:p>
        </p:txBody>
      </p:sp>
      <p:sp>
        <p:nvSpPr>
          <p:cNvPr id="8" name="Rektangel 7">
            <a:extLst>
              <a:ext uri="{FF2B5EF4-FFF2-40B4-BE49-F238E27FC236}">
                <a16:creationId xmlns:a16="http://schemas.microsoft.com/office/drawing/2014/main" id="{E8E0E3A4-53BA-E84B-F15A-0574D7FCE93A}"/>
              </a:ext>
            </a:extLst>
          </p:cNvPr>
          <p:cNvSpPr/>
          <p:nvPr/>
        </p:nvSpPr>
        <p:spPr>
          <a:xfrm>
            <a:off x="9106930" y="5263978"/>
            <a:ext cx="2858058" cy="13685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Bildobjekt 20" descr="En bild som visar fotbeklädnader, rita, illustration, klädsel&#10;&#10;Automatiskt genererad beskrivning">
            <a:extLst>
              <a:ext uri="{FF2B5EF4-FFF2-40B4-BE49-F238E27FC236}">
                <a16:creationId xmlns:a16="http://schemas.microsoft.com/office/drawing/2014/main" id="{2ACD56F3-8948-566B-AFBA-3A7D91E53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2173" y="4524295"/>
            <a:ext cx="2009005" cy="2126197"/>
          </a:xfrm>
          <a:prstGeom prst="rect">
            <a:avLst/>
          </a:prstGeom>
        </p:spPr>
      </p:pic>
      <p:pic>
        <p:nvPicPr>
          <p:cNvPr id="25" name="Bildobjekt 24" descr="En bild som visar stol, tecknad serie, klädsel, person&#10;&#10;Automatiskt genererad beskrivning">
            <a:extLst>
              <a:ext uri="{FF2B5EF4-FFF2-40B4-BE49-F238E27FC236}">
                <a16:creationId xmlns:a16="http://schemas.microsoft.com/office/drawing/2014/main" id="{4E7CF97C-1475-A065-DF4B-CFC264470822}"/>
              </a:ext>
            </a:extLst>
          </p:cNvPr>
          <p:cNvPicPr>
            <a:picLocks noChangeAspect="1"/>
          </p:cNvPicPr>
          <p:nvPr/>
        </p:nvPicPr>
        <p:blipFill rotWithShape="1">
          <a:blip r:embed="rId4">
            <a:extLst>
              <a:ext uri="{28A0092B-C50C-407E-A947-70E740481C1C}">
                <a14:useLocalDpi xmlns:a14="http://schemas.microsoft.com/office/drawing/2010/main" val="0"/>
              </a:ext>
            </a:extLst>
          </a:blip>
          <a:srcRect r="-5447"/>
          <a:stretch/>
        </p:blipFill>
        <p:spPr>
          <a:xfrm>
            <a:off x="6650807" y="4397514"/>
            <a:ext cx="2543549" cy="2264854"/>
          </a:xfrm>
          <a:prstGeom prst="rect">
            <a:avLst/>
          </a:prstGeom>
        </p:spPr>
      </p:pic>
      <p:pic>
        <p:nvPicPr>
          <p:cNvPr id="27" name="Bildobjekt 26" descr="En bild som visar klädsel, tecknad serie, Människoansikte, person&#10;&#10;Automatiskt genererad beskrivning">
            <a:extLst>
              <a:ext uri="{FF2B5EF4-FFF2-40B4-BE49-F238E27FC236}">
                <a16:creationId xmlns:a16="http://schemas.microsoft.com/office/drawing/2014/main" id="{DAF7B2E0-7B66-E6A0-E16B-180816EC5D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0428" y="4308264"/>
            <a:ext cx="2380020" cy="2518854"/>
          </a:xfrm>
          <a:prstGeom prst="rect">
            <a:avLst/>
          </a:prstGeom>
        </p:spPr>
      </p:pic>
      <p:sp>
        <p:nvSpPr>
          <p:cNvPr id="2" name="Platshållare för innehåll 9">
            <a:extLst>
              <a:ext uri="{FF2B5EF4-FFF2-40B4-BE49-F238E27FC236}">
                <a16:creationId xmlns:a16="http://schemas.microsoft.com/office/drawing/2014/main" id="{F504F4A6-FC7A-E456-8A8C-0AB5FA115CAA}"/>
              </a:ext>
            </a:extLst>
          </p:cNvPr>
          <p:cNvSpPr txBox="1">
            <a:spLocks/>
          </p:cNvSpPr>
          <p:nvPr/>
        </p:nvSpPr>
        <p:spPr>
          <a:xfrm>
            <a:off x="733135" y="2305317"/>
            <a:ext cx="5181600" cy="4230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000" dirty="0"/>
              <a:t>IC vereist een zorgvuldige voorbereiding en veel geduld om een traumatiserende ervaring te voorkomen als kinderen naar een dagopvang of crèche gaan.</a:t>
            </a:r>
          </a:p>
          <a:p>
            <a:r>
              <a:rPr lang="nl-NL" sz="2000" dirty="0"/>
              <a:t>Realiseer je dat kinderen op deze leeftijd een sterke wil kunnen hebben en het veel geduld van de verzorger kan vergen om het kind te katheteriseren. </a:t>
            </a:r>
          </a:p>
          <a:p>
            <a:r>
              <a:rPr lang="nl-NL" sz="2000" dirty="0"/>
              <a:t>Het is belangrijk dat het kind leert dat het legen van de blaas iets privé is en dat het op het toilet gebeurt.</a:t>
            </a:r>
          </a:p>
          <a:p>
            <a:r>
              <a:rPr lang="nl-NL" sz="2000" dirty="0"/>
              <a:t>Laat gebruik maken van de natuurlijke nieuwsgierigheid van het kind.</a:t>
            </a:r>
            <a:endParaRPr lang="en-US" sz="2000" dirty="0"/>
          </a:p>
        </p:txBody>
      </p:sp>
    </p:spTree>
    <p:extLst>
      <p:ext uri="{BB962C8B-B14F-4D97-AF65-F5344CB8AC3E}">
        <p14:creationId xmlns:p14="http://schemas.microsoft.com/office/powerpoint/2010/main" val="632947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 4">
            <a:extLst>
              <a:ext uri="{FF2B5EF4-FFF2-40B4-BE49-F238E27FC236}">
                <a16:creationId xmlns:a16="http://schemas.microsoft.com/office/drawing/2014/main" id="{5D4FC770-3C1C-BD18-9441-E2ABC6E9505F}"/>
              </a:ext>
            </a:extLst>
          </p:cNvPr>
          <p:cNvGrpSpPr/>
          <p:nvPr/>
        </p:nvGrpSpPr>
        <p:grpSpPr>
          <a:xfrm>
            <a:off x="6172200" y="1590541"/>
            <a:ext cx="5792788" cy="5042034"/>
            <a:chOff x="6172200" y="1590541"/>
            <a:chExt cx="5792788" cy="5042034"/>
          </a:xfrm>
        </p:grpSpPr>
        <p:pic>
          <p:nvPicPr>
            <p:cNvPr id="6" name="Bildobjekt 5" descr="En bild som visar text, bärbar dator, inomhus, dator&#10;&#10;Automatiskt genererad beskrivning">
              <a:extLst>
                <a:ext uri="{FF2B5EF4-FFF2-40B4-BE49-F238E27FC236}">
                  <a16:creationId xmlns:a16="http://schemas.microsoft.com/office/drawing/2014/main" id="{8E95F547-956C-C75D-0304-416D1A6CBF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4" b="-1"/>
            <a:stretch/>
          </p:blipFill>
          <p:spPr>
            <a:xfrm>
              <a:off x="6904048" y="2067468"/>
              <a:ext cx="5060940" cy="4556640"/>
            </a:xfrm>
            <a:prstGeom prst="snipRoundRect">
              <a:avLst>
                <a:gd name="adj1" fmla="val 0"/>
                <a:gd name="adj2" fmla="val 0"/>
              </a:avLst>
            </a:prstGeom>
            <a:ln w="3175">
              <a:noFill/>
            </a:ln>
            <a:effectLst>
              <a:outerShdw blurRad="25400" dist="12700" dir="2700000" algn="tl" rotWithShape="0">
                <a:prstClr val="black">
                  <a:alpha val="40000"/>
                </a:prstClr>
              </a:outerShdw>
            </a:effectLst>
          </p:spPr>
        </p:pic>
        <p:sp>
          <p:nvSpPr>
            <p:cNvPr id="3" name="Rektangel 2">
              <a:extLst>
                <a:ext uri="{FF2B5EF4-FFF2-40B4-BE49-F238E27FC236}">
                  <a16:creationId xmlns:a16="http://schemas.microsoft.com/office/drawing/2014/main" id="{C7F3E50A-71F7-FA9E-B4DC-5B0538304D72}"/>
                </a:ext>
              </a:extLst>
            </p:cNvPr>
            <p:cNvSpPr/>
            <p:nvPr/>
          </p:nvSpPr>
          <p:spPr>
            <a:xfrm flipH="1" flipV="1">
              <a:off x="6859036" y="1590541"/>
              <a:ext cx="1432348" cy="5042034"/>
            </a:xfrm>
            <a:prstGeom prst="rect">
              <a:avLst/>
            </a:prstGeom>
            <a:gradFill flip="none" rotWithShape="1">
              <a:gsLst>
                <a:gs pos="8000">
                  <a:schemeClr val="bg1">
                    <a:lumMod val="95000"/>
                  </a:schemeClr>
                </a:gs>
                <a:gs pos="91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 name="Rektangel 3">
              <a:extLst>
                <a:ext uri="{FF2B5EF4-FFF2-40B4-BE49-F238E27FC236}">
                  <a16:creationId xmlns:a16="http://schemas.microsoft.com/office/drawing/2014/main" id="{A0305248-9215-0AEF-D683-E5EBAA0B761A}"/>
                </a:ext>
              </a:extLst>
            </p:cNvPr>
            <p:cNvSpPr/>
            <p:nvPr/>
          </p:nvSpPr>
          <p:spPr>
            <a:xfrm rot="5400000" flipV="1">
              <a:off x="8613053" y="-375042"/>
              <a:ext cx="911081" cy="5792788"/>
            </a:xfrm>
            <a:prstGeom prst="rect">
              <a:avLst/>
            </a:prstGeom>
            <a:gradFill flip="none" rotWithShape="1">
              <a:gsLst>
                <a:gs pos="18000">
                  <a:schemeClr val="bg1">
                    <a:alpha val="0"/>
                  </a:schemeClr>
                </a:gs>
                <a:gs pos="88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
        <p:nvSpPr>
          <p:cNvPr id="2" name="Rubrik 1">
            <a:extLst>
              <a:ext uri="{FF2B5EF4-FFF2-40B4-BE49-F238E27FC236}">
                <a16:creationId xmlns:a16="http://schemas.microsoft.com/office/drawing/2014/main" id="{20AF40C8-70AA-48C4-1AB2-7651F385290E}"/>
              </a:ext>
            </a:extLst>
          </p:cNvPr>
          <p:cNvSpPr>
            <a:spLocks noGrp="1"/>
          </p:cNvSpPr>
          <p:nvPr>
            <p:ph type="title"/>
          </p:nvPr>
        </p:nvSpPr>
        <p:spPr/>
        <p:txBody>
          <a:bodyPr/>
          <a:lstStyle/>
          <a:p>
            <a:r>
              <a:rPr lang="en-US" dirty="0" err="1"/>
              <a:t>Zelf</a:t>
            </a:r>
            <a:r>
              <a:rPr lang="en-US" dirty="0"/>
              <a:t>-training </a:t>
            </a:r>
            <a:r>
              <a:rPr lang="en-US" dirty="0" err="1"/>
              <a:t>voor</a:t>
            </a:r>
            <a:r>
              <a:rPr lang="en-US" dirty="0"/>
              <a:t> </a:t>
            </a:r>
            <a:r>
              <a:rPr lang="en-US" dirty="0" err="1"/>
              <a:t>kinderen</a:t>
            </a:r>
            <a:r>
              <a:rPr lang="en-US" dirty="0"/>
              <a:t> </a:t>
            </a:r>
            <a:r>
              <a:rPr lang="en-US" dirty="0" err="1"/>
              <a:t>ouder</a:t>
            </a:r>
            <a:r>
              <a:rPr lang="en-US" dirty="0"/>
              <a:t> dan 4 </a:t>
            </a:r>
            <a:r>
              <a:rPr lang="en-US" dirty="0" err="1"/>
              <a:t>jaar</a:t>
            </a:r>
            <a:r>
              <a:rPr lang="en-US" dirty="0"/>
              <a:t> (</a:t>
            </a:r>
            <a:r>
              <a:rPr lang="en-US" dirty="0" err="1"/>
              <a:t>vervolg</a:t>
            </a:r>
            <a:r>
              <a:rPr lang="en-US" dirty="0"/>
              <a:t>)</a:t>
            </a:r>
            <a:endParaRPr lang="sv-SE" dirty="0"/>
          </a:p>
        </p:txBody>
      </p:sp>
      <p:sp>
        <p:nvSpPr>
          <p:cNvPr id="15" name="Platshållare för innehåll 14">
            <a:extLst>
              <a:ext uri="{FF2B5EF4-FFF2-40B4-BE49-F238E27FC236}">
                <a16:creationId xmlns:a16="http://schemas.microsoft.com/office/drawing/2014/main" id="{7D4C294F-2C77-BCC5-B121-FDE46953945C}"/>
              </a:ext>
            </a:extLst>
          </p:cNvPr>
          <p:cNvSpPr>
            <a:spLocks noGrp="1"/>
          </p:cNvSpPr>
          <p:nvPr>
            <p:ph sz="half" idx="2"/>
          </p:nvPr>
        </p:nvSpPr>
        <p:spPr/>
        <p:txBody>
          <a:bodyPr>
            <a:normAutofit/>
          </a:bodyPr>
          <a:lstStyle/>
          <a:p>
            <a:pPr>
              <a:spcBef>
                <a:spcPts val="800"/>
              </a:spcBef>
            </a:pPr>
            <a:endParaRPr lang="sv-SE" dirty="0"/>
          </a:p>
          <a:p>
            <a:pPr>
              <a:spcBef>
                <a:spcPts val="800"/>
              </a:spcBef>
            </a:pPr>
            <a:endParaRPr lang="sv-SE" dirty="0"/>
          </a:p>
        </p:txBody>
      </p:sp>
      <p:sp>
        <p:nvSpPr>
          <p:cNvPr id="12" name="textruta 11">
            <a:extLst>
              <a:ext uri="{FF2B5EF4-FFF2-40B4-BE49-F238E27FC236}">
                <a16:creationId xmlns:a16="http://schemas.microsoft.com/office/drawing/2014/main" id="{BAE7A7AD-15BE-E790-918C-58450EBDF3D2}"/>
              </a:ext>
            </a:extLst>
          </p:cNvPr>
          <p:cNvSpPr txBox="1"/>
          <p:nvPr/>
        </p:nvSpPr>
        <p:spPr>
          <a:xfrm>
            <a:off x="7158979" y="4170940"/>
            <a:ext cx="1299221" cy="307777"/>
          </a:xfrm>
          <a:prstGeom prst="rect">
            <a:avLst/>
          </a:prstGeom>
          <a:noFill/>
        </p:spPr>
        <p:txBody>
          <a:bodyPr wrap="square" rtlCol="0">
            <a:spAutoFit/>
          </a:bodyPr>
          <a:lstStyle/>
          <a:p>
            <a:pPr algn="ctr"/>
            <a:r>
              <a:rPr lang="sv-SE" sz="1400" i="1" dirty="0">
                <a:solidFill>
                  <a:schemeClr val="bg1"/>
                </a:solidFill>
              </a:rPr>
              <a:t>Anna</a:t>
            </a:r>
          </a:p>
        </p:txBody>
      </p:sp>
      <p:sp>
        <p:nvSpPr>
          <p:cNvPr id="14" name="Platshållare för innehåll 13">
            <a:extLst>
              <a:ext uri="{FF2B5EF4-FFF2-40B4-BE49-F238E27FC236}">
                <a16:creationId xmlns:a16="http://schemas.microsoft.com/office/drawing/2014/main" id="{60F6E2B8-BE30-0063-AD27-91FF4352834B}"/>
              </a:ext>
            </a:extLst>
          </p:cNvPr>
          <p:cNvSpPr>
            <a:spLocks noGrp="1"/>
          </p:cNvSpPr>
          <p:nvPr>
            <p:ph sz="half" idx="1"/>
          </p:nvPr>
        </p:nvSpPr>
        <p:spPr>
          <a:xfrm>
            <a:off x="838199" y="2156690"/>
            <a:ext cx="6065848" cy="4230000"/>
          </a:xfrm>
        </p:spPr>
        <p:txBody>
          <a:bodyPr>
            <a:noAutofit/>
          </a:bodyPr>
          <a:lstStyle/>
          <a:p>
            <a:r>
              <a:rPr lang="nl-NL" dirty="0">
                <a:latin typeface="Calibri" panose="020F0502020204030204" pitchFamily="34" charset="0"/>
                <a:ea typeface="Calibri" panose="020F0502020204030204" pitchFamily="34" charset="0"/>
                <a:cs typeface="Times New Roman" panose="02020603050405020304" pitchFamily="18" charset="0"/>
              </a:rPr>
              <a:t>Laat kinderen ‘vertellen’ hoe IC werkt met eigen uitgekozen afbeeldingen.</a:t>
            </a:r>
          </a:p>
          <a:p>
            <a:r>
              <a:rPr lang="nl-NL" dirty="0">
                <a:latin typeface="Calibri" panose="020F0502020204030204" pitchFamily="34" charset="0"/>
                <a:ea typeface="Calibri" panose="020F0502020204030204" pitchFamily="34" charset="0"/>
                <a:cs typeface="Times New Roman" panose="02020603050405020304" pitchFamily="18" charset="0"/>
              </a:rPr>
              <a:t>Duidelijke en eenvoudige afbeeldingen maken het makkelijker voor kinderen met waarnemingsstoornissen.</a:t>
            </a:r>
          </a:p>
          <a:p>
            <a:r>
              <a:rPr lang="nl-NL" dirty="0">
                <a:latin typeface="Calibri" panose="020F0502020204030204" pitchFamily="34" charset="0"/>
                <a:ea typeface="Calibri" panose="020F0502020204030204" pitchFamily="34" charset="0"/>
                <a:cs typeface="Times New Roman" panose="02020603050405020304" pitchFamily="18" charset="0"/>
              </a:rPr>
              <a:t>De rol van de </a:t>
            </a:r>
            <a:r>
              <a:rPr lang="nl-NL" dirty="0" err="1">
                <a:latin typeface="Calibri" panose="020F0502020204030204" pitchFamily="34" charset="0"/>
                <a:ea typeface="Calibri" panose="020F0502020204030204" pitchFamily="34" charset="0"/>
                <a:cs typeface="Times New Roman" panose="02020603050405020304" pitchFamily="18" charset="0"/>
              </a:rPr>
              <a:t>urotherapeut</a:t>
            </a:r>
            <a:r>
              <a:rPr lang="nl-NL" dirty="0">
                <a:latin typeface="Calibri" panose="020F0502020204030204" pitchFamily="34" charset="0"/>
                <a:ea typeface="Calibri" panose="020F0502020204030204" pitchFamily="34" charset="0"/>
                <a:cs typeface="Times New Roman" panose="02020603050405020304" pitchFamily="18" charset="0"/>
              </a:rPr>
              <a:t> is om ouders en kinderen IC bij te brengen. </a:t>
            </a:r>
          </a:p>
          <a:p>
            <a:r>
              <a:rPr lang="nl-NL" dirty="0">
                <a:latin typeface="Calibri" panose="020F0502020204030204" pitchFamily="34" charset="0"/>
                <a:ea typeface="Calibri" panose="020F0502020204030204" pitchFamily="34" charset="0"/>
                <a:cs typeface="Times New Roman" panose="02020603050405020304" pitchFamily="18" charset="0"/>
              </a:rPr>
              <a:t>Het is de taak van de ouders om IC te leren op de kleuterschool en (eventueel) op school. </a:t>
            </a:r>
          </a:p>
          <a:p>
            <a:r>
              <a:rPr lang="nl-NL" dirty="0">
                <a:latin typeface="Calibri" panose="020F0502020204030204" pitchFamily="34" charset="0"/>
                <a:ea typeface="Calibri" panose="020F0502020204030204" pitchFamily="34" charset="0"/>
                <a:cs typeface="Times New Roman" panose="02020603050405020304" pitchFamily="18" charset="0"/>
              </a:rPr>
              <a:t>Het ultieme doel is dat het kind zelfstandig IC kan uitvoeren voordat het naar school gaat.</a:t>
            </a:r>
            <a:endParaRPr lang="sv-SE" dirty="0"/>
          </a:p>
        </p:txBody>
      </p:sp>
    </p:spTree>
    <p:extLst>
      <p:ext uri="{BB962C8B-B14F-4D97-AF65-F5344CB8AC3E}">
        <p14:creationId xmlns:p14="http://schemas.microsoft.com/office/powerpoint/2010/main" val="3648424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9"/>
          <p:cNvSpPr txBox="1">
            <a:spLocks noGrp="1"/>
          </p:cNvSpPr>
          <p:nvPr>
            <p:ph type="title"/>
          </p:nvPr>
        </p:nvSpPr>
        <p:spPr>
          <a:xfrm>
            <a:off x="810104" y="1438027"/>
            <a:ext cx="5869460" cy="2410491"/>
          </a:xfrm>
          <a:prstGeom prst="rect">
            <a:avLst/>
          </a:prstGeom>
          <a:noFill/>
          <a:ln>
            <a:noFill/>
          </a:ln>
        </p:spPr>
        <p:txBody>
          <a:bodyPr spcFirstLastPara="1" wrap="square" lIns="91425" tIns="45700" rIns="91425" bIns="45700" anchor="ctr" anchorCtr="0">
            <a:noAutofit/>
          </a:bodyPr>
          <a:lstStyle/>
          <a:p>
            <a:pPr lvl="0">
              <a:buSzPts val="3199"/>
            </a:pPr>
            <a:r>
              <a:rPr lang="en-US" dirty="0" err="1"/>
              <a:t>Informatie</a:t>
            </a:r>
            <a:r>
              <a:rPr lang="en-US" dirty="0"/>
              <a:t> </a:t>
            </a:r>
            <a:r>
              <a:rPr lang="en-US" dirty="0" err="1"/>
              <a:t>voor</a:t>
            </a:r>
            <a:r>
              <a:rPr lang="en-US" dirty="0"/>
              <a:t> </a:t>
            </a:r>
            <a:r>
              <a:rPr lang="en-US" dirty="0" err="1"/>
              <a:t>kinderen</a:t>
            </a:r>
            <a:r>
              <a:rPr lang="en-US" dirty="0"/>
              <a:t> en </a:t>
            </a:r>
            <a:r>
              <a:rPr lang="en-US" dirty="0" err="1"/>
              <a:t>ouders</a:t>
            </a:r>
            <a:r>
              <a:rPr lang="en-US" dirty="0"/>
              <a:t> die ter </a:t>
            </a:r>
            <a:r>
              <a:rPr lang="en-US" dirty="0" err="1"/>
              <a:t>ondersteuning</a:t>
            </a:r>
            <a:r>
              <a:rPr lang="en-US" dirty="0"/>
              <a:t>  </a:t>
            </a:r>
            <a:r>
              <a:rPr lang="en-US" dirty="0" err="1"/>
              <a:t>gebruikt</a:t>
            </a:r>
            <a:r>
              <a:rPr lang="en-US" dirty="0"/>
              <a:t> </a:t>
            </a:r>
            <a:r>
              <a:rPr lang="en-US" dirty="0" err="1"/>
              <a:t>kunnen</a:t>
            </a:r>
            <a:r>
              <a:rPr lang="en-US" dirty="0"/>
              <a:t> </a:t>
            </a:r>
            <a:r>
              <a:rPr lang="en-US" dirty="0" err="1"/>
              <a:t>worden</a:t>
            </a:r>
            <a:r>
              <a:rPr lang="en-US" dirty="0"/>
              <a:t> </a:t>
            </a:r>
            <a:r>
              <a:rPr lang="en-US" dirty="0" err="1"/>
              <a:t>als</a:t>
            </a:r>
            <a:r>
              <a:rPr lang="en-US" dirty="0"/>
              <a:t> er </a:t>
            </a:r>
            <a:r>
              <a:rPr lang="en-US" dirty="0" err="1"/>
              <a:t>gestart</a:t>
            </a:r>
            <a:r>
              <a:rPr lang="en-US" dirty="0"/>
              <a:t> </a:t>
            </a:r>
            <a:r>
              <a:rPr lang="en-US" dirty="0" err="1"/>
              <a:t>wordt</a:t>
            </a:r>
            <a:r>
              <a:rPr lang="en-US" dirty="0"/>
              <a:t> met </a:t>
            </a:r>
            <a:r>
              <a:rPr lang="en-US" dirty="0" err="1"/>
              <a:t>katheteriseren</a:t>
            </a:r>
            <a:r>
              <a:rPr lang="en-US" dirty="0"/>
              <a:t>.</a:t>
            </a:r>
            <a:endParaRPr dirty="0"/>
          </a:p>
        </p:txBody>
      </p:sp>
      <p:pic>
        <p:nvPicPr>
          <p:cNvPr id="5" name="Picture 4">
            <a:extLst>
              <a:ext uri="{FF2B5EF4-FFF2-40B4-BE49-F238E27FC236}">
                <a16:creationId xmlns:a16="http://schemas.microsoft.com/office/drawing/2014/main" id="{AB5D6FC7-0483-2DDA-1164-4435ABEE9009}"/>
              </a:ext>
            </a:extLst>
          </p:cNvPr>
          <p:cNvPicPr>
            <a:picLocks noChangeAspect="1"/>
          </p:cNvPicPr>
          <p:nvPr/>
        </p:nvPicPr>
        <p:blipFill>
          <a:blip r:embed="rId3"/>
          <a:stretch>
            <a:fillRect/>
          </a:stretch>
        </p:blipFill>
        <p:spPr>
          <a:xfrm rot="834754">
            <a:off x="776443" y="3480389"/>
            <a:ext cx="4742197" cy="3069315"/>
          </a:xfrm>
          <a:prstGeom prst="rect">
            <a:avLst/>
          </a:prstGeom>
        </p:spPr>
      </p:pic>
      <p:grpSp>
        <p:nvGrpSpPr>
          <p:cNvPr id="9" name="Grupp 8">
            <a:extLst>
              <a:ext uri="{FF2B5EF4-FFF2-40B4-BE49-F238E27FC236}">
                <a16:creationId xmlns:a16="http://schemas.microsoft.com/office/drawing/2014/main" id="{E2062E02-DEFF-F78B-BC96-44D47869E6EF}"/>
              </a:ext>
            </a:extLst>
          </p:cNvPr>
          <p:cNvGrpSpPr/>
          <p:nvPr/>
        </p:nvGrpSpPr>
        <p:grpSpPr>
          <a:xfrm>
            <a:off x="6624392" y="1004835"/>
            <a:ext cx="5341069" cy="5627740"/>
            <a:chOff x="6035642" y="763244"/>
            <a:chExt cx="5929819" cy="5869331"/>
          </a:xfrm>
        </p:grpSpPr>
        <p:pic>
          <p:nvPicPr>
            <p:cNvPr id="6" name="Bildobjekt 5" descr="En bild som visar text, vitvaror, vit, utrustning&#10;&#10;Automatiskt genererad beskrivning">
              <a:extLst>
                <a:ext uri="{FF2B5EF4-FFF2-40B4-BE49-F238E27FC236}">
                  <a16:creationId xmlns:a16="http://schemas.microsoft.com/office/drawing/2014/main" id="{8E22CD25-458A-BC47-19BC-229058DD80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1" r="62"/>
            <a:stretch/>
          </p:blipFill>
          <p:spPr>
            <a:xfrm>
              <a:off x="6096000" y="763244"/>
              <a:ext cx="5869461" cy="5869331"/>
            </a:xfrm>
            <a:prstGeom prst="rect">
              <a:avLst/>
            </a:prstGeom>
          </p:spPr>
        </p:pic>
        <p:sp>
          <p:nvSpPr>
            <p:cNvPr id="7" name="Rektangel 6">
              <a:extLst>
                <a:ext uri="{FF2B5EF4-FFF2-40B4-BE49-F238E27FC236}">
                  <a16:creationId xmlns:a16="http://schemas.microsoft.com/office/drawing/2014/main" id="{1F265929-54E6-B35E-DFFA-CDCCFF8D5B33}"/>
                </a:ext>
              </a:extLst>
            </p:cNvPr>
            <p:cNvSpPr/>
            <p:nvPr/>
          </p:nvSpPr>
          <p:spPr>
            <a:xfrm flipH="1" flipV="1">
              <a:off x="6035642" y="763244"/>
              <a:ext cx="1432348" cy="5869331"/>
            </a:xfrm>
            <a:prstGeom prst="rect">
              <a:avLst/>
            </a:prstGeom>
            <a:gradFill flip="none" rotWithShape="1">
              <a:gsLst>
                <a:gs pos="8000">
                  <a:schemeClr val="bg1">
                    <a:lumMod val="95000"/>
                  </a:schemeClr>
                </a:gs>
                <a:gs pos="91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Tree>
    <p:extLst>
      <p:ext uri="{BB962C8B-B14F-4D97-AF65-F5344CB8AC3E}">
        <p14:creationId xmlns:p14="http://schemas.microsoft.com/office/powerpoint/2010/main" val="2494698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A53689D5-1457-E1C6-8553-FD0E4A7B7FAA}"/>
              </a:ext>
            </a:extLst>
          </p:cNvPr>
          <p:cNvSpPr>
            <a:spLocks noGrp="1"/>
          </p:cNvSpPr>
          <p:nvPr>
            <p:ph type="title"/>
          </p:nvPr>
        </p:nvSpPr>
        <p:spPr>
          <a:xfrm>
            <a:off x="838199" y="978793"/>
            <a:ext cx="11018855" cy="1223493"/>
          </a:xfrm>
        </p:spPr>
        <p:txBody>
          <a:bodyPr/>
          <a:lstStyle/>
          <a:p>
            <a:r>
              <a:rPr lang="nl-NL" dirty="0"/>
              <a:t>10 </a:t>
            </a:r>
            <a:r>
              <a:rPr lang="en-US" dirty="0" err="1"/>
              <a:t>kleine</a:t>
            </a:r>
            <a:r>
              <a:rPr lang="en-US" dirty="0"/>
              <a:t> </a:t>
            </a:r>
            <a:r>
              <a:rPr lang="en-US" dirty="0" err="1"/>
              <a:t>stappen</a:t>
            </a:r>
            <a:r>
              <a:rPr lang="en-US" dirty="0"/>
              <a:t> om </a:t>
            </a:r>
            <a:r>
              <a:rPr lang="en-US" dirty="0" err="1"/>
              <a:t>uiteindelijk</a:t>
            </a:r>
            <a:r>
              <a:rPr lang="en-US" dirty="0"/>
              <a:t> </a:t>
            </a:r>
            <a:r>
              <a:rPr lang="en-US" dirty="0" err="1"/>
              <a:t>succesvol</a:t>
            </a:r>
            <a:r>
              <a:rPr lang="en-US" dirty="0"/>
              <a:t> IC </a:t>
            </a:r>
            <a:r>
              <a:rPr lang="en-US" dirty="0" err="1"/>
              <a:t>uit</a:t>
            </a:r>
            <a:r>
              <a:rPr lang="en-US" dirty="0"/>
              <a:t> </a:t>
            </a:r>
            <a:r>
              <a:rPr lang="en-US" dirty="0" err="1"/>
              <a:t>te</a:t>
            </a:r>
            <a:r>
              <a:rPr lang="en-US" dirty="0"/>
              <a:t> </a:t>
            </a:r>
            <a:r>
              <a:rPr lang="en-US" dirty="0" err="1"/>
              <a:t>voeren</a:t>
            </a:r>
            <a:endParaRPr lang="sv-SE" dirty="0"/>
          </a:p>
        </p:txBody>
      </p:sp>
      <p:sp>
        <p:nvSpPr>
          <p:cNvPr id="70" name="Platshållare för innehåll 69">
            <a:extLst>
              <a:ext uri="{FF2B5EF4-FFF2-40B4-BE49-F238E27FC236}">
                <a16:creationId xmlns:a16="http://schemas.microsoft.com/office/drawing/2014/main" id="{B7AC21A6-13A4-B0A8-F2AD-260EBA4370E1}"/>
              </a:ext>
            </a:extLst>
          </p:cNvPr>
          <p:cNvSpPr>
            <a:spLocks noGrp="1"/>
          </p:cNvSpPr>
          <p:nvPr>
            <p:ph idx="1"/>
          </p:nvPr>
        </p:nvSpPr>
        <p:spPr>
          <a:xfrm>
            <a:off x="838199" y="2311120"/>
            <a:ext cx="10837985" cy="4222879"/>
          </a:xfrm>
        </p:spPr>
        <p:txBody>
          <a:bodyPr numCol="2">
            <a:normAutofit/>
          </a:bodyPr>
          <a:lstStyle/>
          <a:p>
            <a:pPr marL="457200" indent="-457200">
              <a:buFont typeface="+mj-lt"/>
              <a:buAutoNum type="arabicPeriod"/>
            </a:pPr>
            <a:r>
              <a:rPr lang="nl-NL" dirty="0"/>
              <a:t>Wijs met je vinger en raak dan de plasbuisopening aan.</a:t>
            </a:r>
          </a:p>
          <a:p>
            <a:pPr marL="457200" indent="-457200">
              <a:buFont typeface="+mj-lt"/>
              <a:buAutoNum type="arabicPeriod"/>
            </a:pPr>
            <a:r>
              <a:rPr lang="nl-NL" dirty="0"/>
              <a:t>Houd je vinger tegen de plasbuis-opening en tel langzaam tot 10.</a:t>
            </a:r>
          </a:p>
          <a:p>
            <a:pPr marL="457200" indent="-457200">
              <a:buFont typeface="+mj-lt"/>
              <a:buAutoNum type="arabicPeriod"/>
            </a:pPr>
            <a:r>
              <a:rPr lang="nl-NL" dirty="0"/>
              <a:t>Richt de katheter op de plasbuis-opening. </a:t>
            </a:r>
          </a:p>
          <a:p>
            <a:pPr marL="457200" indent="-457200">
              <a:buFont typeface="+mj-lt"/>
              <a:buAutoNum type="arabicPeriod"/>
            </a:pPr>
            <a:r>
              <a:rPr lang="nl-NL" dirty="0"/>
              <a:t>Draai de katheter voorzichtig in de plasbuisopening.</a:t>
            </a:r>
          </a:p>
          <a:p>
            <a:pPr marL="457200" indent="-457200">
              <a:buFont typeface="+mj-lt"/>
              <a:buAutoNum type="arabicPeriod"/>
            </a:pPr>
            <a:r>
              <a:rPr lang="nl-NL" dirty="0"/>
              <a:t>Raak de plasbuisopening aan met de katheter en tel langzaam tot 10.</a:t>
            </a:r>
          </a:p>
          <a:p>
            <a:pPr marL="457200" indent="-457200">
              <a:buFont typeface="+mj-lt"/>
              <a:buAutoNum type="arabicPeriod"/>
            </a:pPr>
            <a:r>
              <a:rPr lang="nl-NL" dirty="0"/>
              <a:t>Laat de tip van de katheter in de plasbuisopening ‘verdwijnen’.</a:t>
            </a:r>
          </a:p>
          <a:p>
            <a:pPr marL="457200" indent="-457200">
              <a:buFont typeface="+mj-lt"/>
              <a:buAutoNum type="arabicPeriod"/>
            </a:pPr>
            <a:r>
              <a:rPr lang="nl-NL" dirty="0"/>
              <a:t>Breng de katheter nog iets verder in, ongeveer 3 cm in de plasbuis.</a:t>
            </a:r>
          </a:p>
          <a:p>
            <a:pPr marL="457200" indent="-457200">
              <a:buFont typeface="+mj-lt"/>
              <a:buAutoNum type="arabicPeriod"/>
            </a:pPr>
            <a:r>
              <a:rPr lang="nl-NL" dirty="0"/>
              <a:t>Breng de katheter nog een beetje verder in de plasbuis in.</a:t>
            </a:r>
          </a:p>
          <a:p>
            <a:pPr marL="457200" indent="-457200">
              <a:buFont typeface="+mj-lt"/>
              <a:buAutoNum type="arabicPeriod"/>
            </a:pPr>
            <a:r>
              <a:rPr lang="nl-NL" dirty="0"/>
              <a:t>Breng de katheter zover in dat er plas komt.</a:t>
            </a:r>
          </a:p>
          <a:p>
            <a:pPr marL="457200" indent="-457200">
              <a:buFont typeface="+mj-lt"/>
              <a:buAutoNum type="arabicPeriod"/>
            </a:pPr>
            <a:r>
              <a:rPr lang="nl-NL" dirty="0"/>
              <a:t>Trek de katheter langzaam uit de </a:t>
            </a:r>
            <a:r>
              <a:rPr lang="nl-NL" dirty="0" err="1"/>
              <a:t>plas-buis</a:t>
            </a:r>
            <a:r>
              <a:rPr lang="nl-NL" dirty="0"/>
              <a:t> als er geen plas meer stroomt.</a:t>
            </a:r>
            <a:endParaRPr lang="sv-SE" dirty="0"/>
          </a:p>
        </p:txBody>
      </p:sp>
    </p:spTree>
    <p:extLst>
      <p:ext uri="{BB962C8B-B14F-4D97-AF65-F5344CB8AC3E}">
        <p14:creationId xmlns:p14="http://schemas.microsoft.com/office/powerpoint/2010/main" val="1742226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person, klädsel, Människoansikte, träd&#10;&#10;Automatiskt genererad beskrivning">
            <a:extLst>
              <a:ext uri="{FF2B5EF4-FFF2-40B4-BE49-F238E27FC236}">
                <a16:creationId xmlns:a16="http://schemas.microsoft.com/office/drawing/2014/main" id="{31A8C062-356C-050B-FD0B-9740E64C32E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68" y="0"/>
            <a:ext cx="12192001" cy="6858000"/>
          </a:xfrm>
          <a:prstGeom prst="rect">
            <a:avLst/>
          </a:prstGeom>
        </p:spPr>
      </p:pic>
      <p:sp>
        <p:nvSpPr>
          <p:cNvPr id="6" name="Rektangel 5">
            <a:extLst>
              <a:ext uri="{FF2B5EF4-FFF2-40B4-BE49-F238E27FC236}">
                <a16:creationId xmlns:a16="http://schemas.microsoft.com/office/drawing/2014/main" id="{BEF20052-A844-A712-4575-278815ECEE84}"/>
              </a:ext>
            </a:extLst>
          </p:cNvPr>
          <p:cNvSpPr/>
          <p:nvPr/>
        </p:nvSpPr>
        <p:spPr>
          <a:xfrm flipV="1">
            <a:off x="-1" y="-16098"/>
            <a:ext cx="12190934" cy="6890198"/>
          </a:xfrm>
          <a:prstGeom prst="rect">
            <a:avLst/>
          </a:prstGeom>
          <a:gradFill flip="none" rotWithShape="1">
            <a:gsLst>
              <a:gs pos="0">
                <a:schemeClr val="bg1">
                  <a:alpha val="0"/>
                </a:schemeClr>
              </a:gs>
              <a:gs pos="72000">
                <a:schemeClr val="accent5">
                  <a:lumMod val="75000"/>
                  <a:alpha val="54000"/>
                </a:schemeClr>
              </a:gs>
              <a:gs pos="100000">
                <a:schemeClr val="accent5">
                  <a:lumMod val="50000"/>
                  <a:alpha val="8800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Title 1">
            <a:extLst>
              <a:ext uri="{FF2B5EF4-FFF2-40B4-BE49-F238E27FC236}">
                <a16:creationId xmlns:a16="http://schemas.microsoft.com/office/drawing/2014/main" id="{42CF2771-F00C-4F26-9786-5599D7B5D593}"/>
              </a:ext>
            </a:extLst>
          </p:cNvPr>
          <p:cNvSpPr>
            <a:spLocks noGrp="1"/>
          </p:cNvSpPr>
          <p:nvPr>
            <p:ph type="title"/>
          </p:nvPr>
        </p:nvSpPr>
        <p:spPr>
          <a:xfrm>
            <a:off x="503041" y="1635862"/>
            <a:ext cx="6725806" cy="3502042"/>
          </a:xfrm>
        </p:spPr>
        <p:txBody>
          <a:bodyPr>
            <a:noAutofit/>
          </a:bodyPr>
          <a:lstStyle/>
          <a:p>
            <a:pPr>
              <a:spcBef>
                <a:spcPts val="0"/>
              </a:spcBef>
              <a:defRPr/>
            </a:pPr>
            <a:r>
              <a:rPr lang="en-US" kern="0" dirty="0" err="1">
                <a:solidFill>
                  <a:schemeClr val="bg2"/>
                </a:solidFill>
                <a:cs typeface="Calibri"/>
                <a:sym typeface="Calibri"/>
              </a:rPr>
              <a:t>Zelfkatheterisatie</a:t>
            </a:r>
            <a:r>
              <a:rPr lang="en-US" kern="0" dirty="0">
                <a:solidFill>
                  <a:schemeClr val="bg2"/>
                </a:solidFill>
                <a:cs typeface="Calibri"/>
                <a:sym typeface="Calibri"/>
              </a:rPr>
              <a:t> - </a:t>
            </a:r>
            <a:r>
              <a:rPr lang="en-US" kern="0" dirty="0" err="1">
                <a:solidFill>
                  <a:schemeClr val="bg2"/>
                </a:solidFill>
                <a:cs typeface="Calibri"/>
                <a:sym typeface="Calibri"/>
              </a:rPr>
              <a:t>een</a:t>
            </a:r>
            <a:r>
              <a:rPr lang="en-US" kern="0" dirty="0">
                <a:solidFill>
                  <a:schemeClr val="bg2"/>
                </a:solidFill>
                <a:cs typeface="Calibri"/>
                <a:sym typeface="Calibri"/>
              </a:rPr>
              <a:t> </a:t>
            </a:r>
            <a:r>
              <a:rPr lang="en-US" kern="0" dirty="0" err="1">
                <a:solidFill>
                  <a:schemeClr val="bg2"/>
                </a:solidFill>
                <a:cs typeface="Calibri"/>
                <a:sym typeface="Calibri"/>
              </a:rPr>
              <a:t>andere</a:t>
            </a:r>
            <a:r>
              <a:rPr lang="en-US" kern="0" dirty="0">
                <a:solidFill>
                  <a:schemeClr val="bg2"/>
                </a:solidFill>
                <a:cs typeface="Calibri"/>
                <a:sym typeface="Calibri"/>
              </a:rPr>
              <a:t> </a:t>
            </a:r>
            <a:r>
              <a:rPr lang="en-US" kern="0" dirty="0" err="1">
                <a:solidFill>
                  <a:schemeClr val="bg2"/>
                </a:solidFill>
                <a:cs typeface="Calibri"/>
                <a:sym typeface="Calibri"/>
              </a:rPr>
              <a:t>manier</a:t>
            </a:r>
            <a:r>
              <a:rPr lang="en-US" kern="0" dirty="0">
                <a:solidFill>
                  <a:schemeClr val="bg2"/>
                </a:solidFill>
                <a:cs typeface="Calibri"/>
                <a:sym typeface="Calibri"/>
              </a:rPr>
              <a:t> om </a:t>
            </a:r>
            <a:r>
              <a:rPr lang="en-US" kern="0" dirty="0" err="1">
                <a:solidFill>
                  <a:schemeClr val="bg2"/>
                </a:solidFill>
                <a:cs typeface="Calibri"/>
                <a:sym typeface="Calibri"/>
              </a:rPr>
              <a:t>te</a:t>
            </a:r>
            <a:r>
              <a:rPr lang="en-US" kern="0" dirty="0">
                <a:solidFill>
                  <a:schemeClr val="bg2"/>
                </a:solidFill>
                <a:cs typeface="Calibri"/>
                <a:sym typeface="Calibri"/>
              </a:rPr>
              <a:t> </a:t>
            </a:r>
            <a:r>
              <a:rPr lang="en-US" kern="0" dirty="0" err="1">
                <a:solidFill>
                  <a:schemeClr val="bg2"/>
                </a:solidFill>
                <a:cs typeface="Calibri"/>
                <a:sym typeface="Calibri"/>
              </a:rPr>
              <a:t>plassen</a:t>
            </a:r>
            <a:br>
              <a:rPr lang="en-US" dirty="0"/>
            </a:br>
            <a:br>
              <a:rPr lang="en-US" kern="0" dirty="0">
                <a:cs typeface="Calibri"/>
                <a:sym typeface="Calibri"/>
              </a:rPr>
            </a:br>
            <a:r>
              <a:rPr lang="en-US" kern="0" dirty="0">
                <a:solidFill>
                  <a:schemeClr val="bg2"/>
                </a:solidFill>
                <a:cs typeface="Calibri"/>
                <a:sym typeface="Calibri"/>
              </a:rPr>
              <a:t>Training </a:t>
            </a:r>
            <a:r>
              <a:rPr lang="en-US" kern="0" dirty="0" err="1">
                <a:solidFill>
                  <a:schemeClr val="bg2"/>
                </a:solidFill>
                <a:cs typeface="Calibri"/>
                <a:sym typeface="Calibri"/>
              </a:rPr>
              <a:t>gericht</a:t>
            </a:r>
            <a:r>
              <a:rPr lang="en-US" kern="0" dirty="0">
                <a:solidFill>
                  <a:schemeClr val="bg2"/>
                </a:solidFill>
                <a:cs typeface="Calibri"/>
                <a:sym typeface="Calibri"/>
              </a:rPr>
              <a:t> op </a:t>
            </a:r>
            <a:r>
              <a:rPr lang="en-US" kern="0" dirty="0" err="1">
                <a:solidFill>
                  <a:schemeClr val="bg2"/>
                </a:solidFill>
                <a:cs typeface="Calibri"/>
                <a:sym typeface="Calibri"/>
              </a:rPr>
              <a:t>iemand</a:t>
            </a:r>
            <a:r>
              <a:rPr lang="en-US" kern="0" dirty="0">
                <a:solidFill>
                  <a:schemeClr val="bg2"/>
                </a:solidFill>
                <a:cs typeface="Calibri"/>
                <a:sym typeface="Calibri"/>
              </a:rPr>
              <a:t> die </a:t>
            </a:r>
            <a:r>
              <a:rPr lang="en-US" kern="0" dirty="0" err="1">
                <a:solidFill>
                  <a:schemeClr val="bg2"/>
                </a:solidFill>
                <a:cs typeface="Calibri"/>
                <a:sym typeface="Calibri"/>
              </a:rPr>
              <a:t>een</a:t>
            </a:r>
            <a:r>
              <a:rPr lang="en-US" kern="0" dirty="0">
                <a:solidFill>
                  <a:schemeClr val="bg2"/>
                </a:solidFill>
                <a:cs typeface="Calibri"/>
                <a:sym typeface="Calibri"/>
              </a:rPr>
              <a:t> kind </a:t>
            </a:r>
            <a:r>
              <a:rPr lang="en-US" kern="0" dirty="0" err="1">
                <a:solidFill>
                  <a:schemeClr val="bg2"/>
                </a:solidFill>
                <a:cs typeface="Calibri"/>
                <a:sym typeface="Calibri"/>
              </a:rPr>
              <a:t>aanleert</a:t>
            </a:r>
            <a:r>
              <a:rPr lang="en-US" kern="0" dirty="0">
                <a:solidFill>
                  <a:schemeClr val="bg2"/>
                </a:solidFill>
                <a:cs typeface="Calibri"/>
                <a:sym typeface="Calibri"/>
              </a:rPr>
              <a:t> hoe </a:t>
            </a:r>
            <a:r>
              <a:rPr lang="en-US" kern="0" dirty="0" err="1">
                <a:solidFill>
                  <a:schemeClr val="bg2"/>
                </a:solidFill>
                <a:cs typeface="Calibri"/>
                <a:sym typeface="Calibri"/>
              </a:rPr>
              <a:t>intermitterende</a:t>
            </a:r>
            <a:r>
              <a:rPr lang="en-US" kern="0" dirty="0">
                <a:solidFill>
                  <a:schemeClr val="bg2"/>
                </a:solidFill>
                <a:cs typeface="Calibri"/>
                <a:sym typeface="Calibri"/>
              </a:rPr>
              <a:t> </a:t>
            </a:r>
            <a:r>
              <a:rPr lang="en-US" kern="0" dirty="0" err="1">
                <a:solidFill>
                  <a:schemeClr val="bg2"/>
                </a:solidFill>
                <a:cs typeface="Calibri"/>
                <a:sym typeface="Calibri"/>
              </a:rPr>
              <a:t>katheterisatie</a:t>
            </a:r>
            <a:r>
              <a:rPr lang="en-US" kern="0" dirty="0">
                <a:solidFill>
                  <a:schemeClr val="bg2"/>
                </a:solidFill>
                <a:cs typeface="Calibri"/>
                <a:sym typeface="Calibri"/>
              </a:rPr>
              <a:t> (IC) </a:t>
            </a:r>
            <a:r>
              <a:rPr lang="en-US" kern="0" dirty="0" err="1">
                <a:solidFill>
                  <a:schemeClr val="bg2"/>
                </a:solidFill>
                <a:cs typeface="Calibri"/>
                <a:sym typeface="Calibri"/>
              </a:rPr>
              <a:t>uit</a:t>
            </a:r>
            <a:r>
              <a:rPr lang="en-US" kern="0" dirty="0">
                <a:solidFill>
                  <a:schemeClr val="bg2"/>
                </a:solidFill>
                <a:cs typeface="Calibri"/>
                <a:sym typeface="Calibri"/>
              </a:rPr>
              <a:t> </a:t>
            </a:r>
            <a:r>
              <a:rPr lang="en-US" kern="0" dirty="0" err="1">
                <a:solidFill>
                  <a:schemeClr val="bg2"/>
                </a:solidFill>
                <a:cs typeface="Calibri"/>
                <a:sym typeface="Calibri"/>
              </a:rPr>
              <a:t>te</a:t>
            </a:r>
            <a:r>
              <a:rPr lang="en-US" kern="0" dirty="0">
                <a:solidFill>
                  <a:schemeClr val="bg2"/>
                </a:solidFill>
                <a:cs typeface="Calibri"/>
                <a:sym typeface="Calibri"/>
              </a:rPr>
              <a:t> </a:t>
            </a:r>
            <a:r>
              <a:rPr lang="en-US" kern="0" dirty="0" err="1">
                <a:solidFill>
                  <a:schemeClr val="bg2"/>
                </a:solidFill>
                <a:cs typeface="Calibri"/>
                <a:sym typeface="Calibri"/>
              </a:rPr>
              <a:t>voeren</a:t>
            </a:r>
            <a:endParaRPr lang="en-US" kern="0" dirty="0" err="1">
              <a:solidFill>
                <a:schemeClr val="bg2"/>
              </a:solidFill>
              <a:cs typeface="Calibri"/>
            </a:endParaRPr>
          </a:p>
        </p:txBody>
      </p:sp>
      <p:sp>
        <p:nvSpPr>
          <p:cNvPr id="7" name="Freeform 15">
            <a:extLst>
              <a:ext uri="{FF2B5EF4-FFF2-40B4-BE49-F238E27FC236}">
                <a16:creationId xmlns:a16="http://schemas.microsoft.com/office/drawing/2014/main" id="{67F743AE-13B7-524B-9491-4926A516C7E2}"/>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5">
            <a:extLst>
              <a:ext uri="{FF2B5EF4-FFF2-40B4-BE49-F238E27FC236}">
                <a16:creationId xmlns:a16="http://schemas.microsoft.com/office/drawing/2014/main" id="{6EAFAFCA-6BEB-220A-6D85-F4C998FB7010}"/>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63466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600"/>
              <a:buFont typeface="Calibri"/>
              <a:buNone/>
            </a:pPr>
            <a:r>
              <a:rPr lang="sv-SE" dirty="0"/>
              <a:t>IC </a:t>
            </a:r>
            <a:r>
              <a:rPr lang="en-US" dirty="0" err="1"/>
              <a:t>methode</a:t>
            </a:r>
            <a:r>
              <a:rPr lang="en-US" dirty="0"/>
              <a:t> – </a:t>
            </a:r>
            <a:r>
              <a:rPr lang="en-US" dirty="0" err="1"/>
              <a:t>meisje</a:t>
            </a:r>
            <a:r>
              <a:rPr lang="en-US" dirty="0"/>
              <a:t> </a:t>
            </a:r>
            <a:endParaRPr dirty="0"/>
          </a:p>
        </p:txBody>
      </p:sp>
      <p:pic>
        <p:nvPicPr>
          <p:cNvPr id="6" name="Bildobjekt 5">
            <a:extLst>
              <a:ext uri="{FF2B5EF4-FFF2-40B4-BE49-F238E27FC236}">
                <a16:creationId xmlns:a16="http://schemas.microsoft.com/office/drawing/2014/main" id="{A835DA39-B1BB-9E6C-14A3-9EE7A81119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42959" y="2672277"/>
            <a:ext cx="2297982" cy="2441940"/>
          </a:xfrm>
          <a:prstGeom prst="rect">
            <a:avLst/>
          </a:prstGeom>
        </p:spPr>
      </p:pic>
      <p:grpSp>
        <p:nvGrpSpPr>
          <p:cNvPr id="17" name="Grupp 16">
            <a:extLst>
              <a:ext uri="{FF2B5EF4-FFF2-40B4-BE49-F238E27FC236}">
                <a16:creationId xmlns:a16="http://schemas.microsoft.com/office/drawing/2014/main" id="{135C04A0-75E6-9F20-DE10-86AC11C728BA}"/>
              </a:ext>
            </a:extLst>
          </p:cNvPr>
          <p:cNvGrpSpPr/>
          <p:nvPr/>
        </p:nvGrpSpPr>
        <p:grpSpPr>
          <a:xfrm>
            <a:off x="7117522" y="2672277"/>
            <a:ext cx="1853483" cy="2543241"/>
            <a:chOff x="7117522" y="2258231"/>
            <a:chExt cx="1853483" cy="2543241"/>
          </a:xfrm>
        </p:grpSpPr>
        <p:pic>
          <p:nvPicPr>
            <p:cNvPr id="7" name="Bildobjekt 6">
              <a:extLst>
                <a:ext uri="{FF2B5EF4-FFF2-40B4-BE49-F238E27FC236}">
                  <a16:creationId xmlns:a16="http://schemas.microsoft.com/office/drawing/2014/main" id="{1C4AD0F3-5488-F0AC-A2C7-5BE368858BA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17522" y="2258231"/>
              <a:ext cx="1519546" cy="2543241"/>
            </a:xfrm>
            <a:prstGeom prst="rect">
              <a:avLst/>
            </a:prstGeom>
          </p:spPr>
        </p:pic>
        <p:sp>
          <p:nvSpPr>
            <p:cNvPr id="14" name="Rektangel 13">
              <a:extLst>
                <a:ext uri="{FF2B5EF4-FFF2-40B4-BE49-F238E27FC236}">
                  <a16:creationId xmlns:a16="http://schemas.microsoft.com/office/drawing/2014/main" id="{E8CD82D2-45CB-691E-3494-30B3ED2C5578}"/>
                </a:ext>
              </a:extLst>
            </p:cNvPr>
            <p:cNvSpPr/>
            <p:nvPr/>
          </p:nvSpPr>
          <p:spPr>
            <a:xfrm rot="16200000">
              <a:off x="7719449" y="3549916"/>
              <a:ext cx="1082088" cy="1421024"/>
            </a:xfrm>
            <a:prstGeom prst="rect">
              <a:avLst/>
            </a:prstGeom>
            <a:gradFill flip="none" rotWithShape="1">
              <a:gsLst>
                <a:gs pos="3000">
                  <a:schemeClr val="bg1">
                    <a:alpha val="0"/>
                  </a:schemeClr>
                </a:gs>
                <a:gs pos="76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grpSp>
        <p:nvGrpSpPr>
          <p:cNvPr id="25" name="Grupp 24">
            <a:extLst>
              <a:ext uri="{FF2B5EF4-FFF2-40B4-BE49-F238E27FC236}">
                <a16:creationId xmlns:a16="http://schemas.microsoft.com/office/drawing/2014/main" id="{56BD70DC-ECFD-828D-3480-0EEE0FFD672B}"/>
              </a:ext>
            </a:extLst>
          </p:cNvPr>
          <p:cNvGrpSpPr/>
          <p:nvPr/>
        </p:nvGrpSpPr>
        <p:grpSpPr>
          <a:xfrm>
            <a:off x="3596551" y="2541561"/>
            <a:ext cx="3274476" cy="1886212"/>
            <a:chOff x="3662811" y="2448797"/>
            <a:chExt cx="3274476" cy="1886212"/>
          </a:xfrm>
        </p:grpSpPr>
        <p:pic>
          <p:nvPicPr>
            <p:cNvPr id="8" name="Bildobjekt 7">
              <a:extLst>
                <a:ext uri="{FF2B5EF4-FFF2-40B4-BE49-F238E27FC236}">
                  <a16:creationId xmlns:a16="http://schemas.microsoft.com/office/drawing/2014/main" id="{A97C17B2-163A-3E39-CFC9-8360C3B6621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6547"/>
            <a:stretch/>
          </p:blipFill>
          <p:spPr>
            <a:xfrm>
              <a:off x="3733378" y="2448797"/>
              <a:ext cx="3044654" cy="1488322"/>
            </a:xfrm>
            <a:prstGeom prst="rect">
              <a:avLst/>
            </a:prstGeom>
          </p:spPr>
        </p:pic>
        <p:sp>
          <p:nvSpPr>
            <p:cNvPr id="20" name="Rektangel 19">
              <a:extLst>
                <a:ext uri="{FF2B5EF4-FFF2-40B4-BE49-F238E27FC236}">
                  <a16:creationId xmlns:a16="http://schemas.microsoft.com/office/drawing/2014/main" id="{8D929F8F-D75C-B040-C52F-7477F693A73A}"/>
                </a:ext>
              </a:extLst>
            </p:cNvPr>
            <p:cNvSpPr/>
            <p:nvPr/>
          </p:nvSpPr>
          <p:spPr>
            <a:xfrm rot="1164782">
              <a:off x="3662811" y="3754411"/>
              <a:ext cx="1252754" cy="4709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a:extLst>
                <a:ext uri="{FF2B5EF4-FFF2-40B4-BE49-F238E27FC236}">
                  <a16:creationId xmlns:a16="http://schemas.microsoft.com/office/drawing/2014/main" id="{FBE842C6-188A-4E97-E2A0-EBD885333039}"/>
                </a:ext>
              </a:extLst>
            </p:cNvPr>
            <p:cNvSpPr/>
            <p:nvPr/>
          </p:nvSpPr>
          <p:spPr>
            <a:xfrm rot="20696207" flipH="1">
              <a:off x="5684533" y="3816025"/>
              <a:ext cx="1252754" cy="518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4" name="Grupp 23">
            <a:extLst>
              <a:ext uri="{FF2B5EF4-FFF2-40B4-BE49-F238E27FC236}">
                <a16:creationId xmlns:a16="http://schemas.microsoft.com/office/drawing/2014/main" id="{AD41479F-85BA-BC67-8869-8B739B165F76}"/>
              </a:ext>
            </a:extLst>
          </p:cNvPr>
          <p:cNvGrpSpPr/>
          <p:nvPr/>
        </p:nvGrpSpPr>
        <p:grpSpPr>
          <a:xfrm>
            <a:off x="392642" y="2485463"/>
            <a:ext cx="3274476" cy="1887073"/>
            <a:chOff x="338843" y="2410864"/>
            <a:chExt cx="3274476" cy="1887073"/>
          </a:xfrm>
        </p:grpSpPr>
        <p:pic>
          <p:nvPicPr>
            <p:cNvPr id="9" name="Bildobjekt 8">
              <a:extLst>
                <a:ext uri="{FF2B5EF4-FFF2-40B4-BE49-F238E27FC236}">
                  <a16:creationId xmlns:a16="http://schemas.microsoft.com/office/drawing/2014/main" id="{2F89E621-5CAB-8888-58BE-696ABDA3DF1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4738"/>
            <a:stretch/>
          </p:blipFill>
          <p:spPr>
            <a:xfrm>
              <a:off x="509636" y="2410864"/>
              <a:ext cx="3044654" cy="1526255"/>
            </a:xfrm>
            <a:prstGeom prst="rect">
              <a:avLst/>
            </a:prstGeom>
          </p:spPr>
        </p:pic>
        <p:sp>
          <p:nvSpPr>
            <p:cNvPr id="22" name="Rektangel 21">
              <a:extLst>
                <a:ext uri="{FF2B5EF4-FFF2-40B4-BE49-F238E27FC236}">
                  <a16:creationId xmlns:a16="http://schemas.microsoft.com/office/drawing/2014/main" id="{24F60FBD-42D3-9103-2F0F-B701087623D4}"/>
                </a:ext>
              </a:extLst>
            </p:cNvPr>
            <p:cNvSpPr/>
            <p:nvPr/>
          </p:nvSpPr>
          <p:spPr>
            <a:xfrm rot="1164782">
              <a:off x="338843" y="3717339"/>
              <a:ext cx="1252754" cy="4709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Rektangel 22">
              <a:extLst>
                <a:ext uri="{FF2B5EF4-FFF2-40B4-BE49-F238E27FC236}">
                  <a16:creationId xmlns:a16="http://schemas.microsoft.com/office/drawing/2014/main" id="{AD7C4F79-5A96-A924-3452-5A7E9EB4AA8E}"/>
                </a:ext>
              </a:extLst>
            </p:cNvPr>
            <p:cNvSpPr/>
            <p:nvPr/>
          </p:nvSpPr>
          <p:spPr>
            <a:xfrm rot="20696207" flipH="1">
              <a:off x="2360565" y="3778953"/>
              <a:ext cx="1252754" cy="518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592261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grpSp>
        <p:nvGrpSpPr>
          <p:cNvPr id="16" name="Grupp 15">
            <a:extLst>
              <a:ext uri="{FF2B5EF4-FFF2-40B4-BE49-F238E27FC236}">
                <a16:creationId xmlns:a16="http://schemas.microsoft.com/office/drawing/2014/main" id="{567E9E23-3DA2-9895-2F1C-309E4614E6E5}"/>
              </a:ext>
            </a:extLst>
          </p:cNvPr>
          <p:cNvGrpSpPr/>
          <p:nvPr/>
        </p:nvGrpSpPr>
        <p:grpSpPr>
          <a:xfrm>
            <a:off x="6189898" y="2471584"/>
            <a:ext cx="2511152" cy="3011416"/>
            <a:chOff x="6113697" y="2173504"/>
            <a:chExt cx="2659513" cy="3189333"/>
          </a:xfrm>
        </p:grpSpPr>
        <p:pic>
          <p:nvPicPr>
            <p:cNvPr id="361" name="Google Shape;361;p24"/>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113697" y="2173504"/>
              <a:ext cx="2404654" cy="3056095"/>
            </a:xfrm>
            <a:prstGeom prst="rect">
              <a:avLst/>
            </a:prstGeom>
            <a:noFill/>
            <a:ln>
              <a:noFill/>
            </a:ln>
          </p:spPr>
        </p:pic>
        <p:sp>
          <p:nvSpPr>
            <p:cNvPr id="15" name="Rektangel 14">
              <a:extLst>
                <a:ext uri="{FF2B5EF4-FFF2-40B4-BE49-F238E27FC236}">
                  <a16:creationId xmlns:a16="http://schemas.microsoft.com/office/drawing/2014/main" id="{71F956D5-663E-B088-D1C8-A22D18EC996E}"/>
                </a:ext>
              </a:extLst>
            </p:cNvPr>
            <p:cNvSpPr/>
            <p:nvPr/>
          </p:nvSpPr>
          <p:spPr>
            <a:xfrm rot="16200000">
              <a:off x="7229144" y="3818772"/>
              <a:ext cx="939119" cy="2149012"/>
            </a:xfrm>
            <a:prstGeom prst="rect">
              <a:avLst/>
            </a:prstGeom>
            <a:gradFill flip="none" rotWithShape="1">
              <a:gsLst>
                <a:gs pos="3000">
                  <a:schemeClr val="bg1">
                    <a:alpha val="0"/>
                  </a:schemeClr>
                </a:gs>
                <a:gs pos="76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sp>
        <p:nvSpPr>
          <p:cNvPr id="358" name="Google Shape;358;p2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600"/>
              <a:buFont typeface="Calibri"/>
              <a:buNone/>
            </a:pPr>
            <a:r>
              <a:rPr lang="sv-SE" dirty="0"/>
              <a:t>IC </a:t>
            </a:r>
            <a:r>
              <a:rPr lang="en-US" dirty="0" err="1"/>
              <a:t>methode</a:t>
            </a:r>
            <a:r>
              <a:rPr lang="en-US" dirty="0"/>
              <a:t> – </a:t>
            </a:r>
            <a:r>
              <a:rPr lang="en-US" dirty="0" err="1"/>
              <a:t>jongen</a:t>
            </a:r>
            <a:endParaRPr dirty="0"/>
          </a:p>
        </p:txBody>
      </p:sp>
      <p:pic>
        <p:nvPicPr>
          <p:cNvPr id="360" name="Google Shape;360;p24"/>
          <p:cNvPicPr preferRelativeResize="0"/>
          <p:nvPr/>
        </p:nvPicPr>
        <p:blipFill rotWithShape="1">
          <a:blip r:embed="rId4">
            <a:alphaModFix/>
          </a:blip>
          <a:srcRect/>
          <a:stretch/>
        </p:blipFill>
        <p:spPr>
          <a:xfrm>
            <a:off x="3339748" y="2412245"/>
            <a:ext cx="2452449" cy="1737241"/>
          </a:xfrm>
          <a:prstGeom prst="rect">
            <a:avLst/>
          </a:prstGeom>
          <a:noFill/>
          <a:ln>
            <a:noFill/>
          </a:ln>
        </p:spPr>
      </p:pic>
      <p:pic>
        <p:nvPicPr>
          <p:cNvPr id="362" name="Google Shape;362;p24"/>
          <p:cNvPicPr preferRelativeResize="0"/>
          <p:nvPr/>
        </p:nvPicPr>
        <p:blipFill rotWithShape="1">
          <a:blip r:embed="rId5">
            <a:alphaModFix/>
          </a:blip>
          <a:srcRect/>
          <a:stretch/>
        </p:blipFill>
        <p:spPr>
          <a:xfrm>
            <a:off x="8866672" y="2384424"/>
            <a:ext cx="2603354" cy="1762315"/>
          </a:xfrm>
          <a:prstGeom prst="rect">
            <a:avLst/>
          </a:prstGeom>
          <a:noFill/>
          <a:ln>
            <a:noFill/>
          </a:ln>
        </p:spPr>
      </p:pic>
      <p:pic>
        <p:nvPicPr>
          <p:cNvPr id="10" name="Bildobjekt 9">
            <a:extLst>
              <a:ext uri="{FF2B5EF4-FFF2-40B4-BE49-F238E27FC236}">
                <a16:creationId xmlns:a16="http://schemas.microsoft.com/office/drawing/2014/main" id="{39C03D3E-5B0A-19B0-DCA1-E37D95738B40}"/>
              </a:ext>
            </a:extLst>
          </p:cNvPr>
          <p:cNvPicPr>
            <a:picLocks noChangeAspect="1"/>
          </p:cNvPicPr>
          <p:nvPr/>
        </p:nvPicPr>
        <p:blipFill rotWithShape="1">
          <a:blip r:embed="rId6" cstate="print">
            <a:lum bright="20000" contrast="-40000"/>
            <a:extLst>
              <a:ext uri="{28A0092B-C50C-407E-A947-70E740481C1C}">
                <a14:useLocalDpi xmlns:a14="http://schemas.microsoft.com/office/drawing/2010/main"/>
              </a:ext>
            </a:extLst>
          </a:blip>
          <a:srcRect t="18947"/>
          <a:stretch/>
        </p:blipFill>
        <p:spPr>
          <a:xfrm>
            <a:off x="870085" y="2678974"/>
            <a:ext cx="1891404" cy="1480122"/>
          </a:xfrm>
          <a:prstGeom prst="rect">
            <a:avLst/>
          </a:prstGeom>
        </p:spPr>
      </p:pic>
    </p:spTree>
    <p:extLst>
      <p:ext uri="{BB962C8B-B14F-4D97-AF65-F5344CB8AC3E}">
        <p14:creationId xmlns:p14="http://schemas.microsoft.com/office/powerpoint/2010/main" val="1109363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extruta 127">
            <a:extLst>
              <a:ext uri="{FF2B5EF4-FFF2-40B4-BE49-F238E27FC236}">
                <a16:creationId xmlns:a16="http://schemas.microsoft.com/office/drawing/2014/main" id="{00D95679-0F71-C375-3DB5-58053052AEB9}"/>
              </a:ext>
            </a:extLst>
          </p:cNvPr>
          <p:cNvSpPr txBox="1"/>
          <p:nvPr/>
        </p:nvSpPr>
        <p:spPr>
          <a:xfrm>
            <a:off x="653953" y="2179167"/>
            <a:ext cx="780764" cy="432487"/>
          </a:xfrm>
          <a:prstGeom prst="rect">
            <a:avLst/>
          </a:prstGeom>
          <a:noFill/>
        </p:spPr>
        <p:txBody>
          <a:bodyPr wrap="square" rtlCol="0">
            <a:spAutoFit/>
          </a:bodyPr>
          <a:lstStyle/>
          <a:p>
            <a:pPr algn="ctr"/>
            <a:r>
              <a:rPr lang="sv-SE" sz="1200" b="1" dirty="0"/>
              <a:t>1.</a:t>
            </a:r>
          </a:p>
        </p:txBody>
      </p:sp>
      <p:sp>
        <p:nvSpPr>
          <p:cNvPr id="129" name="textruta 128">
            <a:extLst>
              <a:ext uri="{FF2B5EF4-FFF2-40B4-BE49-F238E27FC236}">
                <a16:creationId xmlns:a16="http://schemas.microsoft.com/office/drawing/2014/main" id="{B83EA394-EFA2-15ED-DE5D-BE186706CFA2}"/>
              </a:ext>
            </a:extLst>
          </p:cNvPr>
          <p:cNvSpPr txBox="1"/>
          <p:nvPr/>
        </p:nvSpPr>
        <p:spPr>
          <a:xfrm>
            <a:off x="653953" y="4056985"/>
            <a:ext cx="780764" cy="432487"/>
          </a:xfrm>
          <a:prstGeom prst="rect">
            <a:avLst/>
          </a:prstGeom>
          <a:noFill/>
        </p:spPr>
        <p:txBody>
          <a:bodyPr wrap="square" rtlCol="0">
            <a:spAutoFit/>
          </a:bodyPr>
          <a:lstStyle/>
          <a:p>
            <a:pPr algn="ctr"/>
            <a:r>
              <a:rPr lang="sv-SE" sz="1200" b="1" dirty="0"/>
              <a:t>4.</a:t>
            </a:r>
          </a:p>
        </p:txBody>
      </p:sp>
      <p:sp>
        <p:nvSpPr>
          <p:cNvPr id="130" name="textruta 129">
            <a:extLst>
              <a:ext uri="{FF2B5EF4-FFF2-40B4-BE49-F238E27FC236}">
                <a16:creationId xmlns:a16="http://schemas.microsoft.com/office/drawing/2014/main" id="{E4EE4132-B8FD-94AE-7DB2-7F2A95948C30}"/>
              </a:ext>
            </a:extLst>
          </p:cNvPr>
          <p:cNvSpPr txBox="1"/>
          <p:nvPr/>
        </p:nvSpPr>
        <p:spPr>
          <a:xfrm>
            <a:off x="2755670" y="2179167"/>
            <a:ext cx="780764" cy="432487"/>
          </a:xfrm>
          <a:prstGeom prst="rect">
            <a:avLst/>
          </a:prstGeom>
          <a:noFill/>
        </p:spPr>
        <p:txBody>
          <a:bodyPr wrap="square" rtlCol="0">
            <a:spAutoFit/>
          </a:bodyPr>
          <a:lstStyle/>
          <a:p>
            <a:pPr algn="ctr"/>
            <a:r>
              <a:rPr lang="sv-SE" sz="1200" b="1" dirty="0"/>
              <a:t>2.</a:t>
            </a:r>
          </a:p>
        </p:txBody>
      </p:sp>
      <p:sp>
        <p:nvSpPr>
          <p:cNvPr id="131" name="textruta 130">
            <a:extLst>
              <a:ext uri="{FF2B5EF4-FFF2-40B4-BE49-F238E27FC236}">
                <a16:creationId xmlns:a16="http://schemas.microsoft.com/office/drawing/2014/main" id="{85A1182D-2E46-3B14-67F1-90AEC7DE0EB7}"/>
              </a:ext>
            </a:extLst>
          </p:cNvPr>
          <p:cNvSpPr txBox="1"/>
          <p:nvPr/>
        </p:nvSpPr>
        <p:spPr>
          <a:xfrm>
            <a:off x="2755670" y="4056985"/>
            <a:ext cx="780764" cy="432487"/>
          </a:xfrm>
          <a:prstGeom prst="rect">
            <a:avLst/>
          </a:prstGeom>
          <a:noFill/>
        </p:spPr>
        <p:txBody>
          <a:bodyPr wrap="square" rtlCol="0">
            <a:spAutoFit/>
          </a:bodyPr>
          <a:lstStyle/>
          <a:p>
            <a:pPr algn="ctr"/>
            <a:r>
              <a:rPr lang="sv-SE" sz="1200" b="1" dirty="0"/>
              <a:t>5.</a:t>
            </a:r>
          </a:p>
        </p:txBody>
      </p:sp>
      <p:sp>
        <p:nvSpPr>
          <p:cNvPr id="132" name="textruta 131">
            <a:extLst>
              <a:ext uri="{FF2B5EF4-FFF2-40B4-BE49-F238E27FC236}">
                <a16:creationId xmlns:a16="http://schemas.microsoft.com/office/drawing/2014/main" id="{0BA8D649-B038-22EC-B58B-94CCEF34F2A2}"/>
              </a:ext>
            </a:extLst>
          </p:cNvPr>
          <p:cNvSpPr txBox="1"/>
          <p:nvPr/>
        </p:nvSpPr>
        <p:spPr>
          <a:xfrm>
            <a:off x="4761362" y="2179167"/>
            <a:ext cx="780764" cy="432487"/>
          </a:xfrm>
          <a:prstGeom prst="rect">
            <a:avLst/>
          </a:prstGeom>
          <a:noFill/>
        </p:spPr>
        <p:txBody>
          <a:bodyPr wrap="square" rtlCol="0">
            <a:spAutoFit/>
          </a:bodyPr>
          <a:lstStyle/>
          <a:p>
            <a:pPr algn="ctr"/>
            <a:r>
              <a:rPr lang="sv-SE" sz="1200" b="1" dirty="0"/>
              <a:t>3a.</a:t>
            </a:r>
          </a:p>
        </p:txBody>
      </p:sp>
      <p:sp>
        <p:nvSpPr>
          <p:cNvPr id="133" name="textruta 132">
            <a:extLst>
              <a:ext uri="{FF2B5EF4-FFF2-40B4-BE49-F238E27FC236}">
                <a16:creationId xmlns:a16="http://schemas.microsoft.com/office/drawing/2014/main" id="{E6BA551A-E0FD-6978-3024-BFD41EF67115}"/>
              </a:ext>
            </a:extLst>
          </p:cNvPr>
          <p:cNvSpPr txBox="1"/>
          <p:nvPr/>
        </p:nvSpPr>
        <p:spPr>
          <a:xfrm>
            <a:off x="4761362" y="4056985"/>
            <a:ext cx="780764" cy="432487"/>
          </a:xfrm>
          <a:prstGeom prst="rect">
            <a:avLst/>
          </a:prstGeom>
          <a:noFill/>
        </p:spPr>
        <p:txBody>
          <a:bodyPr wrap="square" rtlCol="0">
            <a:spAutoFit/>
          </a:bodyPr>
          <a:lstStyle/>
          <a:p>
            <a:pPr algn="ctr"/>
            <a:r>
              <a:rPr lang="sv-SE" sz="1200" b="1" dirty="0"/>
              <a:t>6.</a:t>
            </a:r>
          </a:p>
        </p:txBody>
      </p:sp>
      <p:sp>
        <p:nvSpPr>
          <p:cNvPr id="134" name="textruta 133">
            <a:extLst>
              <a:ext uri="{FF2B5EF4-FFF2-40B4-BE49-F238E27FC236}">
                <a16:creationId xmlns:a16="http://schemas.microsoft.com/office/drawing/2014/main" id="{CD25FA05-5519-05B4-0E10-4B8B872A7201}"/>
              </a:ext>
            </a:extLst>
          </p:cNvPr>
          <p:cNvSpPr txBox="1"/>
          <p:nvPr/>
        </p:nvSpPr>
        <p:spPr>
          <a:xfrm>
            <a:off x="6907986" y="2179167"/>
            <a:ext cx="780764" cy="432487"/>
          </a:xfrm>
          <a:prstGeom prst="rect">
            <a:avLst/>
          </a:prstGeom>
          <a:noFill/>
        </p:spPr>
        <p:txBody>
          <a:bodyPr wrap="square" rtlCol="0">
            <a:spAutoFit/>
          </a:bodyPr>
          <a:lstStyle/>
          <a:p>
            <a:pPr algn="ctr"/>
            <a:r>
              <a:rPr lang="sv-SE" sz="1200" b="1" dirty="0"/>
              <a:t>3b.</a:t>
            </a:r>
          </a:p>
        </p:txBody>
      </p:sp>
      <p:sp>
        <p:nvSpPr>
          <p:cNvPr id="135" name="textruta 134">
            <a:extLst>
              <a:ext uri="{FF2B5EF4-FFF2-40B4-BE49-F238E27FC236}">
                <a16:creationId xmlns:a16="http://schemas.microsoft.com/office/drawing/2014/main" id="{84230A57-F8B6-9706-BAD5-384F990BCFB2}"/>
              </a:ext>
            </a:extLst>
          </p:cNvPr>
          <p:cNvSpPr txBox="1"/>
          <p:nvPr/>
        </p:nvSpPr>
        <p:spPr>
          <a:xfrm>
            <a:off x="6907986" y="4056985"/>
            <a:ext cx="780764" cy="432487"/>
          </a:xfrm>
          <a:prstGeom prst="rect">
            <a:avLst/>
          </a:prstGeom>
          <a:noFill/>
        </p:spPr>
        <p:txBody>
          <a:bodyPr wrap="square" rtlCol="0">
            <a:spAutoFit/>
          </a:bodyPr>
          <a:lstStyle/>
          <a:p>
            <a:pPr algn="ctr"/>
            <a:r>
              <a:rPr lang="sv-SE" sz="1200" b="1" dirty="0"/>
              <a:t>7.</a:t>
            </a:r>
          </a:p>
        </p:txBody>
      </p:sp>
      <p:pic>
        <p:nvPicPr>
          <p:cNvPr id="3" name="Bildobjekt 2" descr="En bild som visar Grafik, skiss, konst, svart och vit&#10;&#10;Automatiskt genererad beskrivning">
            <a:extLst>
              <a:ext uri="{FF2B5EF4-FFF2-40B4-BE49-F238E27FC236}">
                <a16:creationId xmlns:a16="http://schemas.microsoft.com/office/drawing/2014/main" id="{885687F5-4DBB-58AF-F379-3A0AF1DAC8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99330" y="4267823"/>
            <a:ext cx="1779218" cy="1910277"/>
          </a:xfrm>
          <a:prstGeom prst="rect">
            <a:avLst/>
          </a:prstGeom>
        </p:spPr>
      </p:pic>
      <p:pic>
        <p:nvPicPr>
          <p:cNvPr id="5" name="Bildobjekt 4" descr="En bild som visar skiss, tecknad serie, konst, illustration&#10;&#10;Automatiskt genererad beskrivning">
            <a:extLst>
              <a:ext uri="{FF2B5EF4-FFF2-40B4-BE49-F238E27FC236}">
                <a16:creationId xmlns:a16="http://schemas.microsoft.com/office/drawing/2014/main" id="{6333BED2-2F46-F147-29C4-8ACA2F02D5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3870" y="2205280"/>
            <a:ext cx="1216336" cy="1528910"/>
          </a:xfrm>
          <a:prstGeom prst="rect">
            <a:avLst/>
          </a:prstGeom>
        </p:spPr>
      </p:pic>
      <p:pic>
        <p:nvPicPr>
          <p:cNvPr id="6" name="Bildobjekt 5" descr="En bild som visar kabel, svart och vit&#10;&#10;Automatiskt genererad beskrivning">
            <a:extLst>
              <a:ext uri="{FF2B5EF4-FFF2-40B4-BE49-F238E27FC236}">
                <a16:creationId xmlns:a16="http://schemas.microsoft.com/office/drawing/2014/main" id="{5DDFA3DC-81EB-CCD6-F244-A4A46EFB1D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54282" y="1516575"/>
            <a:ext cx="2223695" cy="2128340"/>
          </a:xfrm>
          <a:prstGeom prst="rect">
            <a:avLst/>
          </a:prstGeom>
        </p:spPr>
      </p:pic>
      <p:pic>
        <p:nvPicPr>
          <p:cNvPr id="16" name="Bildobjekt 15" descr="En bild som visar skiss, svart och vit, siluett, konst&#10;&#10;Automatiskt genererad beskrivning">
            <a:extLst>
              <a:ext uri="{FF2B5EF4-FFF2-40B4-BE49-F238E27FC236}">
                <a16:creationId xmlns:a16="http://schemas.microsoft.com/office/drawing/2014/main" id="{C853A89C-6FA6-C6C7-301B-88C62294BAC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6970" y="4144255"/>
            <a:ext cx="1707788" cy="1910277"/>
          </a:xfrm>
          <a:prstGeom prst="rect">
            <a:avLst/>
          </a:prstGeom>
        </p:spPr>
      </p:pic>
      <p:pic>
        <p:nvPicPr>
          <p:cNvPr id="17" name="Bildobjekt 16" descr="En bild som visar mörker, svart, svart och vit, ryggradslös&#10;&#10;Automatiskt genererad beskrivning">
            <a:extLst>
              <a:ext uri="{FF2B5EF4-FFF2-40B4-BE49-F238E27FC236}">
                <a16:creationId xmlns:a16="http://schemas.microsoft.com/office/drawing/2014/main" id="{9B9B9F4B-10E1-B43C-A93A-86FD4222455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80508" y="4213426"/>
            <a:ext cx="1766662" cy="1910277"/>
          </a:xfrm>
          <a:prstGeom prst="rect">
            <a:avLst/>
          </a:prstGeom>
        </p:spPr>
      </p:pic>
      <p:pic>
        <p:nvPicPr>
          <p:cNvPr id="19" name="Bildobjekt 18" descr="En bild som visar Soptunna, konst&#10;&#10;Automatiskt genererad beskrivning">
            <a:extLst>
              <a:ext uri="{FF2B5EF4-FFF2-40B4-BE49-F238E27FC236}">
                <a16:creationId xmlns:a16="http://schemas.microsoft.com/office/drawing/2014/main" id="{6935E720-4149-4918-FDE6-90AD6EBF92D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99084" y="4256196"/>
            <a:ext cx="2897664" cy="1686393"/>
          </a:xfrm>
          <a:prstGeom prst="rect">
            <a:avLst/>
          </a:prstGeom>
        </p:spPr>
      </p:pic>
      <p:pic>
        <p:nvPicPr>
          <p:cNvPr id="21" name="Bildobjekt 20" descr="En bild som visar verktyg, tecknad serie, skiss, design&#10;&#10;Automatiskt genererad beskrivning">
            <a:extLst>
              <a:ext uri="{FF2B5EF4-FFF2-40B4-BE49-F238E27FC236}">
                <a16:creationId xmlns:a16="http://schemas.microsoft.com/office/drawing/2014/main" id="{549E5DF2-FC14-FC23-860E-F3C95A4C889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98895" y="2137068"/>
            <a:ext cx="1853092" cy="1497522"/>
          </a:xfrm>
          <a:prstGeom prst="rect">
            <a:avLst/>
          </a:prstGeom>
        </p:spPr>
      </p:pic>
      <p:pic>
        <p:nvPicPr>
          <p:cNvPr id="39" name="Bildobjekt 38" descr="En bild som visar skiss, rita, svart, konst&#10;&#10;Automatiskt genererad beskrivning">
            <a:extLst>
              <a:ext uri="{FF2B5EF4-FFF2-40B4-BE49-F238E27FC236}">
                <a16:creationId xmlns:a16="http://schemas.microsoft.com/office/drawing/2014/main" id="{5275578A-404F-C2E5-2FAA-9EACD05E6EA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07393" y="2063243"/>
            <a:ext cx="1355336" cy="1741943"/>
          </a:xfrm>
          <a:prstGeom prst="rect">
            <a:avLst/>
          </a:prstGeom>
        </p:spPr>
      </p:pic>
      <p:sp>
        <p:nvSpPr>
          <p:cNvPr id="7" name="Rubrik 6">
            <a:extLst>
              <a:ext uri="{FF2B5EF4-FFF2-40B4-BE49-F238E27FC236}">
                <a16:creationId xmlns:a16="http://schemas.microsoft.com/office/drawing/2014/main" id="{DA93147D-6577-FE0D-1293-37B674A5C406}"/>
              </a:ext>
            </a:extLst>
          </p:cNvPr>
          <p:cNvSpPr>
            <a:spLocks noGrp="1"/>
          </p:cNvSpPr>
          <p:nvPr>
            <p:ph type="title"/>
          </p:nvPr>
        </p:nvSpPr>
        <p:spPr/>
        <p:txBody>
          <a:bodyPr/>
          <a:lstStyle/>
          <a:p>
            <a:r>
              <a:rPr lang="sv-SE" dirty="0"/>
              <a:t>IC </a:t>
            </a:r>
            <a:r>
              <a:rPr lang="en-US" dirty="0" err="1"/>
              <a:t>methode</a:t>
            </a:r>
            <a:r>
              <a:rPr lang="en-US" dirty="0"/>
              <a:t> –</a:t>
            </a:r>
            <a:r>
              <a:rPr lang="sv-SE" dirty="0"/>
              <a:t> meisje</a:t>
            </a:r>
          </a:p>
        </p:txBody>
      </p:sp>
    </p:spTree>
    <p:extLst>
      <p:ext uri="{BB962C8B-B14F-4D97-AF65-F5344CB8AC3E}">
        <p14:creationId xmlns:p14="http://schemas.microsoft.com/office/powerpoint/2010/main" val="2820850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FE276EC-48CD-6D97-7D80-6E4F92239A25}"/>
              </a:ext>
            </a:extLst>
          </p:cNvPr>
          <p:cNvSpPr>
            <a:spLocks noGrp="1"/>
          </p:cNvSpPr>
          <p:nvPr>
            <p:ph type="title"/>
          </p:nvPr>
        </p:nvSpPr>
        <p:spPr/>
        <p:txBody>
          <a:bodyPr/>
          <a:lstStyle/>
          <a:p>
            <a:r>
              <a:rPr lang="sv-SE" dirty="0"/>
              <a:t>IC </a:t>
            </a:r>
            <a:r>
              <a:rPr lang="en-US" dirty="0" err="1"/>
              <a:t>methode</a:t>
            </a:r>
            <a:r>
              <a:rPr lang="en-US" dirty="0"/>
              <a:t> –</a:t>
            </a:r>
            <a:r>
              <a:rPr lang="sv-SE" dirty="0"/>
              <a:t> jongen </a:t>
            </a:r>
          </a:p>
        </p:txBody>
      </p:sp>
      <p:pic>
        <p:nvPicPr>
          <p:cNvPr id="152" name="Bildobjekt 151" descr="En bild som visar text, karta&#10;&#10;Automatiskt genererad beskrivning">
            <a:extLst>
              <a:ext uri="{FF2B5EF4-FFF2-40B4-BE49-F238E27FC236}">
                <a16:creationId xmlns:a16="http://schemas.microsoft.com/office/drawing/2014/main" id="{4E476F95-5AB6-C367-655C-BA3EDCFFB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8913" y="1794338"/>
            <a:ext cx="1789308" cy="1673420"/>
          </a:xfrm>
          <a:prstGeom prst="rect">
            <a:avLst/>
          </a:prstGeom>
        </p:spPr>
      </p:pic>
      <p:pic>
        <p:nvPicPr>
          <p:cNvPr id="143" name="Bildobjekt 142">
            <a:extLst>
              <a:ext uri="{FF2B5EF4-FFF2-40B4-BE49-F238E27FC236}">
                <a16:creationId xmlns:a16="http://schemas.microsoft.com/office/drawing/2014/main" id="{BAC00054-E70E-1FEE-3391-7761574AE6CD}"/>
              </a:ext>
            </a:extLst>
          </p:cNvPr>
          <p:cNvPicPr>
            <a:picLocks noChangeAspect="1"/>
          </p:cNvPicPr>
          <p:nvPr/>
        </p:nvPicPr>
        <p:blipFill>
          <a:blip r:embed="rId4"/>
          <a:stretch>
            <a:fillRect/>
          </a:stretch>
        </p:blipFill>
        <p:spPr>
          <a:xfrm>
            <a:off x="7373447" y="3971271"/>
            <a:ext cx="1828592" cy="2423804"/>
          </a:xfrm>
          <a:prstGeom prst="rect">
            <a:avLst/>
          </a:prstGeom>
        </p:spPr>
      </p:pic>
      <p:pic>
        <p:nvPicPr>
          <p:cNvPr id="20" name="Bildobjekt 19" descr="En bild som visar skiss, svart, rita, mörker&#10;&#10;Automatiskt genererad beskrivning">
            <a:extLst>
              <a:ext uri="{FF2B5EF4-FFF2-40B4-BE49-F238E27FC236}">
                <a16:creationId xmlns:a16="http://schemas.microsoft.com/office/drawing/2014/main" id="{192961C6-C794-67D4-DDB7-6F50FB0D5D2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04215" y="3518509"/>
            <a:ext cx="1946440" cy="2752486"/>
          </a:xfrm>
          <a:prstGeom prst="rect">
            <a:avLst/>
          </a:prstGeom>
        </p:spPr>
      </p:pic>
      <p:pic>
        <p:nvPicPr>
          <p:cNvPr id="21" name="Bildobjekt 20" descr="En bild som visar svart, mörker, skiss, rita&#10;&#10;Automatiskt genererad beskrivning">
            <a:extLst>
              <a:ext uri="{FF2B5EF4-FFF2-40B4-BE49-F238E27FC236}">
                <a16:creationId xmlns:a16="http://schemas.microsoft.com/office/drawing/2014/main" id="{0D6ACFDA-767A-2BA5-26B1-ACAE6C21ADD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973890" y="3867196"/>
            <a:ext cx="1607727" cy="2045543"/>
          </a:xfrm>
          <a:prstGeom prst="rect">
            <a:avLst/>
          </a:prstGeom>
        </p:spPr>
      </p:pic>
      <p:pic>
        <p:nvPicPr>
          <p:cNvPr id="22" name="Bildobjekt 21" descr="En bild som visar svart, mörker, skiss, svart och vit&#10;&#10;Automatiskt genererad beskrivning">
            <a:extLst>
              <a:ext uri="{FF2B5EF4-FFF2-40B4-BE49-F238E27FC236}">
                <a16:creationId xmlns:a16="http://schemas.microsoft.com/office/drawing/2014/main" id="{60E76A26-D2BF-D5CA-DB88-DF1427003F1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70380" y="3671212"/>
            <a:ext cx="1838456" cy="2599783"/>
          </a:xfrm>
          <a:prstGeom prst="rect">
            <a:avLst/>
          </a:prstGeom>
        </p:spPr>
      </p:pic>
      <p:sp>
        <p:nvSpPr>
          <p:cNvPr id="26" name="textruta 25">
            <a:extLst>
              <a:ext uri="{FF2B5EF4-FFF2-40B4-BE49-F238E27FC236}">
                <a16:creationId xmlns:a16="http://schemas.microsoft.com/office/drawing/2014/main" id="{341F45CE-BE90-D11B-6ACB-F0BBA551284F}"/>
              </a:ext>
            </a:extLst>
          </p:cNvPr>
          <p:cNvSpPr txBox="1"/>
          <p:nvPr/>
        </p:nvSpPr>
        <p:spPr>
          <a:xfrm>
            <a:off x="710897" y="2127764"/>
            <a:ext cx="718754" cy="398138"/>
          </a:xfrm>
          <a:prstGeom prst="rect">
            <a:avLst/>
          </a:prstGeom>
          <a:noFill/>
        </p:spPr>
        <p:txBody>
          <a:bodyPr wrap="square" rtlCol="0">
            <a:spAutoFit/>
          </a:bodyPr>
          <a:lstStyle/>
          <a:p>
            <a:pPr algn="ctr"/>
            <a:r>
              <a:rPr lang="sv-SE" sz="1200" b="1" dirty="0"/>
              <a:t>1.</a:t>
            </a:r>
          </a:p>
        </p:txBody>
      </p:sp>
      <p:sp>
        <p:nvSpPr>
          <p:cNvPr id="27" name="textruta 26">
            <a:extLst>
              <a:ext uri="{FF2B5EF4-FFF2-40B4-BE49-F238E27FC236}">
                <a16:creationId xmlns:a16="http://schemas.microsoft.com/office/drawing/2014/main" id="{65C8C1A0-468C-DD11-CB28-4818F2850ED2}"/>
              </a:ext>
            </a:extLst>
          </p:cNvPr>
          <p:cNvSpPr txBox="1"/>
          <p:nvPr/>
        </p:nvSpPr>
        <p:spPr>
          <a:xfrm>
            <a:off x="9254145" y="2115092"/>
            <a:ext cx="718754" cy="398138"/>
          </a:xfrm>
          <a:prstGeom prst="rect">
            <a:avLst/>
          </a:prstGeom>
          <a:noFill/>
        </p:spPr>
        <p:txBody>
          <a:bodyPr wrap="square" rtlCol="0">
            <a:spAutoFit/>
          </a:bodyPr>
          <a:lstStyle/>
          <a:p>
            <a:pPr algn="ctr"/>
            <a:r>
              <a:rPr lang="sv-SE" sz="1200" b="1" dirty="0"/>
              <a:t>5.</a:t>
            </a:r>
          </a:p>
        </p:txBody>
      </p:sp>
      <p:sp>
        <p:nvSpPr>
          <p:cNvPr id="28" name="textruta 27">
            <a:extLst>
              <a:ext uri="{FF2B5EF4-FFF2-40B4-BE49-F238E27FC236}">
                <a16:creationId xmlns:a16="http://schemas.microsoft.com/office/drawing/2014/main" id="{747343B0-B487-CA43-5D69-CCFDA8A5893B}"/>
              </a:ext>
            </a:extLst>
          </p:cNvPr>
          <p:cNvSpPr txBox="1"/>
          <p:nvPr/>
        </p:nvSpPr>
        <p:spPr>
          <a:xfrm>
            <a:off x="2689366" y="2127764"/>
            <a:ext cx="718754" cy="398138"/>
          </a:xfrm>
          <a:prstGeom prst="rect">
            <a:avLst/>
          </a:prstGeom>
          <a:noFill/>
        </p:spPr>
        <p:txBody>
          <a:bodyPr wrap="square" rtlCol="0">
            <a:spAutoFit/>
          </a:bodyPr>
          <a:lstStyle/>
          <a:p>
            <a:pPr algn="ctr"/>
            <a:r>
              <a:rPr lang="sv-SE" sz="1200" b="1" dirty="0"/>
              <a:t>2.</a:t>
            </a:r>
          </a:p>
        </p:txBody>
      </p:sp>
      <p:sp>
        <p:nvSpPr>
          <p:cNvPr id="29" name="textruta 28">
            <a:extLst>
              <a:ext uri="{FF2B5EF4-FFF2-40B4-BE49-F238E27FC236}">
                <a16:creationId xmlns:a16="http://schemas.microsoft.com/office/drawing/2014/main" id="{CBE9DC3C-6BEF-1786-B99E-4E7D1B81505B}"/>
              </a:ext>
            </a:extLst>
          </p:cNvPr>
          <p:cNvSpPr txBox="1"/>
          <p:nvPr/>
        </p:nvSpPr>
        <p:spPr>
          <a:xfrm>
            <a:off x="710897" y="3990283"/>
            <a:ext cx="718754" cy="398138"/>
          </a:xfrm>
          <a:prstGeom prst="rect">
            <a:avLst/>
          </a:prstGeom>
          <a:noFill/>
        </p:spPr>
        <p:txBody>
          <a:bodyPr wrap="square" rtlCol="0">
            <a:spAutoFit/>
          </a:bodyPr>
          <a:lstStyle/>
          <a:p>
            <a:pPr algn="ctr"/>
            <a:r>
              <a:rPr lang="sv-SE" sz="1200" b="1" dirty="0"/>
              <a:t>6.</a:t>
            </a:r>
          </a:p>
        </p:txBody>
      </p:sp>
      <p:sp>
        <p:nvSpPr>
          <p:cNvPr id="30" name="textruta 29">
            <a:extLst>
              <a:ext uri="{FF2B5EF4-FFF2-40B4-BE49-F238E27FC236}">
                <a16:creationId xmlns:a16="http://schemas.microsoft.com/office/drawing/2014/main" id="{16D0550C-5825-E6E0-6D30-F37B0012AA57}"/>
              </a:ext>
            </a:extLst>
          </p:cNvPr>
          <p:cNvSpPr txBox="1"/>
          <p:nvPr/>
        </p:nvSpPr>
        <p:spPr>
          <a:xfrm>
            <a:off x="4798460" y="2127764"/>
            <a:ext cx="718754" cy="398138"/>
          </a:xfrm>
          <a:prstGeom prst="rect">
            <a:avLst/>
          </a:prstGeom>
          <a:noFill/>
        </p:spPr>
        <p:txBody>
          <a:bodyPr wrap="square" rtlCol="0">
            <a:spAutoFit/>
          </a:bodyPr>
          <a:lstStyle/>
          <a:p>
            <a:pPr algn="ctr"/>
            <a:r>
              <a:rPr lang="sv-SE" sz="1200" b="1" dirty="0"/>
              <a:t>3.</a:t>
            </a:r>
          </a:p>
        </p:txBody>
      </p:sp>
      <p:sp>
        <p:nvSpPr>
          <p:cNvPr id="31" name="textruta 30">
            <a:extLst>
              <a:ext uri="{FF2B5EF4-FFF2-40B4-BE49-F238E27FC236}">
                <a16:creationId xmlns:a16="http://schemas.microsoft.com/office/drawing/2014/main" id="{8F7AC577-5DE4-A96F-9AA0-BC85C8055E55}"/>
              </a:ext>
            </a:extLst>
          </p:cNvPr>
          <p:cNvSpPr txBox="1"/>
          <p:nvPr/>
        </p:nvSpPr>
        <p:spPr>
          <a:xfrm>
            <a:off x="2712647" y="3990283"/>
            <a:ext cx="718754" cy="398138"/>
          </a:xfrm>
          <a:prstGeom prst="rect">
            <a:avLst/>
          </a:prstGeom>
          <a:noFill/>
        </p:spPr>
        <p:txBody>
          <a:bodyPr wrap="square" rtlCol="0">
            <a:spAutoFit/>
          </a:bodyPr>
          <a:lstStyle/>
          <a:p>
            <a:pPr algn="ctr"/>
            <a:r>
              <a:rPr lang="sv-SE" sz="1200" b="1" dirty="0"/>
              <a:t>7.</a:t>
            </a:r>
          </a:p>
        </p:txBody>
      </p:sp>
      <p:sp>
        <p:nvSpPr>
          <p:cNvPr id="32" name="textruta 31">
            <a:extLst>
              <a:ext uri="{FF2B5EF4-FFF2-40B4-BE49-F238E27FC236}">
                <a16:creationId xmlns:a16="http://schemas.microsoft.com/office/drawing/2014/main" id="{0D9FAB8A-0C61-35BF-8CE9-47A040D12B27}"/>
              </a:ext>
            </a:extLst>
          </p:cNvPr>
          <p:cNvSpPr txBox="1"/>
          <p:nvPr/>
        </p:nvSpPr>
        <p:spPr>
          <a:xfrm>
            <a:off x="6943179" y="2127764"/>
            <a:ext cx="718754" cy="398138"/>
          </a:xfrm>
          <a:prstGeom prst="rect">
            <a:avLst/>
          </a:prstGeom>
          <a:noFill/>
        </p:spPr>
        <p:txBody>
          <a:bodyPr wrap="square" rtlCol="0">
            <a:spAutoFit/>
          </a:bodyPr>
          <a:lstStyle/>
          <a:p>
            <a:pPr algn="ctr"/>
            <a:r>
              <a:rPr lang="sv-SE" sz="1200" b="1" dirty="0"/>
              <a:t>4.</a:t>
            </a:r>
          </a:p>
        </p:txBody>
      </p:sp>
      <p:sp>
        <p:nvSpPr>
          <p:cNvPr id="33" name="textruta 32">
            <a:extLst>
              <a:ext uri="{FF2B5EF4-FFF2-40B4-BE49-F238E27FC236}">
                <a16:creationId xmlns:a16="http://schemas.microsoft.com/office/drawing/2014/main" id="{48D152AE-9393-6A81-1315-6A528485D5AC}"/>
              </a:ext>
            </a:extLst>
          </p:cNvPr>
          <p:cNvSpPr txBox="1"/>
          <p:nvPr/>
        </p:nvSpPr>
        <p:spPr>
          <a:xfrm>
            <a:off x="4813842" y="3990283"/>
            <a:ext cx="718754" cy="398138"/>
          </a:xfrm>
          <a:prstGeom prst="rect">
            <a:avLst/>
          </a:prstGeom>
          <a:noFill/>
        </p:spPr>
        <p:txBody>
          <a:bodyPr wrap="square" rtlCol="0">
            <a:spAutoFit/>
          </a:bodyPr>
          <a:lstStyle/>
          <a:p>
            <a:pPr algn="ctr"/>
            <a:r>
              <a:rPr lang="sv-SE" sz="1200" b="1" dirty="0"/>
              <a:t>8.</a:t>
            </a:r>
          </a:p>
        </p:txBody>
      </p:sp>
      <p:sp>
        <p:nvSpPr>
          <p:cNvPr id="34" name="textruta 33">
            <a:extLst>
              <a:ext uri="{FF2B5EF4-FFF2-40B4-BE49-F238E27FC236}">
                <a16:creationId xmlns:a16="http://schemas.microsoft.com/office/drawing/2014/main" id="{08406C10-ECDA-871C-E961-5063A6932897}"/>
              </a:ext>
            </a:extLst>
          </p:cNvPr>
          <p:cNvSpPr txBox="1"/>
          <p:nvPr/>
        </p:nvSpPr>
        <p:spPr>
          <a:xfrm>
            <a:off x="6949745" y="4018259"/>
            <a:ext cx="718754" cy="398138"/>
          </a:xfrm>
          <a:prstGeom prst="rect">
            <a:avLst/>
          </a:prstGeom>
          <a:noFill/>
        </p:spPr>
        <p:txBody>
          <a:bodyPr wrap="square" rtlCol="0">
            <a:spAutoFit/>
          </a:bodyPr>
          <a:lstStyle/>
          <a:p>
            <a:pPr algn="ctr"/>
            <a:r>
              <a:rPr lang="sv-SE" sz="1200" b="1" dirty="0"/>
              <a:t>9.</a:t>
            </a:r>
          </a:p>
        </p:txBody>
      </p:sp>
      <p:pic>
        <p:nvPicPr>
          <p:cNvPr id="35" name="Bildobjekt 34" descr="En bild som visar skiss, rita, svart, konst&#10;&#10;Automatiskt genererad beskrivning">
            <a:extLst>
              <a:ext uri="{FF2B5EF4-FFF2-40B4-BE49-F238E27FC236}">
                <a16:creationId xmlns:a16="http://schemas.microsoft.com/office/drawing/2014/main" id="{4DAE3FF7-53D3-19F6-081C-62AAAE9FF4C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253" y="2018348"/>
            <a:ext cx="1330964" cy="1710619"/>
          </a:xfrm>
          <a:prstGeom prst="rect">
            <a:avLst/>
          </a:prstGeom>
        </p:spPr>
      </p:pic>
      <p:pic>
        <p:nvPicPr>
          <p:cNvPr id="146" name="Bildobjekt 145">
            <a:extLst>
              <a:ext uri="{FF2B5EF4-FFF2-40B4-BE49-F238E27FC236}">
                <a16:creationId xmlns:a16="http://schemas.microsoft.com/office/drawing/2014/main" id="{7332C271-03CB-0077-EB22-3E4CAD8285F2}"/>
              </a:ext>
            </a:extLst>
          </p:cNvPr>
          <p:cNvPicPr>
            <a:picLocks noChangeAspect="1"/>
          </p:cNvPicPr>
          <p:nvPr/>
        </p:nvPicPr>
        <p:blipFill rotWithShape="1">
          <a:blip r:embed="rId9"/>
          <a:srcRect b="10051"/>
          <a:stretch/>
        </p:blipFill>
        <p:spPr>
          <a:xfrm>
            <a:off x="7391028" y="1802577"/>
            <a:ext cx="1719264" cy="1868635"/>
          </a:xfrm>
          <a:prstGeom prst="rect">
            <a:avLst/>
          </a:prstGeom>
        </p:spPr>
      </p:pic>
      <p:pic>
        <p:nvPicPr>
          <p:cNvPr id="147" name="Bildobjekt 146">
            <a:extLst>
              <a:ext uri="{FF2B5EF4-FFF2-40B4-BE49-F238E27FC236}">
                <a16:creationId xmlns:a16="http://schemas.microsoft.com/office/drawing/2014/main" id="{929F4105-B457-BDB2-66C3-66322EAED9AE}"/>
              </a:ext>
            </a:extLst>
          </p:cNvPr>
          <p:cNvPicPr>
            <a:picLocks noChangeAspect="1"/>
          </p:cNvPicPr>
          <p:nvPr/>
        </p:nvPicPr>
        <p:blipFill>
          <a:blip r:embed="rId10"/>
          <a:stretch>
            <a:fillRect/>
          </a:stretch>
        </p:blipFill>
        <p:spPr>
          <a:xfrm>
            <a:off x="5009609" y="1898215"/>
            <a:ext cx="1883456" cy="1829221"/>
          </a:xfrm>
          <a:prstGeom prst="rect">
            <a:avLst/>
          </a:prstGeom>
        </p:spPr>
      </p:pic>
      <p:pic>
        <p:nvPicPr>
          <p:cNvPr id="148" name="Bildobjekt 147">
            <a:extLst>
              <a:ext uri="{FF2B5EF4-FFF2-40B4-BE49-F238E27FC236}">
                <a16:creationId xmlns:a16="http://schemas.microsoft.com/office/drawing/2014/main" id="{6F986A98-12C3-08C5-E303-74D4E145DCB9}"/>
              </a:ext>
            </a:extLst>
          </p:cNvPr>
          <p:cNvPicPr>
            <a:picLocks noChangeAspect="1"/>
          </p:cNvPicPr>
          <p:nvPr/>
        </p:nvPicPr>
        <p:blipFill>
          <a:blip r:embed="rId11"/>
          <a:stretch>
            <a:fillRect/>
          </a:stretch>
        </p:blipFill>
        <p:spPr>
          <a:xfrm>
            <a:off x="3130052" y="1945715"/>
            <a:ext cx="1403060" cy="1970253"/>
          </a:xfrm>
          <a:prstGeom prst="rect">
            <a:avLst/>
          </a:prstGeom>
        </p:spPr>
      </p:pic>
    </p:spTree>
    <p:extLst>
      <p:ext uri="{BB962C8B-B14F-4D97-AF65-F5344CB8AC3E}">
        <p14:creationId xmlns:p14="http://schemas.microsoft.com/office/powerpoint/2010/main" val="3690912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20" name="Grupp 19">
            <a:extLst>
              <a:ext uri="{FF2B5EF4-FFF2-40B4-BE49-F238E27FC236}">
                <a16:creationId xmlns:a16="http://schemas.microsoft.com/office/drawing/2014/main" id="{E33D4C57-50B3-D5E9-3F15-32A1B58C89A3}"/>
              </a:ext>
            </a:extLst>
          </p:cNvPr>
          <p:cNvGrpSpPr/>
          <p:nvPr/>
        </p:nvGrpSpPr>
        <p:grpSpPr>
          <a:xfrm>
            <a:off x="5900089" y="1625383"/>
            <a:ext cx="6064899" cy="5042034"/>
            <a:chOff x="5900089" y="1625383"/>
            <a:chExt cx="6064899" cy="5042034"/>
          </a:xfrm>
        </p:grpSpPr>
        <p:pic>
          <p:nvPicPr>
            <p:cNvPr id="3" name="Bildobjekt 2" descr="En bild som visar inomhus, fönster, person, säng&#10;&#10;Automatiskt genererad beskrivning">
              <a:extLst>
                <a:ext uri="{FF2B5EF4-FFF2-40B4-BE49-F238E27FC236}">
                  <a16:creationId xmlns:a16="http://schemas.microsoft.com/office/drawing/2014/main" id="{3FDD3D29-B89E-CA8D-DF41-3BE2F58EFC9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226" t="5069" r="18932"/>
            <a:stretch/>
          </p:blipFill>
          <p:spPr>
            <a:xfrm>
              <a:off x="6019800" y="1952625"/>
              <a:ext cx="5945188" cy="4679950"/>
            </a:xfrm>
            <a:prstGeom prst="snipRoundRect">
              <a:avLst>
                <a:gd name="adj1" fmla="val 0"/>
                <a:gd name="adj2" fmla="val 0"/>
              </a:avLst>
            </a:prstGeom>
          </p:spPr>
        </p:pic>
        <p:sp>
          <p:nvSpPr>
            <p:cNvPr id="18" name="Rektangel 17">
              <a:extLst>
                <a:ext uri="{FF2B5EF4-FFF2-40B4-BE49-F238E27FC236}">
                  <a16:creationId xmlns:a16="http://schemas.microsoft.com/office/drawing/2014/main" id="{371BEBE9-4AF9-E0FA-6693-D9ADFF3A97E9}"/>
                </a:ext>
              </a:extLst>
            </p:cNvPr>
            <p:cNvSpPr/>
            <p:nvPr/>
          </p:nvSpPr>
          <p:spPr>
            <a:xfrm flipH="1" flipV="1">
              <a:off x="6001253" y="1625383"/>
              <a:ext cx="2298358" cy="5042034"/>
            </a:xfrm>
            <a:prstGeom prst="rect">
              <a:avLst/>
            </a:prstGeom>
            <a:gradFill flip="none" rotWithShape="1">
              <a:gsLst>
                <a:gs pos="5000">
                  <a:schemeClr val="bg1">
                    <a:lumMod val="95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ktangel 18">
              <a:extLst>
                <a:ext uri="{FF2B5EF4-FFF2-40B4-BE49-F238E27FC236}">
                  <a16:creationId xmlns:a16="http://schemas.microsoft.com/office/drawing/2014/main" id="{F9334071-0A90-B5C2-8CAF-D4AEABCA3A4A}"/>
                </a:ext>
              </a:extLst>
            </p:cNvPr>
            <p:cNvSpPr/>
            <p:nvPr/>
          </p:nvSpPr>
          <p:spPr>
            <a:xfrm rot="5400000" flipV="1">
              <a:off x="8490746" y="-786043"/>
              <a:ext cx="883585" cy="6064899"/>
            </a:xfrm>
            <a:prstGeom prst="rect">
              <a:avLst/>
            </a:prstGeom>
            <a:gradFill flip="none" rotWithShape="1">
              <a:gsLst>
                <a:gs pos="18000">
                  <a:schemeClr val="bg1">
                    <a:alpha val="0"/>
                  </a:schemeClr>
                </a:gs>
                <a:gs pos="99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Google Shape;186;p6">
            <a:extLst>
              <a:ext uri="{FF2B5EF4-FFF2-40B4-BE49-F238E27FC236}">
                <a16:creationId xmlns:a16="http://schemas.microsoft.com/office/drawing/2014/main" id="{FD1CD33F-59FA-5764-E86C-97587E4348C1}"/>
              </a:ext>
            </a:extLst>
          </p:cNvPr>
          <p:cNvSpPr/>
          <p:nvPr/>
        </p:nvSpPr>
        <p:spPr>
          <a:xfrm>
            <a:off x="340871" y="6421236"/>
            <a:ext cx="7929297" cy="246181"/>
          </a:xfrm>
          <a:prstGeom prst="rect">
            <a:avLst/>
          </a:prstGeom>
          <a:noFill/>
          <a:ln>
            <a:noFill/>
          </a:ln>
        </p:spPr>
        <p:txBody>
          <a:bodyPr spcFirstLastPara="1" wrap="square" lIns="91425" tIns="45700" rIns="91425" bIns="4570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u="none" strike="noStrike" kern="0" cap="none" spc="0" normalizeH="0" baseline="0" dirty="0" err="1">
                <a:ln>
                  <a:noFill/>
                </a:ln>
                <a:solidFill>
                  <a:srgbClr val="000000"/>
                </a:solidFill>
                <a:effectLst/>
                <a:uLnTx/>
                <a:uFillTx/>
                <a:latin typeface="Calibri"/>
                <a:ea typeface="Calibri"/>
                <a:cs typeface="Calibri"/>
                <a:sym typeface="Calibri"/>
              </a:rPr>
              <a:t>Lapides</a:t>
            </a:r>
            <a:r>
              <a:rPr kumimoji="0" lang="en-US" sz="1000" b="0" u="none" strike="noStrike" kern="0" cap="none" spc="0" normalizeH="0" baseline="0" dirty="0">
                <a:ln>
                  <a:noFill/>
                </a:ln>
                <a:solidFill>
                  <a:srgbClr val="000000"/>
                </a:solidFill>
                <a:effectLst/>
                <a:uLnTx/>
                <a:uFillTx/>
                <a:latin typeface="Calibri"/>
                <a:ea typeface="Calibri"/>
                <a:cs typeface="Calibri"/>
                <a:sym typeface="Calibri"/>
              </a:rPr>
              <a:t>, Diokno, Silber and Lowe, 1972. EAUN summary </a:t>
            </a:r>
            <a:r>
              <a:rPr kumimoji="0" lang="en-US" sz="1000" b="0" u="none" strike="noStrike" kern="0" cap="none" spc="0" normalizeH="0" baseline="0" dirty="0" err="1">
                <a:ln>
                  <a:noFill/>
                </a:ln>
                <a:solidFill>
                  <a:srgbClr val="000000"/>
                </a:solidFill>
                <a:effectLst/>
                <a:uLnTx/>
                <a:uFillTx/>
                <a:latin typeface="Calibri"/>
                <a:ea typeface="Calibri"/>
                <a:cs typeface="Calibri"/>
                <a:sym typeface="Calibri"/>
              </a:rPr>
              <a:t>quidelines</a:t>
            </a:r>
            <a:r>
              <a:rPr kumimoji="0" lang="en-US" sz="1000" b="0" u="none" strike="noStrike" kern="0" cap="none" spc="0" normalizeH="0" baseline="0" dirty="0">
                <a:ln>
                  <a:noFill/>
                </a:ln>
                <a:solidFill>
                  <a:srgbClr val="000000"/>
                </a:solidFill>
                <a:effectLst/>
                <a:uLnTx/>
                <a:uFillTx/>
                <a:latin typeface="Calibri"/>
                <a:ea typeface="Calibri"/>
                <a:cs typeface="Calibri"/>
                <a:sym typeface="Calibri"/>
              </a:rPr>
              <a:t> 2013</a:t>
            </a:r>
            <a:endParaRPr kumimoji="0" lang="en-US" sz="1000" b="0" u="none" strike="noStrike" kern="0" cap="none" spc="0" normalizeH="0" baseline="0" dirty="0">
              <a:ln>
                <a:noFill/>
              </a:ln>
              <a:solidFill>
                <a:srgbClr val="000000"/>
              </a:solidFill>
              <a:effectLst/>
              <a:uLnTx/>
              <a:uFillTx/>
              <a:latin typeface="Arial"/>
              <a:cs typeface="Arial"/>
              <a:sym typeface="Arial"/>
            </a:endParaRPr>
          </a:p>
        </p:txBody>
      </p:sp>
      <p:sp>
        <p:nvSpPr>
          <p:cNvPr id="13" name="Rubrik 12">
            <a:extLst>
              <a:ext uri="{FF2B5EF4-FFF2-40B4-BE49-F238E27FC236}">
                <a16:creationId xmlns:a16="http://schemas.microsoft.com/office/drawing/2014/main" id="{960EEAAC-B52F-0CF1-80F9-0AE10A756DB7}"/>
              </a:ext>
            </a:extLst>
          </p:cNvPr>
          <p:cNvSpPr>
            <a:spLocks noGrp="1"/>
          </p:cNvSpPr>
          <p:nvPr>
            <p:ph type="title"/>
          </p:nvPr>
        </p:nvSpPr>
        <p:spPr/>
        <p:txBody>
          <a:bodyPr/>
          <a:lstStyle/>
          <a:p>
            <a:r>
              <a:rPr lang="en-US" dirty="0" err="1"/>
              <a:t>Voordelen</a:t>
            </a:r>
            <a:r>
              <a:rPr lang="en-US" dirty="0"/>
              <a:t> van IC</a:t>
            </a:r>
          </a:p>
        </p:txBody>
      </p:sp>
      <p:sp>
        <p:nvSpPr>
          <p:cNvPr id="14" name="Platshållare för innehåll 13">
            <a:extLst>
              <a:ext uri="{FF2B5EF4-FFF2-40B4-BE49-F238E27FC236}">
                <a16:creationId xmlns:a16="http://schemas.microsoft.com/office/drawing/2014/main" id="{1098C654-1CF2-8E93-368D-69CA6D9DC956}"/>
              </a:ext>
            </a:extLst>
          </p:cNvPr>
          <p:cNvSpPr>
            <a:spLocks noGrp="1"/>
          </p:cNvSpPr>
          <p:nvPr>
            <p:ph sz="half" idx="1"/>
          </p:nvPr>
        </p:nvSpPr>
        <p:spPr>
          <a:xfrm>
            <a:off x="838200" y="2114817"/>
            <a:ext cx="5163054" cy="4230000"/>
          </a:xfrm>
        </p:spPr>
        <p:txBody>
          <a:bodyPr>
            <a:normAutofit/>
          </a:bodyPr>
          <a:lstStyle/>
          <a:p>
            <a:r>
              <a:rPr lang="nl-NL" dirty="0"/>
              <a:t>Lage druk in de blaas door regelmatig legen ervan</a:t>
            </a:r>
          </a:p>
          <a:p>
            <a:r>
              <a:rPr lang="nl-NL" dirty="0"/>
              <a:t>Verbeterde en/of behouden blaas- en </a:t>
            </a:r>
            <a:r>
              <a:rPr lang="nl-NL" dirty="0" err="1"/>
              <a:t>niercapaciteit</a:t>
            </a:r>
            <a:r>
              <a:rPr lang="nl-NL" dirty="0"/>
              <a:t> </a:t>
            </a:r>
          </a:p>
          <a:p>
            <a:r>
              <a:rPr lang="nl-NL" dirty="0"/>
              <a:t>Verminderd risico op </a:t>
            </a:r>
            <a:r>
              <a:rPr lang="nl-NL" dirty="0" err="1"/>
              <a:t>UWI's</a:t>
            </a:r>
            <a:r>
              <a:rPr lang="nl-NL" dirty="0"/>
              <a:t> </a:t>
            </a:r>
          </a:p>
          <a:p>
            <a:r>
              <a:rPr lang="nl-NL" dirty="0"/>
              <a:t>Minder aandrang om te plassen</a:t>
            </a:r>
          </a:p>
          <a:p>
            <a:r>
              <a:rPr lang="nl-NL" dirty="0"/>
              <a:t>Minder urineverlies</a:t>
            </a:r>
          </a:p>
          <a:p>
            <a:r>
              <a:rPr lang="nl-NL" dirty="0"/>
              <a:t>Verbeterde kwaliteit van leven</a:t>
            </a:r>
            <a:endParaRPr lang="en-US" dirty="0"/>
          </a:p>
        </p:txBody>
      </p:sp>
    </p:spTree>
    <p:extLst>
      <p:ext uri="{BB962C8B-B14F-4D97-AF65-F5344CB8AC3E}">
        <p14:creationId xmlns:p14="http://schemas.microsoft.com/office/powerpoint/2010/main" val="4073508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9" name="Rubrik 8">
            <a:extLst>
              <a:ext uri="{FF2B5EF4-FFF2-40B4-BE49-F238E27FC236}">
                <a16:creationId xmlns:a16="http://schemas.microsoft.com/office/drawing/2014/main" id="{D5AE1D75-8BF1-E42C-F680-F743B65F34F3}"/>
              </a:ext>
            </a:extLst>
          </p:cNvPr>
          <p:cNvSpPr>
            <a:spLocks noGrp="1"/>
          </p:cNvSpPr>
          <p:nvPr>
            <p:ph type="title"/>
          </p:nvPr>
        </p:nvSpPr>
        <p:spPr/>
        <p:txBody>
          <a:bodyPr/>
          <a:lstStyle/>
          <a:p>
            <a:r>
              <a:rPr lang="en-US" dirty="0" err="1"/>
              <a:t>Complicaties</a:t>
            </a:r>
            <a:r>
              <a:rPr lang="en-US" dirty="0"/>
              <a:t> IC</a:t>
            </a:r>
          </a:p>
        </p:txBody>
      </p:sp>
      <p:sp>
        <p:nvSpPr>
          <p:cNvPr id="3" name="Platshållare för innehåll 2">
            <a:extLst>
              <a:ext uri="{FF2B5EF4-FFF2-40B4-BE49-F238E27FC236}">
                <a16:creationId xmlns:a16="http://schemas.microsoft.com/office/drawing/2014/main" id="{BD60EA31-23A5-19B1-67D7-6908BA8444BC}"/>
              </a:ext>
            </a:extLst>
          </p:cNvPr>
          <p:cNvSpPr>
            <a:spLocks noGrp="1"/>
          </p:cNvSpPr>
          <p:nvPr>
            <p:ph idx="1"/>
          </p:nvPr>
        </p:nvSpPr>
        <p:spPr/>
        <p:txBody>
          <a:bodyPr>
            <a:normAutofit/>
          </a:bodyPr>
          <a:lstStyle/>
          <a:p>
            <a:pPr lvl="1"/>
            <a:r>
              <a:rPr lang="en-US" sz="2400" dirty="0" err="1"/>
              <a:t>Urineweginfectie</a:t>
            </a:r>
            <a:r>
              <a:rPr lang="en-US" sz="2400" dirty="0"/>
              <a:t>:</a:t>
            </a:r>
          </a:p>
          <a:p>
            <a:pPr lvl="2"/>
            <a:r>
              <a:rPr lang="en-US" sz="2000" dirty="0" err="1"/>
              <a:t>Veroorzaakt</a:t>
            </a:r>
            <a:r>
              <a:rPr lang="en-US" sz="2000" dirty="0"/>
              <a:t> door </a:t>
            </a:r>
            <a:r>
              <a:rPr lang="en-US" sz="2000" dirty="0" err="1"/>
              <a:t>te</a:t>
            </a:r>
            <a:r>
              <a:rPr lang="en-US" sz="2000" dirty="0"/>
              <a:t> </a:t>
            </a:r>
            <a:r>
              <a:rPr lang="en-US" sz="2000" dirty="0" err="1"/>
              <a:t>weinig</a:t>
            </a:r>
            <a:r>
              <a:rPr lang="en-US" sz="2000" dirty="0"/>
              <a:t> IC-</a:t>
            </a:r>
            <a:r>
              <a:rPr lang="en-US" sz="2000" dirty="0" err="1"/>
              <a:t>sessies</a:t>
            </a:r>
            <a:r>
              <a:rPr lang="en-US" sz="2000" dirty="0"/>
              <a:t> </a:t>
            </a:r>
          </a:p>
          <a:p>
            <a:pPr lvl="2"/>
            <a:r>
              <a:rPr lang="en-US" sz="2000" dirty="0" err="1"/>
              <a:t>Veroorzaakt</a:t>
            </a:r>
            <a:r>
              <a:rPr lang="en-US" sz="2000" dirty="0"/>
              <a:t> door </a:t>
            </a:r>
            <a:r>
              <a:rPr lang="en-US" sz="2000" dirty="0" err="1"/>
              <a:t>onvolledige</a:t>
            </a:r>
            <a:r>
              <a:rPr lang="en-US" sz="2000" dirty="0"/>
              <a:t> </a:t>
            </a:r>
            <a:r>
              <a:rPr lang="en-US" sz="2000" dirty="0" err="1"/>
              <a:t>lediging</a:t>
            </a:r>
            <a:r>
              <a:rPr lang="en-US" sz="2000" dirty="0"/>
              <a:t> (</a:t>
            </a:r>
            <a:r>
              <a:rPr lang="en-US" sz="2000" dirty="0" err="1"/>
              <a:t>werd</a:t>
            </a:r>
            <a:r>
              <a:rPr lang="en-US" sz="2000" dirty="0"/>
              <a:t> de </a:t>
            </a:r>
            <a:r>
              <a:rPr lang="en-US" sz="2000" dirty="0" err="1"/>
              <a:t>juiste</a:t>
            </a:r>
            <a:r>
              <a:rPr lang="en-US" sz="2000" dirty="0"/>
              <a:t> </a:t>
            </a:r>
            <a:r>
              <a:rPr lang="en-US" sz="2000" dirty="0" err="1"/>
              <a:t>techniek</a:t>
            </a:r>
            <a:r>
              <a:rPr lang="en-US" sz="2000" dirty="0"/>
              <a:t> en het </a:t>
            </a:r>
            <a:r>
              <a:rPr lang="en-US" sz="2000" dirty="0" err="1"/>
              <a:t>juiste</a:t>
            </a:r>
            <a:r>
              <a:rPr lang="en-US" sz="2000" dirty="0"/>
              <a:t> </a:t>
            </a:r>
            <a:r>
              <a:rPr lang="en-US" sz="2000" dirty="0" err="1"/>
              <a:t>materiaal</a:t>
            </a:r>
            <a:r>
              <a:rPr lang="en-US" sz="2000" dirty="0"/>
              <a:t> </a:t>
            </a:r>
            <a:r>
              <a:rPr lang="en-US" sz="2000" dirty="0" err="1"/>
              <a:t>gebruikt</a:t>
            </a:r>
            <a:r>
              <a:rPr lang="en-US" sz="2000" dirty="0"/>
              <a:t>?)</a:t>
            </a:r>
          </a:p>
          <a:p>
            <a:pPr lvl="1"/>
            <a:r>
              <a:rPr lang="en-US" sz="2400" dirty="0" err="1"/>
              <a:t>Een</a:t>
            </a:r>
            <a:r>
              <a:rPr lang="en-US" sz="2400" dirty="0"/>
              <a:t> </a:t>
            </a:r>
            <a:r>
              <a:rPr lang="en-US" sz="2400" dirty="0" err="1"/>
              <a:t>beetje</a:t>
            </a:r>
            <a:r>
              <a:rPr lang="en-US" sz="2400" dirty="0"/>
              <a:t> </a:t>
            </a:r>
            <a:r>
              <a:rPr lang="en-US" sz="2400" dirty="0" err="1"/>
              <a:t>bloed</a:t>
            </a:r>
            <a:r>
              <a:rPr lang="en-US" sz="2400" dirty="0"/>
              <a:t> </a:t>
            </a:r>
            <a:r>
              <a:rPr lang="en-US" sz="2400" dirty="0" err="1"/>
              <a:t>aan</a:t>
            </a:r>
            <a:r>
              <a:rPr lang="en-US" sz="2400" dirty="0"/>
              <a:t> de tip van de </a:t>
            </a:r>
            <a:r>
              <a:rPr lang="en-US" sz="2400" dirty="0" err="1"/>
              <a:t>katheter</a:t>
            </a:r>
            <a:r>
              <a:rPr lang="en-US" sz="2400" dirty="0"/>
              <a:t> </a:t>
            </a:r>
          </a:p>
          <a:p>
            <a:pPr lvl="1"/>
            <a:r>
              <a:rPr lang="en-US" sz="2400" dirty="0" err="1"/>
              <a:t>Blaasstenen</a:t>
            </a:r>
            <a:endParaRPr lang="en-US" sz="2400" dirty="0"/>
          </a:p>
          <a:p>
            <a:pPr lvl="1"/>
            <a:r>
              <a:rPr lang="en-US" sz="2400" dirty="0"/>
              <a:t>Epididymitis </a:t>
            </a:r>
          </a:p>
          <a:p>
            <a:pPr lvl="1"/>
            <a:r>
              <a:rPr lang="en-US" sz="2400" dirty="0" err="1"/>
              <a:t>Strictuur</a:t>
            </a:r>
            <a:r>
              <a:rPr lang="en-US" sz="2400" dirty="0"/>
              <a:t> of </a:t>
            </a:r>
            <a:r>
              <a:rPr lang="en-US" sz="2400" dirty="0" err="1"/>
              <a:t>fausse</a:t>
            </a:r>
            <a:r>
              <a:rPr lang="en-US" sz="2400" dirty="0"/>
              <a:t> route (in de </a:t>
            </a:r>
            <a:r>
              <a:rPr lang="en-US" sz="2400" dirty="0" err="1"/>
              <a:t>plasbuis</a:t>
            </a:r>
            <a:r>
              <a:rPr lang="en-US" sz="2400" dirty="0"/>
              <a:t>) </a:t>
            </a:r>
          </a:p>
        </p:txBody>
      </p:sp>
    </p:spTree>
    <p:extLst>
      <p:ext uri="{BB962C8B-B14F-4D97-AF65-F5344CB8AC3E}">
        <p14:creationId xmlns:p14="http://schemas.microsoft.com/office/powerpoint/2010/main" val="4266671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192CC7-CFFE-E513-996A-5D60EC29CCE3}"/>
              </a:ext>
            </a:extLst>
          </p:cNvPr>
          <p:cNvSpPr>
            <a:spLocks noGrp="1"/>
          </p:cNvSpPr>
          <p:nvPr>
            <p:ph type="title"/>
          </p:nvPr>
        </p:nvSpPr>
        <p:spPr/>
        <p:txBody>
          <a:bodyPr/>
          <a:lstStyle/>
          <a:p>
            <a:r>
              <a:rPr lang="sv-SE" dirty="0"/>
              <a:t>Tips &amp; tricks</a:t>
            </a:r>
          </a:p>
        </p:txBody>
      </p:sp>
      <p:sp>
        <p:nvSpPr>
          <p:cNvPr id="5" name="Platshållare för innehåll 4">
            <a:extLst>
              <a:ext uri="{FF2B5EF4-FFF2-40B4-BE49-F238E27FC236}">
                <a16:creationId xmlns:a16="http://schemas.microsoft.com/office/drawing/2014/main" id="{4ACC8F0A-DB8B-FC8A-D982-92895789A4C0}"/>
              </a:ext>
            </a:extLst>
          </p:cNvPr>
          <p:cNvSpPr>
            <a:spLocks noGrp="1"/>
          </p:cNvSpPr>
          <p:nvPr>
            <p:ph sz="half" idx="1"/>
          </p:nvPr>
        </p:nvSpPr>
        <p:spPr/>
        <p:txBody>
          <a:bodyPr vert="horz" lIns="91440" tIns="45720" rIns="91440" bIns="45720" rtlCol="0" anchor="t">
            <a:normAutofit lnSpcReduction="10000"/>
          </a:bodyPr>
          <a:lstStyle/>
          <a:p>
            <a:pPr lvl="1"/>
            <a:r>
              <a:rPr lang="nl-NL" dirty="0"/>
              <a:t>Injecteer verdovingsgel in het proximale deel van de plasbuis opening bij meisjes zichtbaar te maken.</a:t>
            </a:r>
          </a:p>
          <a:p>
            <a:pPr lvl="1"/>
            <a:r>
              <a:rPr lang="nl-NL" dirty="0"/>
              <a:t>Gebruik bij meisjes een spiegel om te laten zien waar de opening van de plasbuis zich bevindt.</a:t>
            </a:r>
          </a:p>
          <a:p>
            <a:pPr lvl="1"/>
            <a:r>
              <a:rPr lang="nl-NL" dirty="0"/>
              <a:t>De voorhuid hoeft niet volledig te worden teruggetrokken voordat de katheter in de plasbuis wordt ingebracht, de plasbuisopening moet wel zichtbaar zijn.</a:t>
            </a:r>
          </a:p>
          <a:p>
            <a:pPr lvl="1"/>
            <a:r>
              <a:rPr lang="nl-NL" dirty="0"/>
              <a:t>Wanneer de katheter een "S" vormt, is het aan te raden om even te wachten en de katheter op zijn plaats te laten zitten in de plasbuis en dan verder te gaan.</a:t>
            </a:r>
            <a:endParaRPr lang="en-US" dirty="0"/>
          </a:p>
        </p:txBody>
      </p:sp>
      <p:sp>
        <p:nvSpPr>
          <p:cNvPr id="3" name="Platshållare för innehåll 2">
            <a:extLst>
              <a:ext uri="{FF2B5EF4-FFF2-40B4-BE49-F238E27FC236}">
                <a16:creationId xmlns:a16="http://schemas.microsoft.com/office/drawing/2014/main" id="{4A598D9F-3EF2-8E0E-AF2B-CEA8756FF819}"/>
              </a:ext>
            </a:extLst>
          </p:cNvPr>
          <p:cNvSpPr>
            <a:spLocks noGrp="1"/>
          </p:cNvSpPr>
          <p:nvPr>
            <p:ph sz="half" idx="2"/>
          </p:nvPr>
        </p:nvSpPr>
        <p:spPr/>
        <p:txBody>
          <a:bodyPr>
            <a:normAutofit lnSpcReduction="10000"/>
          </a:bodyPr>
          <a:lstStyle/>
          <a:p>
            <a:pPr lvl="1"/>
            <a:r>
              <a:rPr lang="nl-NL" dirty="0"/>
              <a:t>Ontmoet andere kinderen en jongeren die IC uitvoeren.</a:t>
            </a:r>
          </a:p>
          <a:p>
            <a:pPr lvl="1"/>
            <a:r>
              <a:rPr lang="nl-NL" dirty="0"/>
              <a:t>Gebruik een beloning, zoals een diploma of een sticker.</a:t>
            </a:r>
          </a:p>
          <a:p>
            <a:pPr lvl="1"/>
            <a:r>
              <a:rPr lang="nl-NL" dirty="0"/>
              <a:t>Neem je katheters mee in je handbagage als je met het vliegtuig reist. Ingecheckte bagage kan zoekraken.</a:t>
            </a:r>
          </a:p>
          <a:p>
            <a:pPr lvl="1"/>
            <a:r>
              <a:rPr lang="nl-NL" dirty="0"/>
              <a:t>Zorg dat er op de verschillende plaatsen waar het kind vaak is (b.v. bij opa en oma, logeeradres) katheters voorhanden zijn.</a:t>
            </a:r>
            <a:endParaRPr lang="sv-SE" dirty="0"/>
          </a:p>
        </p:txBody>
      </p:sp>
    </p:spTree>
    <p:extLst>
      <p:ext uri="{BB962C8B-B14F-4D97-AF65-F5344CB8AC3E}">
        <p14:creationId xmlns:p14="http://schemas.microsoft.com/office/powerpoint/2010/main" val="1963809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591C3032-D532-49A5-82EF-42E07801C479}"/>
              </a:ext>
            </a:extLst>
          </p:cNvPr>
          <p:cNvSpPr>
            <a:spLocks noEditPoints="1"/>
          </p:cNvSpPr>
          <p:nvPr/>
        </p:nvSpPr>
        <p:spPr bwMode="auto">
          <a:xfrm>
            <a:off x="2798106" y="2446329"/>
            <a:ext cx="6595788" cy="196534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US" sz="2400" dirty="0"/>
          </a:p>
        </p:txBody>
      </p:sp>
      <p:sp>
        <p:nvSpPr>
          <p:cNvPr id="3" name="Subtitle 2">
            <a:extLst>
              <a:ext uri="{FF2B5EF4-FFF2-40B4-BE49-F238E27FC236}">
                <a16:creationId xmlns:a16="http://schemas.microsoft.com/office/drawing/2014/main" id="{01AB7624-16E6-4B1C-BFB9-3CECF5D1B0CA}"/>
              </a:ext>
            </a:extLst>
          </p:cNvPr>
          <p:cNvSpPr txBox="1">
            <a:spLocks/>
          </p:cNvSpPr>
          <p:nvPr/>
        </p:nvSpPr>
        <p:spPr>
          <a:xfrm>
            <a:off x="1524000" y="5051332"/>
            <a:ext cx="9144000" cy="1655763"/>
          </a:xfrm>
          <a:prstGeom prst="rect">
            <a:avLst/>
          </a:prstGeom>
        </p:spPr>
        <p:txBody>
          <a:bodyPr>
            <a:norm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en-US" sz="1600" dirty="0"/>
          </a:p>
          <a:p>
            <a:endParaRPr lang="en-US" sz="1600" dirty="0"/>
          </a:p>
          <a:p>
            <a:endParaRPr lang="en-US" sz="1600" dirty="0"/>
          </a:p>
          <a:p>
            <a:endParaRPr lang="en-US" sz="1600" dirty="0"/>
          </a:p>
          <a:p>
            <a:pPr marL="0" indent="0" algn="ctr">
              <a:buNone/>
            </a:pPr>
            <a:r>
              <a:rPr lang="en-US" sz="1200" dirty="0" err="1"/>
              <a:t>Wellspect</a:t>
            </a:r>
            <a:r>
              <a:rPr lang="en-US" sz="1200" dirty="0"/>
              <a:t> HealthCare</a:t>
            </a:r>
          </a:p>
          <a:p>
            <a:pPr marL="0" indent="0" algn="ctr">
              <a:buNone/>
            </a:pPr>
            <a:r>
              <a:rPr lang="en-US" sz="1200" dirty="0" err="1"/>
              <a:t>Signaalrood</a:t>
            </a:r>
            <a:r>
              <a:rPr lang="en-US" sz="1200" dirty="0"/>
              <a:t> 55, 2718 SG Zoetermeer</a:t>
            </a:r>
          </a:p>
          <a:p>
            <a:pPr marL="0" indent="0" algn="ctr">
              <a:buNone/>
            </a:pPr>
            <a:r>
              <a:rPr lang="en-US" sz="1200" dirty="0" err="1"/>
              <a:t>Telefoon</a:t>
            </a:r>
            <a:r>
              <a:rPr lang="en-US" sz="1200" dirty="0"/>
              <a:t>: 079 363 70 10</a:t>
            </a:r>
          </a:p>
        </p:txBody>
      </p:sp>
    </p:spTree>
    <p:extLst>
      <p:ext uri="{BB962C8B-B14F-4D97-AF65-F5344CB8AC3E}">
        <p14:creationId xmlns:p14="http://schemas.microsoft.com/office/powerpoint/2010/main" val="1230539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578E2E-DB23-4668-ACE8-33200191133D}"/>
              </a:ext>
            </a:extLst>
          </p:cNvPr>
          <p:cNvSpPr>
            <a:spLocks noGrp="1"/>
          </p:cNvSpPr>
          <p:nvPr>
            <p:ph type="title"/>
          </p:nvPr>
        </p:nvSpPr>
        <p:spPr/>
        <p:txBody>
          <a:bodyPr>
            <a:normAutofit/>
          </a:bodyPr>
          <a:lstStyle/>
          <a:p>
            <a:r>
              <a:rPr lang="en-US" dirty="0"/>
              <a:t>Wat </a:t>
            </a:r>
            <a:r>
              <a:rPr lang="en-US" dirty="0" err="1"/>
              <a:t>moet</a:t>
            </a:r>
            <a:r>
              <a:rPr lang="en-US" dirty="0"/>
              <a:t> je </a:t>
            </a:r>
            <a:r>
              <a:rPr lang="en-US" dirty="0" err="1"/>
              <a:t>weten</a:t>
            </a:r>
            <a:r>
              <a:rPr lang="en-US" dirty="0"/>
              <a:t> om (</a:t>
            </a:r>
            <a:r>
              <a:rPr lang="en-US" dirty="0" err="1"/>
              <a:t>zelf</a:t>
            </a:r>
            <a:r>
              <a:rPr lang="en-US" dirty="0"/>
              <a:t>-)</a:t>
            </a:r>
            <a:r>
              <a:rPr lang="en-US" dirty="0" err="1"/>
              <a:t>katheterisatie</a:t>
            </a:r>
            <a:r>
              <a:rPr lang="en-US" dirty="0"/>
              <a:t> (IC) </a:t>
            </a:r>
            <a:r>
              <a:rPr lang="en-US" dirty="0" err="1"/>
              <a:t>aan</a:t>
            </a:r>
            <a:r>
              <a:rPr lang="en-US" dirty="0"/>
              <a:t> </a:t>
            </a:r>
            <a:r>
              <a:rPr lang="en-US" dirty="0" err="1"/>
              <a:t>te</a:t>
            </a:r>
            <a:r>
              <a:rPr lang="en-US" dirty="0"/>
              <a:t> </a:t>
            </a:r>
            <a:r>
              <a:rPr lang="en-US" dirty="0" err="1"/>
              <a:t>kunnen</a:t>
            </a:r>
            <a:r>
              <a:rPr lang="en-US" dirty="0"/>
              <a:t> </a:t>
            </a:r>
            <a:r>
              <a:rPr lang="en-US" dirty="0" err="1"/>
              <a:t>leren</a:t>
            </a:r>
            <a:r>
              <a:rPr lang="en-US" dirty="0"/>
              <a:t> </a:t>
            </a:r>
            <a:r>
              <a:rPr lang="en-US" dirty="0" err="1"/>
              <a:t>aan</a:t>
            </a:r>
            <a:r>
              <a:rPr lang="en-US" dirty="0"/>
              <a:t> </a:t>
            </a:r>
            <a:r>
              <a:rPr lang="en-US" dirty="0" err="1"/>
              <a:t>kinderen</a:t>
            </a:r>
            <a:r>
              <a:rPr lang="en-US" dirty="0"/>
              <a:t> </a:t>
            </a:r>
            <a:r>
              <a:rPr lang="en-US" dirty="0" err="1"/>
              <a:t>en</a:t>
            </a:r>
            <a:r>
              <a:rPr lang="en-US" dirty="0"/>
              <a:t> </a:t>
            </a:r>
            <a:r>
              <a:rPr lang="en-US" dirty="0" err="1"/>
              <a:t>ouders</a:t>
            </a:r>
            <a:endParaRPr lang="en-US" dirty="0" err="1">
              <a:cs typeface="Calibri Light"/>
            </a:endParaRPr>
          </a:p>
        </p:txBody>
      </p:sp>
      <p:sp>
        <p:nvSpPr>
          <p:cNvPr id="22" name="Platshållare för innehåll 21">
            <a:extLst>
              <a:ext uri="{FF2B5EF4-FFF2-40B4-BE49-F238E27FC236}">
                <a16:creationId xmlns:a16="http://schemas.microsoft.com/office/drawing/2014/main" id="{7A37EED1-4190-611D-D5AD-27C4F23453FF}"/>
              </a:ext>
            </a:extLst>
          </p:cNvPr>
          <p:cNvSpPr>
            <a:spLocks noGrp="1"/>
          </p:cNvSpPr>
          <p:nvPr>
            <p:ph sz="half" idx="1"/>
          </p:nvPr>
        </p:nvSpPr>
        <p:spPr/>
        <p:txBody>
          <a:bodyPr vert="horz" lIns="91440" tIns="45720" rIns="91440" bIns="45720" rtlCol="0" anchor="t">
            <a:normAutofit/>
          </a:bodyPr>
          <a:lstStyle/>
          <a:p>
            <a:r>
              <a:rPr lang="en-US" altLang="sv-SE" dirty="0"/>
              <a:t>Kennis van </a:t>
            </a:r>
            <a:r>
              <a:rPr lang="en-US" altLang="sv-SE" dirty="0" err="1"/>
              <a:t>anatomie</a:t>
            </a:r>
            <a:r>
              <a:rPr lang="en-US" altLang="sv-SE" dirty="0"/>
              <a:t> en </a:t>
            </a:r>
            <a:r>
              <a:rPr lang="en-US" altLang="sv-SE" dirty="0" err="1"/>
              <a:t>fysiologie</a:t>
            </a:r>
            <a:endParaRPr lang="en-US" dirty="0"/>
          </a:p>
          <a:p>
            <a:r>
              <a:rPr lang="en-US" altLang="sv-SE" dirty="0" err="1"/>
              <a:t>Ontwikkeling</a:t>
            </a:r>
            <a:r>
              <a:rPr lang="en-US" altLang="sv-SE" dirty="0"/>
              <a:t> van </a:t>
            </a:r>
            <a:r>
              <a:rPr lang="en-US" altLang="sv-SE" dirty="0" err="1"/>
              <a:t>normale</a:t>
            </a:r>
            <a:r>
              <a:rPr lang="en-US" altLang="sv-SE" dirty="0"/>
              <a:t> </a:t>
            </a:r>
            <a:r>
              <a:rPr lang="en-US" altLang="sv-SE" dirty="0" err="1"/>
              <a:t>blaascontrole</a:t>
            </a:r>
            <a:endParaRPr lang="en-US" dirty="0" err="1"/>
          </a:p>
          <a:p>
            <a:r>
              <a:rPr lang="en-US" altLang="sv-SE" dirty="0" err="1"/>
              <a:t>Blaasdisfunctie</a:t>
            </a:r>
            <a:r>
              <a:rPr lang="en-US" altLang="sv-SE" dirty="0"/>
              <a:t> </a:t>
            </a:r>
            <a:r>
              <a:rPr lang="en-US" altLang="sv-SE" dirty="0" err="1"/>
              <a:t>bij</a:t>
            </a:r>
            <a:r>
              <a:rPr lang="en-US" altLang="sv-SE" dirty="0"/>
              <a:t> </a:t>
            </a:r>
            <a:r>
              <a:rPr lang="en-US" altLang="sv-SE" dirty="0" err="1"/>
              <a:t>kinderen</a:t>
            </a:r>
            <a:endParaRPr lang="en-US" altLang="sv-SE" dirty="0"/>
          </a:p>
          <a:p>
            <a:r>
              <a:rPr lang="en-US" altLang="sv-SE" dirty="0"/>
              <a:t>Wat is IC </a:t>
            </a:r>
            <a:endParaRPr lang="en-US" altLang="sv-SE" dirty="0">
              <a:cs typeface="Calibri" panose="020F0502020204030204"/>
            </a:endParaRPr>
          </a:p>
          <a:p>
            <a:r>
              <a:rPr lang="en-US" altLang="sv-SE" dirty="0" err="1"/>
              <a:t>Voordelen</a:t>
            </a:r>
            <a:r>
              <a:rPr lang="en-US" altLang="sv-SE" dirty="0"/>
              <a:t> van IC </a:t>
            </a:r>
            <a:endParaRPr lang="en-US" altLang="sv-SE" dirty="0">
              <a:cs typeface="Calibri"/>
            </a:endParaRPr>
          </a:p>
          <a:p>
            <a:r>
              <a:rPr lang="en-US" altLang="sv-SE" dirty="0"/>
              <a:t>De IC-</a:t>
            </a:r>
            <a:r>
              <a:rPr lang="en-US" altLang="sv-SE" dirty="0" err="1"/>
              <a:t>methode</a:t>
            </a:r>
            <a:endParaRPr lang="en-US" altLang="sv-SE" dirty="0" err="1">
              <a:cs typeface="Calibri" panose="020F0502020204030204"/>
            </a:endParaRPr>
          </a:p>
          <a:p>
            <a:r>
              <a:rPr lang="en-US" altLang="sv-SE" dirty="0" err="1"/>
              <a:t>Voorbereidend</a:t>
            </a:r>
            <a:r>
              <a:rPr lang="en-US" altLang="sv-SE" dirty="0"/>
              <a:t> </a:t>
            </a:r>
            <a:r>
              <a:rPr lang="en-US" altLang="sv-SE" dirty="0" err="1"/>
              <a:t>gesprek</a:t>
            </a:r>
            <a:endParaRPr lang="en-US" dirty="0" err="1"/>
          </a:p>
        </p:txBody>
      </p:sp>
      <p:sp>
        <p:nvSpPr>
          <p:cNvPr id="26" name="Platshållare för innehåll 25">
            <a:extLst>
              <a:ext uri="{FF2B5EF4-FFF2-40B4-BE49-F238E27FC236}">
                <a16:creationId xmlns:a16="http://schemas.microsoft.com/office/drawing/2014/main" id="{F6733CEC-BF79-F3D9-CB14-44F3555B1914}"/>
              </a:ext>
            </a:extLst>
          </p:cNvPr>
          <p:cNvSpPr>
            <a:spLocks noGrp="1"/>
          </p:cNvSpPr>
          <p:nvPr>
            <p:ph sz="half" idx="2"/>
          </p:nvPr>
        </p:nvSpPr>
        <p:spPr/>
        <p:txBody>
          <a:bodyPr vert="horz" lIns="91440" tIns="45720" rIns="91440" bIns="45720" rtlCol="0" anchor="t">
            <a:normAutofit/>
          </a:bodyPr>
          <a:lstStyle/>
          <a:p>
            <a:r>
              <a:rPr lang="en-US" dirty="0" err="1"/>
              <a:t>Aangepaste</a:t>
            </a:r>
            <a:r>
              <a:rPr lang="en-US" dirty="0"/>
              <a:t>/</a:t>
            </a:r>
            <a:r>
              <a:rPr lang="en-US" dirty="0" err="1"/>
              <a:t>individuele</a:t>
            </a:r>
            <a:r>
              <a:rPr lang="en-US" dirty="0"/>
              <a:t> IC </a:t>
            </a:r>
            <a:r>
              <a:rPr lang="en-US" dirty="0" err="1"/>
              <a:t>instructie</a:t>
            </a:r>
            <a:endParaRPr lang="en-US" dirty="0">
              <a:cs typeface="Calibri"/>
            </a:endParaRPr>
          </a:p>
          <a:p>
            <a:r>
              <a:rPr lang="en-US" dirty="0"/>
              <a:t>Kennis van het </a:t>
            </a:r>
            <a:r>
              <a:rPr lang="en-US" dirty="0" err="1"/>
              <a:t>assortiment</a:t>
            </a:r>
            <a:r>
              <a:rPr lang="en-US" dirty="0"/>
              <a:t> </a:t>
            </a:r>
            <a:r>
              <a:rPr lang="en-US" dirty="0" err="1"/>
              <a:t>katheters</a:t>
            </a:r>
            <a:r>
              <a:rPr lang="en-US" dirty="0"/>
              <a:t> </a:t>
            </a:r>
            <a:r>
              <a:rPr lang="en-US" dirty="0" err="1"/>
              <a:t>en</a:t>
            </a:r>
            <a:r>
              <a:rPr lang="en-US" dirty="0"/>
              <a:t> </a:t>
            </a:r>
            <a:r>
              <a:rPr lang="en-US" dirty="0" err="1"/>
              <a:t>materialen</a:t>
            </a:r>
            <a:endParaRPr lang="en-US" dirty="0" err="1">
              <a:cs typeface="Calibri"/>
            </a:endParaRPr>
          </a:p>
          <a:p>
            <a:r>
              <a:rPr lang="en-US" dirty="0" err="1"/>
              <a:t>Waar</a:t>
            </a:r>
            <a:r>
              <a:rPr lang="en-US" dirty="0"/>
              <a:t> </a:t>
            </a:r>
            <a:r>
              <a:rPr lang="en-US" dirty="0" err="1"/>
              <a:t>wordt</a:t>
            </a:r>
            <a:r>
              <a:rPr lang="en-US" dirty="0"/>
              <a:t> IC </a:t>
            </a:r>
            <a:r>
              <a:rPr lang="en-US" dirty="0" err="1"/>
              <a:t>uitgevoerd</a:t>
            </a:r>
            <a:r>
              <a:rPr lang="en-US" dirty="0"/>
              <a:t> </a:t>
            </a:r>
            <a:endParaRPr lang="en-US" dirty="0">
              <a:cs typeface="Calibri" panose="020F0502020204030204"/>
            </a:endParaRPr>
          </a:p>
          <a:p>
            <a:r>
              <a:rPr lang="en-US" dirty="0" err="1"/>
              <a:t>Frequentie</a:t>
            </a:r>
            <a:endParaRPr lang="en-US" dirty="0">
              <a:cs typeface="Calibri" panose="020F0502020204030204"/>
            </a:endParaRPr>
          </a:p>
          <a:p>
            <a:r>
              <a:rPr lang="en-US" dirty="0" err="1"/>
              <a:t>Complicaties</a:t>
            </a:r>
            <a:r>
              <a:rPr lang="en-US" dirty="0"/>
              <a:t> </a:t>
            </a:r>
            <a:r>
              <a:rPr lang="en-US" dirty="0" err="1"/>
              <a:t>bij</a:t>
            </a:r>
            <a:r>
              <a:rPr lang="en-US" dirty="0"/>
              <a:t> IC </a:t>
            </a:r>
            <a:endParaRPr lang="en-US" dirty="0">
              <a:cs typeface="Calibri" panose="020F0502020204030204"/>
            </a:endParaRPr>
          </a:p>
          <a:p>
            <a:r>
              <a:rPr lang="en-US" dirty="0"/>
              <a:t>Follow-up </a:t>
            </a:r>
          </a:p>
          <a:p>
            <a:r>
              <a:rPr lang="en-US" dirty="0"/>
              <a:t>Tips &amp; tricks</a:t>
            </a:r>
            <a:endParaRPr lang="en-US" dirty="0">
              <a:cs typeface="Calibri"/>
            </a:endParaRPr>
          </a:p>
          <a:p>
            <a:endParaRPr lang="en-US" dirty="0"/>
          </a:p>
        </p:txBody>
      </p:sp>
    </p:spTree>
    <p:extLst>
      <p:ext uri="{BB962C8B-B14F-4D97-AF65-F5344CB8AC3E}">
        <p14:creationId xmlns:p14="http://schemas.microsoft.com/office/powerpoint/2010/main" val="2818864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4E35F51B-A3B8-FA5C-E8C1-7F9A9244F612}"/>
              </a:ext>
            </a:extLst>
          </p:cNvPr>
          <p:cNvSpPr>
            <a:spLocks noGrp="1"/>
          </p:cNvSpPr>
          <p:nvPr>
            <p:ph type="title"/>
          </p:nvPr>
        </p:nvSpPr>
        <p:spPr/>
        <p:txBody>
          <a:bodyPr/>
          <a:lstStyle/>
          <a:p>
            <a:r>
              <a:rPr lang="en-US" dirty="0"/>
              <a:t>Wat is </a:t>
            </a:r>
            <a:r>
              <a:rPr lang="en-US" dirty="0" err="1"/>
              <a:t>Intermitterende</a:t>
            </a:r>
            <a:r>
              <a:rPr lang="en-US" dirty="0"/>
              <a:t> </a:t>
            </a:r>
            <a:r>
              <a:rPr lang="en-US" dirty="0" err="1"/>
              <a:t>Katheterisatie</a:t>
            </a:r>
            <a:r>
              <a:rPr lang="en-US" dirty="0"/>
              <a:t> (IC)?</a:t>
            </a:r>
          </a:p>
        </p:txBody>
      </p:sp>
      <p:sp>
        <p:nvSpPr>
          <p:cNvPr id="4" name="Platshållare för innehåll 3">
            <a:extLst>
              <a:ext uri="{FF2B5EF4-FFF2-40B4-BE49-F238E27FC236}">
                <a16:creationId xmlns:a16="http://schemas.microsoft.com/office/drawing/2014/main" id="{AACCED6D-A471-D3E8-BFEC-5BF57ABEFD8C}"/>
              </a:ext>
            </a:extLst>
          </p:cNvPr>
          <p:cNvSpPr>
            <a:spLocks noGrp="1"/>
          </p:cNvSpPr>
          <p:nvPr>
            <p:ph sz="half" idx="1"/>
          </p:nvPr>
        </p:nvSpPr>
        <p:spPr/>
        <p:txBody>
          <a:bodyPr vert="horz" lIns="91440" tIns="45720" rIns="91440" bIns="45720" rtlCol="0" anchor="t">
            <a:normAutofit/>
          </a:bodyPr>
          <a:lstStyle/>
          <a:p>
            <a:r>
              <a:rPr lang="en-US" altLang="sv-SE" dirty="0"/>
              <a:t>IC is </a:t>
            </a:r>
            <a:r>
              <a:rPr lang="en-US" altLang="sv-SE" dirty="0" err="1"/>
              <a:t>een</a:t>
            </a:r>
            <a:r>
              <a:rPr lang="en-US" altLang="sv-SE" dirty="0"/>
              <a:t> </a:t>
            </a:r>
            <a:r>
              <a:rPr lang="en-US" altLang="sv-SE" dirty="0" err="1"/>
              <a:t>methode</a:t>
            </a:r>
            <a:r>
              <a:rPr lang="en-US" altLang="sv-SE" dirty="0"/>
              <a:t> </a:t>
            </a:r>
            <a:r>
              <a:rPr lang="en-US" altLang="sv-SE" dirty="0" err="1"/>
              <a:t>waarbij</a:t>
            </a:r>
            <a:r>
              <a:rPr lang="en-US" altLang="sv-SE" dirty="0"/>
              <a:t> </a:t>
            </a:r>
            <a:r>
              <a:rPr lang="en-US" altLang="sv-SE" dirty="0" err="1"/>
              <a:t>kortdurend</a:t>
            </a:r>
            <a:r>
              <a:rPr lang="en-US" altLang="sv-SE" dirty="0"/>
              <a:t> </a:t>
            </a:r>
            <a:r>
              <a:rPr lang="en-US" altLang="sv-SE" dirty="0" err="1"/>
              <a:t>een</a:t>
            </a:r>
            <a:r>
              <a:rPr lang="en-US" altLang="sv-SE" dirty="0"/>
              <a:t> </a:t>
            </a:r>
            <a:r>
              <a:rPr lang="en-US" altLang="sv-SE" dirty="0" err="1"/>
              <a:t>eenmalige</a:t>
            </a:r>
            <a:r>
              <a:rPr lang="en-US" altLang="sv-SE" dirty="0"/>
              <a:t> </a:t>
            </a:r>
            <a:r>
              <a:rPr lang="en-US" altLang="sv-SE" dirty="0" err="1"/>
              <a:t>katheter</a:t>
            </a:r>
            <a:r>
              <a:rPr lang="en-US" altLang="sv-SE" dirty="0"/>
              <a:t> via de </a:t>
            </a:r>
            <a:r>
              <a:rPr lang="en-US" altLang="sv-SE" dirty="0" err="1"/>
              <a:t>plasbuis</a:t>
            </a:r>
            <a:r>
              <a:rPr lang="en-US" altLang="sv-SE" dirty="0"/>
              <a:t> in de </a:t>
            </a:r>
            <a:r>
              <a:rPr lang="en-US" altLang="sv-SE" dirty="0" err="1"/>
              <a:t>blaas</a:t>
            </a:r>
            <a:r>
              <a:rPr lang="en-US" altLang="sv-SE" dirty="0"/>
              <a:t> </a:t>
            </a:r>
            <a:r>
              <a:rPr lang="en-US" altLang="sv-SE" dirty="0" err="1"/>
              <a:t>wordt</a:t>
            </a:r>
            <a:r>
              <a:rPr lang="en-US" altLang="sv-SE" dirty="0"/>
              <a:t> </a:t>
            </a:r>
            <a:r>
              <a:rPr lang="en-US" altLang="sv-SE" dirty="0" err="1"/>
              <a:t>gebracht</a:t>
            </a:r>
            <a:r>
              <a:rPr lang="en-US" altLang="sv-SE" dirty="0"/>
              <a:t> om urine </a:t>
            </a:r>
            <a:r>
              <a:rPr lang="en-US" altLang="sv-SE" dirty="0" err="1"/>
              <a:t>af</a:t>
            </a:r>
            <a:r>
              <a:rPr lang="en-US" altLang="sv-SE" dirty="0"/>
              <a:t> </a:t>
            </a:r>
            <a:r>
              <a:rPr lang="en-US" altLang="sv-SE" dirty="0" err="1"/>
              <a:t>te</a:t>
            </a:r>
            <a:r>
              <a:rPr lang="en-US" altLang="sv-SE" dirty="0"/>
              <a:t> </a:t>
            </a:r>
            <a:r>
              <a:rPr lang="en-US" altLang="sv-SE" dirty="0" err="1"/>
              <a:t>voeren</a:t>
            </a:r>
            <a:r>
              <a:rPr lang="en-US" altLang="sv-SE" dirty="0"/>
              <a:t>. Dit </a:t>
            </a:r>
            <a:r>
              <a:rPr lang="en-US" altLang="sv-SE" dirty="0" err="1"/>
              <a:t>wordt</a:t>
            </a:r>
            <a:r>
              <a:rPr lang="en-US" altLang="sv-SE" dirty="0"/>
              <a:t> </a:t>
            </a:r>
            <a:r>
              <a:rPr lang="en-US" altLang="sv-SE" dirty="0" err="1"/>
              <a:t>zelfstandig</a:t>
            </a:r>
            <a:r>
              <a:rPr lang="en-US" altLang="sv-SE" dirty="0"/>
              <a:t> </a:t>
            </a:r>
            <a:r>
              <a:rPr lang="en-US" altLang="sv-SE" dirty="0" err="1"/>
              <a:t>uitgevoerd</a:t>
            </a:r>
            <a:r>
              <a:rPr lang="en-US" altLang="sv-SE" dirty="0"/>
              <a:t> of door </a:t>
            </a:r>
            <a:r>
              <a:rPr lang="en-US" altLang="sv-SE" dirty="0" err="1"/>
              <a:t>een</a:t>
            </a:r>
            <a:r>
              <a:rPr lang="en-US" altLang="sv-SE" dirty="0"/>
              <a:t> </a:t>
            </a:r>
            <a:r>
              <a:rPr lang="en-US" altLang="sv-SE" dirty="0" err="1"/>
              <a:t>ouder</a:t>
            </a:r>
            <a:r>
              <a:rPr lang="en-US" altLang="sv-SE" dirty="0"/>
              <a:t>/</a:t>
            </a:r>
            <a:r>
              <a:rPr lang="en-US" altLang="sv-SE" dirty="0" err="1"/>
              <a:t>zorgverlener</a:t>
            </a:r>
            <a:r>
              <a:rPr lang="en-US" altLang="sv-SE" dirty="0"/>
              <a:t>. </a:t>
            </a:r>
            <a:endParaRPr lang="en-US" dirty="0">
              <a:cs typeface="Calibri"/>
            </a:endParaRPr>
          </a:p>
          <a:p>
            <a:r>
              <a:rPr lang="en-US" altLang="sv-SE" dirty="0" err="1"/>
              <a:t>Kinderen</a:t>
            </a:r>
            <a:r>
              <a:rPr lang="en-US" altLang="sv-SE" dirty="0"/>
              <a:t> of </a:t>
            </a:r>
            <a:r>
              <a:rPr lang="en-US" altLang="sv-SE" dirty="0" err="1"/>
              <a:t>ouders</a:t>
            </a:r>
            <a:r>
              <a:rPr lang="en-US" altLang="sv-SE" dirty="0"/>
              <a:t>/</a:t>
            </a:r>
            <a:r>
              <a:rPr lang="en-US" altLang="sv-SE" dirty="0" err="1"/>
              <a:t>zorgverleners</a:t>
            </a:r>
            <a:r>
              <a:rPr lang="en-US" altLang="sv-SE" dirty="0"/>
              <a:t>  </a:t>
            </a:r>
            <a:r>
              <a:rPr lang="en-US" altLang="sv-SE" dirty="0" err="1"/>
              <a:t>katheteriseren</a:t>
            </a:r>
            <a:r>
              <a:rPr lang="en-US" altLang="sv-SE" dirty="0"/>
              <a:t> </a:t>
            </a:r>
            <a:r>
              <a:rPr lang="en-US" altLang="sv-SE" dirty="0" err="1"/>
              <a:t>elke</a:t>
            </a:r>
            <a:r>
              <a:rPr lang="en-US" altLang="sv-SE" dirty="0"/>
              <a:t> </a:t>
            </a:r>
            <a:r>
              <a:rPr lang="en-US" altLang="sv-SE" dirty="0" err="1"/>
              <a:t>dag</a:t>
            </a:r>
            <a:r>
              <a:rPr lang="en-US" altLang="sv-SE" dirty="0"/>
              <a:t> </a:t>
            </a:r>
            <a:r>
              <a:rPr lang="en-US" altLang="sv-SE" dirty="0" err="1"/>
              <a:t>routinematig</a:t>
            </a:r>
            <a:r>
              <a:rPr lang="en-US" altLang="sv-SE" dirty="0"/>
              <a:t>. </a:t>
            </a:r>
            <a:endParaRPr lang="en-US" altLang="sv-SE" dirty="0">
              <a:cs typeface="Calibri"/>
            </a:endParaRPr>
          </a:p>
        </p:txBody>
      </p:sp>
      <p:sp>
        <p:nvSpPr>
          <p:cNvPr id="2" name="Platshållare för innehåll 1">
            <a:extLst>
              <a:ext uri="{FF2B5EF4-FFF2-40B4-BE49-F238E27FC236}">
                <a16:creationId xmlns:a16="http://schemas.microsoft.com/office/drawing/2014/main" id="{043B5066-13D7-A93A-7CC1-990E12411B82}"/>
              </a:ext>
            </a:extLst>
          </p:cNvPr>
          <p:cNvSpPr>
            <a:spLocks noGrp="1"/>
          </p:cNvSpPr>
          <p:nvPr>
            <p:ph sz="half" idx="2"/>
          </p:nvPr>
        </p:nvSpPr>
        <p:spPr/>
        <p:txBody>
          <a:bodyPr vert="horz" lIns="91440" tIns="45720" rIns="91440" bIns="45720" rtlCol="0" anchor="t">
            <a:normAutofit/>
          </a:bodyPr>
          <a:lstStyle/>
          <a:p>
            <a:r>
              <a:rPr lang="en-US" altLang="sv-SE" dirty="0" err="1"/>
              <a:t>Overdag</a:t>
            </a:r>
            <a:r>
              <a:rPr lang="en-US" altLang="sv-SE" dirty="0"/>
              <a:t> </a:t>
            </a:r>
            <a:r>
              <a:rPr lang="en-US" altLang="sv-SE" dirty="0" err="1"/>
              <a:t>wordt</a:t>
            </a:r>
            <a:r>
              <a:rPr lang="en-US" altLang="sv-SE" dirty="0"/>
              <a:t> IC </a:t>
            </a:r>
            <a:r>
              <a:rPr lang="en-US" altLang="sv-SE" dirty="0" err="1"/>
              <a:t>normaal</a:t>
            </a:r>
            <a:r>
              <a:rPr lang="en-US" altLang="sv-SE" dirty="0"/>
              <a:t> </a:t>
            </a:r>
            <a:r>
              <a:rPr lang="en-US" altLang="sv-SE" dirty="0" err="1"/>
              <a:t>gesproken</a:t>
            </a:r>
            <a:r>
              <a:rPr lang="en-US" altLang="sv-SE" dirty="0"/>
              <a:t> </a:t>
            </a:r>
            <a:r>
              <a:rPr lang="en-US" altLang="sv-SE" dirty="0" err="1"/>
              <a:t>elke</a:t>
            </a:r>
            <a:r>
              <a:rPr lang="en-US" altLang="sv-SE" dirty="0"/>
              <a:t> 3 tot 4 </a:t>
            </a:r>
            <a:r>
              <a:rPr lang="en-US" altLang="sv-SE" dirty="0" err="1"/>
              <a:t>uur</a:t>
            </a:r>
            <a:r>
              <a:rPr lang="en-US" altLang="sv-SE" dirty="0"/>
              <a:t> </a:t>
            </a:r>
            <a:r>
              <a:rPr lang="en-US" altLang="sv-SE" dirty="0" err="1"/>
              <a:t>uitgevoerd</a:t>
            </a:r>
            <a:r>
              <a:rPr lang="en-US" altLang="sv-SE" dirty="0"/>
              <a:t>. </a:t>
            </a:r>
          </a:p>
          <a:p>
            <a:r>
              <a:rPr lang="en-US" altLang="sv-SE" dirty="0"/>
              <a:t>Was de </a:t>
            </a:r>
            <a:r>
              <a:rPr lang="en-US" altLang="sv-SE" dirty="0" err="1"/>
              <a:t>geslachtsdelen</a:t>
            </a:r>
            <a:r>
              <a:rPr lang="en-US" altLang="sv-SE" dirty="0"/>
              <a:t> </a:t>
            </a:r>
            <a:r>
              <a:rPr lang="en-US" altLang="sv-SE" dirty="0" err="1"/>
              <a:t>één</a:t>
            </a:r>
            <a:r>
              <a:rPr lang="en-US" altLang="sv-SE" dirty="0"/>
              <a:t> </a:t>
            </a:r>
            <a:r>
              <a:rPr lang="en-US" altLang="sv-SE" dirty="0" err="1"/>
              <a:t>keer</a:t>
            </a:r>
            <a:r>
              <a:rPr lang="en-US" altLang="sv-SE" dirty="0"/>
              <a:t> per </a:t>
            </a:r>
            <a:r>
              <a:rPr lang="en-US" altLang="sv-SE" dirty="0" err="1"/>
              <a:t>dag</a:t>
            </a:r>
            <a:r>
              <a:rPr lang="en-US" altLang="sv-SE" dirty="0"/>
              <a:t>. In het </a:t>
            </a:r>
            <a:r>
              <a:rPr lang="en-US" altLang="sv-SE" dirty="0" err="1"/>
              <a:t>geval</a:t>
            </a:r>
            <a:r>
              <a:rPr lang="en-US" altLang="sv-SE" dirty="0"/>
              <a:t> van </a:t>
            </a:r>
            <a:r>
              <a:rPr lang="en-US" altLang="sv-SE" dirty="0" err="1"/>
              <a:t>fecale</a:t>
            </a:r>
            <a:r>
              <a:rPr lang="en-US" altLang="sv-SE" dirty="0"/>
              <a:t> </a:t>
            </a:r>
            <a:r>
              <a:rPr lang="en-US" altLang="sv-SE" dirty="0" err="1"/>
              <a:t>incontinentie</a:t>
            </a:r>
            <a:r>
              <a:rPr lang="en-US" altLang="sv-SE" dirty="0"/>
              <a:t> was je de </a:t>
            </a:r>
            <a:r>
              <a:rPr lang="en-US" altLang="sv-SE" dirty="0" err="1"/>
              <a:t>geslachtsdelen</a:t>
            </a:r>
            <a:r>
              <a:rPr lang="en-US" altLang="sv-SE" dirty="0"/>
              <a:t> </a:t>
            </a:r>
            <a:r>
              <a:rPr lang="en-US" altLang="sv-SE" dirty="0" err="1"/>
              <a:t>voor</a:t>
            </a:r>
            <a:r>
              <a:rPr lang="en-US" altLang="sv-SE" dirty="0"/>
              <a:t> </a:t>
            </a:r>
            <a:r>
              <a:rPr lang="en-US" altLang="sv-SE" dirty="0" err="1"/>
              <a:t>elke</a:t>
            </a:r>
            <a:r>
              <a:rPr lang="en-US" altLang="sv-SE" dirty="0"/>
              <a:t> </a:t>
            </a:r>
            <a:r>
              <a:rPr lang="en-US" altLang="sv-SE" dirty="0" err="1"/>
              <a:t>katheterisatie</a:t>
            </a:r>
            <a:r>
              <a:rPr lang="en-US" altLang="sv-SE" dirty="0"/>
              <a:t>. </a:t>
            </a:r>
            <a:endParaRPr lang="en-US" altLang="sv-SE" dirty="0">
              <a:cs typeface="Calibri"/>
            </a:endParaRPr>
          </a:p>
          <a:p>
            <a:endParaRPr lang="en-US" dirty="0"/>
          </a:p>
        </p:txBody>
      </p:sp>
    </p:spTree>
    <p:extLst>
      <p:ext uri="{BB962C8B-B14F-4D97-AF65-F5344CB8AC3E}">
        <p14:creationId xmlns:p14="http://schemas.microsoft.com/office/powerpoint/2010/main" val="1169659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8" name="Rubrik 7">
            <a:extLst>
              <a:ext uri="{FF2B5EF4-FFF2-40B4-BE49-F238E27FC236}">
                <a16:creationId xmlns:a16="http://schemas.microsoft.com/office/drawing/2014/main" id="{C39330E3-3711-9A58-8151-50A9EBB3751D}"/>
              </a:ext>
            </a:extLst>
          </p:cNvPr>
          <p:cNvSpPr>
            <a:spLocks noGrp="1"/>
          </p:cNvSpPr>
          <p:nvPr>
            <p:ph type="title"/>
          </p:nvPr>
        </p:nvSpPr>
        <p:spPr>
          <a:xfrm>
            <a:off x="838200" y="978793"/>
            <a:ext cx="5705214" cy="1223493"/>
          </a:xfrm>
        </p:spPr>
        <p:txBody>
          <a:bodyPr/>
          <a:lstStyle/>
          <a:p>
            <a:r>
              <a:rPr lang="en-US" dirty="0" err="1"/>
              <a:t>Anatomie</a:t>
            </a:r>
            <a:r>
              <a:rPr lang="en-US" dirty="0"/>
              <a:t> </a:t>
            </a:r>
            <a:r>
              <a:rPr lang="en-US" dirty="0" err="1"/>
              <a:t>en</a:t>
            </a:r>
            <a:r>
              <a:rPr lang="en-US" dirty="0"/>
              <a:t> </a:t>
            </a:r>
            <a:r>
              <a:rPr lang="en-US" dirty="0" err="1"/>
              <a:t>fysiologie</a:t>
            </a:r>
            <a:br>
              <a:rPr lang="en-US" dirty="0"/>
            </a:br>
            <a:r>
              <a:rPr lang="en-US" dirty="0"/>
              <a:t>van het </a:t>
            </a:r>
            <a:r>
              <a:rPr lang="en-US" dirty="0" err="1"/>
              <a:t>urinwegstelsel</a:t>
            </a:r>
          </a:p>
        </p:txBody>
      </p:sp>
      <p:sp>
        <p:nvSpPr>
          <p:cNvPr id="3" name="Platshållare för innehåll 2">
            <a:extLst>
              <a:ext uri="{FF2B5EF4-FFF2-40B4-BE49-F238E27FC236}">
                <a16:creationId xmlns:a16="http://schemas.microsoft.com/office/drawing/2014/main" id="{F2750DC6-1BBF-B728-0E56-F49FD1F94C8E}"/>
              </a:ext>
            </a:extLst>
          </p:cNvPr>
          <p:cNvSpPr>
            <a:spLocks noGrp="1"/>
          </p:cNvSpPr>
          <p:nvPr>
            <p:ph sz="half" idx="1"/>
          </p:nvPr>
        </p:nvSpPr>
        <p:spPr>
          <a:xfrm>
            <a:off x="838200" y="2160174"/>
            <a:ext cx="5181600" cy="4230000"/>
          </a:xfrm>
        </p:spPr>
        <p:txBody>
          <a:bodyPr vert="horz" lIns="91440" tIns="45720" rIns="91440" bIns="45720" rtlCol="0" anchor="t">
            <a:normAutofit fontScale="92500"/>
          </a:bodyPr>
          <a:lstStyle/>
          <a:p>
            <a:r>
              <a:rPr lang="en-US" dirty="0"/>
              <a:t>De </a:t>
            </a:r>
            <a:r>
              <a:rPr lang="en-US" dirty="0" err="1"/>
              <a:t>nieren</a:t>
            </a:r>
            <a:r>
              <a:rPr lang="en-US" dirty="0"/>
              <a:t> </a:t>
            </a:r>
            <a:r>
              <a:rPr lang="en-US" dirty="0" err="1"/>
              <a:t>reinigen</a:t>
            </a:r>
            <a:r>
              <a:rPr lang="en-US" dirty="0"/>
              <a:t> het </a:t>
            </a:r>
            <a:r>
              <a:rPr lang="en-US" dirty="0" err="1"/>
              <a:t>bloed</a:t>
            </a:r>
            <a:r>
              <a:rPr lang="en-US" dirty="0"/>
              <a:t> </a:t>
            </a:r>
            <a:r>
              <a:rPr lang="en-US" dirty="0" err="1"/>
              <a:t>en</a:t>
            </a:r>
            <a:r>
              <a:rPr lang="en-US" dirty="0"/>
              <a:t> </a:t>
            </a:r>
            <a:r>
              <a:rPr lang="en-US" dirty="0" err="1"/>
              <a:t>reguleren</a:t>
            </a:r>
            <a:r>
              <a:rPr lang="en-US" dirty="0"/>
              <a:t> de </a:t>
            </a:r>
            <a:r>
              <a:rPr lang="en-US" dirty="0" err="1"/>
              <a:t>zout</a:t>
            </a:r>
            <a:r>
              <a:rPr lang="en-US" dirty="0"/>
              <a:t>-water </a:t>
            </a:r>
            <a:r>
              <a:rPr lang="en-US" dirty="0" err="1"/>
              <a:t>balans</a:t>
            </a:r>
            <a:r>
              <a:rPr lang="en-US" dirty="0"/>
              <a:t> in het </a:t>
            </a:r>
            <a:r>
              <a:rPr lang="en-US" dirty="0" err="1"/>
              <a:t>lichaam</a:t>
            </a:r>
            <a:r>
              <a:rPr lang="en-US" dirty="0"/>
              <a:t>.</a:t>
            </a:r>
          </a:p>
          <a:p>
            <a:r>
              <a:rPr lang="en-US" dirty="0"/>
              <a:t>De urine </a:t>
            </a:r>
            <a:r>
              <a:rPr lang="en-US" dirty="0" err="1"/>
              <a:t>wordt</a:t>
            </a:r>
            <a:r>
              <a:rPr lang="en-US" dirty="0"/>
              <a:t> </a:t>
            </a:r>
            <a:r>
              <a:rPr lang="en-US" dirty="0" err="1"/>
              <a:t>getransporteerd</a:t>
            </a:r>
            <a:r>
              <a:rPr lang="en-US" dirty="0"/>
              <a:t> </a:t>
            </a:r>
            <a:r>
              <a:rPr lang="en-US" dirty="0" err="1"/>
              <a:t>naar</a:t>
            </a:r>
            <a:r>
              <a:rPr lang="en-US" dirty="0"/>
              <a:t> de </a:t>
            </a:r>
            <a:r>
              <a:rPr lang="en-US" dirty="0" err="1"/>
              <a:t>blaas</a:t>
            </a:r>
            <a:r>
              <a:rPr lang="en-US" dirty="0"/>
              <a:t> via de </a:t>
            </a:r>
            <a:r>
              <a:rPr lang="en-US" dirty="0" err="1"/>
              <a:t>urineleiders</a:t>
            </a:r>
            <a:r>
              <a:rPr lang="en-US" dirty="0"/>
              <a:t>.</a:t>
            </a:r>
            <a:endParaRPr lang="en-US" dirty="0">
              <a:cs typeface="Calibri"/>
            </a:endParaRPr>
          </a:p>
          <a:p>
            <a:r>
              <a:rPr lang="en-US" dirty="0"/>
              <a:t>De </a:t>
            </a:r>
            <a:r>
              <a:rPr lang="en-US" dirty="0" err="1"/>
              <a:t>blaas</a:t>
            </a:r>
            <a:r>
              <a:rPr lang="en-US" dirty="0"/>
              <a:t> </a:t>
            </a:r>
            <a:r>
              <a:rPr lang="en-US" dirty="0" err="1"/>
              <a:t>slaat</a:t>
            </a:r>
            <a:r>
              <a:rPr lang="en-US" dirty="0"/>
              <a:t> de urine op </a:t>
            </a:r>
            <a:r>
              <a:rPr lang="en-US" dirty="0" err="1"/>
              <a:t>totdat</a:t>
            </a:r>
            <a:r>
              <a:rPr lang="en-US" dirty="0"/>
              <a:t> er </a:t>
            </a:r>
            <a:r>
              <a:rPr lang="en-US" dirty="0" err="1"/>
              <a:t>aandrang</a:t>
            </a:r>
            <a:r>
              <a:rPr lang="en-US" dirty="0"/>
              <a:t> </a:t>
            </a:r>
            <a:r>
              <a:rPr lang="en-US" dirty="0" err="1"/>
              <a:t>gevoeld</a:t>
            </a:r>
            <a:r>
              <a:rPr lang="en-US" dirty="0"/>
              <a:t> </a:t>
            </a:r>
            <a:r>
              <a:rPr lang="en-US" dirty="0" err="1"/>
              <a:t>wordt</a:t>
            </a:r>
            <a:r>
              <a:rPr lang="en-US" dirty="0"/>
              <a:t> om </a:t>
            </a:r>
            <a:r>
              <a:rPr lang="en-US" dirty="0" err="1"/>
              <a:t>te</a:t>
            </a:r>
            <a:r>
              <a:rPr lang="en-US" dirty="0"/>
              <a:t> </a:t>
            </a:r>
            <a:r>
              <a:rPr lang="en-US" dirty="0" err="1"/>
              <a:t>plassen</a:t>
            </a:r>
            <a:r>
              <a:rPr lang="en-US" dirty="0"/>
              <a:t>.</a:t>
            </a:r>
            <a:endParaRPr lang="en-US" dirty="0">
              <a:cs typeface="Calibri"/>
            </a:endParaRPr>
          </a:p>
          <a:p>
            <a:r>
              <a:rPr lang="en-US" dirty="0"/>
              <a:t>Om de </a:t>
            </a:r>
            <a:r>
              <a:rPr lang="en-US" dirty="0" err="1"/>
              <a:t>plasbuis</a:t>
            </a:r>
            <a:r>
              <a:rPr lang="en-US" dirty="0"/>
              <a:t> </a:t>
            </a:r>
            <a:r>
              <a:rPr lang="en-US" dirty="0" err="1"/>
              <a:t>bevinden</a:t>
            </a:r>
            <a:r>
              <a:rPr lang="en-US" dirty="0"/>
              <a:t> </a:t>
            </a:r>
            <a:r>
              <a:rPr lang="en-US" dirty="0" err="1"/>
              <a:t>zich</a:t>
            </a:r>
            <a:r>
              <a:rPr lang="en-US" dirty="0"/>
              <a:t> twee </a:t>
            </a:r>
            <a:r>
              <a:rPr lang="en-US" dirty="0" err="1"/>
              <a:t>circulaire</a:t>
            </a:r>
            <a:r>
              <a:rPr lang="en-US" dirty="0"/>
              <a:t> </a:t>
            </a:r>
            <a:r>
              <a:rPr lang="en-US" dirty="0" err="1"/>
              <a:t>sfincters</a:t>
            </a:r>
            <a:r>
              <a:rPr lang="en-US" dirty="0"/>
              <a:t>.</a:t>
            </a:r>
            <a:endParaRPr lang="en-US" dirty="0">
              <a:cs typeface="Calibri"/>
            </a:endParaRPr>
          </a:p>
          <a:p>
            <a:r>
              <a:rPr lang="en-US" dirty="0" err="1"/>
              <a:t>Tijdens</a:t>
            </a:r>
            <a:r>
              <a:rPr lang="en-US" dirty="0"/>
              <a:t> de </a:t>
            </a:r>
            <a:r>
              <a:rPr lang="en-US" dirty="0" err="1"/>
              <a:t>blaaslediging</a:t>
            </a:r>
            <a:r>
              <a:rPr lang="en-US" dirty="0"/>
              <a:t> </a:t>
            </a:r>
            <a:r>
              <a:rPr lang="en-US" dirty="0" err="1"/>
              <a:t>ontspannen</a:t>
            </a:r>
            <a:r>
              <a:rPr lang="en-US" dirty="0"/>
              <a:t> de </a:t>
            </a:r>
            <a:r>
              <a:rPr lang="en-US" dirty="0" err="1"/>
              <a:t>plasbuis</a:t>
            </a:r>
            <a:r>
              <a:rPr lang="en-US" dirty="0"/>
              <a:t> </a:t>
            </a:r>
            <a:r>
              <a:rPr lang="en-US" dirty="0" err="1"/>
              <a:t>en</a:t>
            </a:r>
            <a:r>
              <a:rPr lang="en-US" dirty="0"/>
              <a:t> </a:t>
            </a:r>
            <a:r>
              <a:rPr lang="en-US" dirty="0" err="1"/>
              <a:t>sfincters</a:t>
            </a:r>
            <a:r>
              <a:rPr lang="en-US" dirty="0"/>
              <a:t> </a:t>
            </a:r>
            <a:r>
              <a:rPr lang="en-US" dirty="0" err="1"/>
              <a:t>en</a:t>
            </a:r>
            <a:r>
              <a:rPr lang="en-US" dirty="0"/>
              <a:t> </a:t>
            </a:r>
            <a:r>
              <a:rPr lang="en-US" dirty="0" err="1"/>
              <a:t>trekt</a:t>
            </a:r>
            <a:r>
              <a:rPr lang="en-US" dirty="0"/>
              <a:t> de detrusor </a:t>
            </a:r>
            <a:r>
              <a:rPr lang="en-US" dirty="0" err="1"/>
              <a:t>samen</a:t>
            </a:r>
            <a:r>
              <a:rPr lang="en-US" dirty="0"/>
              <a:t> tot de </a:t>
            </a:r>
            <a:r>
              <a:rPr lang="en-US" dirty="0" err="1"/>
              <a:t>blaas</a:t>
            </a:r>
            <a:r>
              <a:rPr lang="en-US" dirty="0"/>
              <a:t> </a:t>
            </a:r>
            <a:r>
              <a:rPr lang="en-US" dirty="0" err="1"/>
              <a:t>leeg</a:t>
            </a:r>
            <a:r>
              <a:rPr lang="en-US" dirty="0"/>
              <a:t> is.</a:t>
            </a:r>
            <a:endParaRPr lang="en-US" dirty="0">
              <a:cs typeface="Calibri"/>
            </a:endParaRPr>
          </a:p>
        </p:txBody>
      </p:sp>
      <p:grpSp>
        <p:nvGrpSpPr>
          <p:cNvPr id="5" name="Group 4">
            <a:extLst>
              <a:ext uri="{FF2B5EF4-FFF2-40B4-BE49-F238E27FC236}">
                <a16:creationId xmlns:a16="http://schemas.microsoft.com/office/drawing/2014/main" id="{7C6E8172-4C6D-116B-870F-BE14E11608CD}"/>
              </a:ext>
            </a:extLst>
          </p:cNvPr>
          <p:cNvGrpSpPr/>
          <p:nvPr/>
        </p:nvGrpSpPr>
        <p:grpSpPr>
          <a:xfrm>
            <a:off x="6172203" y="1081687"/>
            <a:ext cx="4487087" cy="5430239"/>
            <a:chOff x="6172203" y="1081687"/>
            <a:chExt cx="4487087" cy="5430239"/>
          </a:xfrm>
        </p:grpSpPr>
        <p:grpSp>
          <p:nvGrpSpPr>
            <p:cNvPr id="118" name="Grupp 117">
              <a:extLst>
                <a:ext uri="{FF2B5EF4-FFF2-40B4-BE49-F238E27FC236}">
                  <a16:creationId xmlns:a16="http://schemas.microsoft.com/office/drawing/2014/main" id="{91B9E172-7377-F1F3-5FE6-AED6CCD680C0}"/>
                </a:ext>
              </a:extLst>
            </p:cNvPr>
            <p:cNvGrpSpPr/>
            <p:nvPr/>
          </p:nvGrpSpPr>
          <p:grpSpPr>
            <a:xfrm>
              <a:off x="6172203" y="1081687"/>
              <a:ext cx="4487087" cy="5430239"/>
              <a:chOff x="8351515" y="1103412"/>
              <a:chExt cx="3664201" cy="4434389"/>
            </a:xfrm>
          </p:grpSpPr>
          <p:pic>
            <p:nvPicPr>
              <p:cNvPr id="76" name="object 5">
                <a:extLst>
                  <a:ext uri="{FF2B5EF4-FFF2-40B4-BE49-F238E27FC236}">
                    <a16:creationId xmlns:a16="http://schemas.microsoft.com/office/drawing/2014/main" id="{32C60B0E-6D5D-8424-F5CE-44BAEA446F42}"/>
                  </a:ext>
                </a:extLst>
              </p:cNvPr>
              <p:cNvPicPr/>
              <p:nvPr/>
            </p:nvPicPr>
            <p:blipFill>
              <a:blip r:embed="rId3" cstate="print">
                <a:extLst>
                  <a:ext uri="{28A0092B-C50C-407E-A947-70E740481C1C}">
                    <a14:useLocalDpi xmlns:a14="http://schemas.microsoft.com/office/drawing/2010/main"/>
                  </a:ext>
                </a:extLst>
              </a:blip>
              <a:stretch>
                <a:fillRect/>
              </a:stretch>
            </p:blipFill>
            <p:spPr>
              <a:xfrm>
                <a:off x="9208978" y="1647207"/>
                <a:ext cx="2720517" cy="3890594"/>
              </a:xfrm>
              <a:prstGeom prst="rect">
                <a:avLst/>
              </a:prstGeom>
            </p:spPr>
          </p:pic>
          <p:grpSp>
            <p:nvGrpSpPr>
              <p:cNvPr id="78" name="object 8">
                <a:extLst>
                  <a:ext uri="{FF2B5EF4-FFF2-40B4-BE49-F238E27FC236}">
                    <a16:creationId xmlns:a16="http://schemas.microsoft.com/office/drawing/2014/main" id="{79FB7B56-7AC9-08C6-DE5C-8097F5CF4387}"/>
                  </a:ext>
                </a:extLst>
              </p:cNvPr>
              <p:cNvGrpSpPr/>
              <p:nvPr/>
            </p:nvGrpSpPr>
            <p:grpSpPr>
              <a:xfrm>
                <a:off x="10339626" y="1263146"/>
                <a:ext cx="264160" cy="1420495"/>
                <a:chOff x="3702495" y="2174188"/>
                <a:chExt cx="264160" cy="1420495"/>
              </a:xfrm>
            </p:grpSpPr>
            <p:sp>
              <p:nvSpPr>
                <p:cNvPr id="79" name="object 9">
                  <a:extLst>
                    <a:ext uri="{FF2B5EF4-FFF2-40B4-BE49-F238E27FC236}">
                      <a16:creationId xmlns:a16="http://schemas.microsoft.com/office/drawing/2014/main" id="{AAB09323-F929-4458-17D4-262CDECEBB59}"/>
                    </a:ext>
                  </a:extLst>
                </p:cNvPr>
                <p:cNvSpPr/>
                <p:nvPr/>
              </p:nvSpPr>
              <p:spPr>
                <a:xfrm>
                  <a:off x="3704400" y="2176093"/>
                  <a:ext cx="0" cy="1290955"/>
                </a:xfrm>
                <a:custGeom>
                  <a:avLst/>
                  <a:gdLst/>
                  <a:ahLst/>
                  <a:cxnLst/>
                  <a:rect l="l" t="t" r="r" b="b"/>
                  <a:pathLst>
                    <a:path h="1290954">
                      <a:moveTo>
                        <a:pt x="0" y="0"/>
                      </a:moveTo>
                      <a:lnTo>
                        <a:pt x="0" y="1290739"/>
                      </a:lnTo>
                    </a:path>
                  </a:pathLst>
                </a:custGeom>
                <a:ln w="3429">
                  <a:solidFill>
                    <a:srgbClr val="231F20"/>
                  </a:solidFill>
                </a:ln>
              </p:spPr>
              <p:txBody>
                <a:bodyPr wrap="square" lIns="0" tIns="0" rIns="0" bIns="0" rtlCol="0"/>
                <a:lstStyle/>
                <a:p>
                  <a:endParaRPr lang="en-US" sz="3600" dirty="0"/>
                </a:p>
              </p:txBody>
            </p:sp>
            <p:sp>
              <p:nvSpPr>
                <p:cNvPr id="80" name="object 10">
                  <a:extLst>
                    <a:ext uri="{FF2B5EF4-FFF2-40B4-BE49-F238E27FC236}">
                      <a16:creationId xmlns:a16="http://schemas.microsoft.com/office/drawing/2014/main" id="{243D2A56-ADAA-45F6-D8F0-81D538B3CB1C}"/>
                    </a:ext>
                  </a:extLst>
                </p:cNvPr>
                <p:cNvSpPr/>
                <p:nvPr/>
              </p:nvSpPr>
              <p:spPr>
                <a:xfrm>
                  <a:off x="3964680" y="2386829"/>
                  <a:ext cx="0" cy="1205865"/>
                </a:xfrm>
                <a:custGeom>
                  <a:avLst/>
                  <a:gdLst/>
                  <a:ahLst/>
                  <a:cxnLst/>
                  <a:rect l="l" t="t" r="r" b="b"/>
                  <a:pathLst>
                    <a:path h="1205864">
                      <a:moveTo>
                        <a:pt x="0" y="0"/>
                      </a:moveTo>
                      <a:lnTo>
                        <a:pt x="0" y="1205814"/>
                      </a:lnTo>
                    </a:path>
                  </a:pathLst>
                </a:custGeom>
                <a:ln w="3429">
                  <a:solidFill>
                    <a:srgbClr val="231F20"/>
                  </a:solidFill>
                </a:ln>
              </p:spPr>
              <p:txBody>
                <a:bodyPr wrap="square" lIns="0" tIns="0" rIns="0" bIns="0" rtlCol="0"/>
                <a:lstStyle/>
                <a:p>
                  <a:endParaRPr lang="en-US" sz="3600" dirty="0"/>
                </a:p>
              </p:txBody>
            </p:sp>
          </p:grpSp>
          <p:sp>
            <p:nvSpPr>
              <p:cNvPr id="82" name="object 22">
                <a:extLst>
                  <a:ext uri="{FF2B5EF4-FFF2-40B4-BE49-F238E27FC236}">
                    <a16:creationId xmlns:a16="http://schemas.microsoft.com/office/drawing/2014/main" id="{F056C794-34C5-7B12-5462-B127F9CDE637}"/>
                  </a:ext>
                </a:extLst>
              </p:cNvPr>
              <p:cNvSpPr txBox="1"/>
              <p:nvPr/>
            </p:nvSpPr>
            <p:spPr>
              <a:xfrm>
                <a:off x="10341532" y="4126875"/>
                <a:ext cx="654437" cy="161272"/>
              </a:xfrm>
              <a:prstGeom prst="rect">
                <a:avLst/>
              </a:prstGeom>
            </p:spPr>
            <p:txBody>
              <a:bodyPr vert="horz" wrap="square" lIns="0" tIns="12700" rIns="0" bIns="0" rtlCol="0" anchor="t">
                <a:spAutoFit/>
              </a:bodyPr>
              <a:lstStyle/>
              <a:p>
                <a:pPr marL="12700">
                  <a:lnSpc>
                    <a:spcPct val="100000"/>
                  </a:lnSpc>
                  <a:spcBef>
                    <a:spcPts val="100"/>
                  </a:spcBef>
                </a:pPr>
                <a:r>
                  <a:rPr lang="en-US" sz="1200" spc="-10" dirty="0" err="1">
                    <a:solidFill>
                      <a:srgbClr val="231F20"/>
                    </a:solidFill>
                    <a:cs typeface="Gotham-Light"/>
                  </a:rPr>
                  <a:t>Urineleiders</a:t>
                </a:r>
                <a:endParaRPr lang="en-US" sz="1200" dirty="0" err="1">
                  <a:cs typeface="Gotham-Light"/>
                </a:endParaRPr>
              </a:p>
            </p:txBody>
          </p:sp>
          <p:sp>
            <p:nvSpPr>
              <p:cNvPr id="83" name="object 23">
                <a:extLst>
                  <a:ext uri="{FF2B5EF4-FFF2-40B4-BE49-F238E27FC236}">
                    <a16:creationId xmlns:a16="http://schemas.microsoft.com/office/drawing/2014/main" id="{C0574ADF-CBB8-715D-E5C9-FC57B4913B9A}"/>
                  </a:ext>
                </a:extLst>
              </p:cNvPr>
              <p:cNvSpPr txBox="1"/>
              <p:nvPr/>
            </p:nvSpPr>
            <p:spPr>
              <a:xfrm>
                <a:off x="11033373" y="4125269"/>
                <a:ext cx="801429" cy="161272"/>
              </a:xfrm>
              <a:prstGeom prst="rect">
                <a:avLst/>
              </a:prstGeom>
            </p:spPr>
            <p:txBody>
              <a:bodyPr vert="horz" wrap="square" lIns="0" tIns="12700" rIns="0" bIns="0" rtlCol="0" anchor="t">
                <a:spAutoFit/>
              </a:bodyPr>
              <a:lstStyle/>
              <a:p>
                <a:pPr marL="12700" marR="5080" indent="118745">
                  <a:lnSpc>
                    <a:spcPct val="100000"/>
                  </a:lnSpc>
                  <a:spcBef>
                    <a:spcPts val="100"/>
                  </a:spcBef>
                </a:pPr>
                <a:r>
                  <a:rPr lang="en-US" sz="1200" spc="-10" dirty="0">
                    <a:solidFill>
                      <a:srgbClr val="231F20"/>
                    </a:solidFill>
                  </a:rPr>
                  <a:t>Nier</a:t>
                </a:r>
                <a:endParaRPr lang="en-US" dirty="0"/>
              </a:p>
            </p:txBody>
          </p:sp>
          <p:sp>
            <p:nvSpPr>
              <p:cNvPr id="84" name="object 24">
                <a:extLst>
                  <a:ext uri="{FF2B5EF4-FFF2-40B4-BE49-F238E27FC236}">
                    <a16:creationId xmlns:a16="http://schemas.microsoft.com/office/drawing/2014/main" id="{297575E0-29B0-013F-1520-502DD4427AE8}"/>
                  </a:ext>
                </a:extLst>
              </p:cNvPr>
              <p:cNvSpPr txBox="1"/>
              <p:nvPr/>
            </p:nvSpPr>
            <p:spPr>
              <a:xfrm>
                <a:off x="10533677" y="4447773"/>
                <a:ext cx="1482039" cy="161272"/>
              </a:xfrm>
              <a:prstGeom prst="rect">
                <a:avLst/>
              </a:prstGeom>
            </p:spPr>
            <p:txBody>
              <a:bodyPr vert="horz" wrap="square" lIns="0" tIns="12700" rIns="0" bIns="0" rtlCol="0" anchor="t">
                <a:spAutoFit/>
              </a:bodyPr>
              <a:lstStyle/>
              <a:p>
                <a:pPr marL="12700">
                  <a:lnSpc>
                    <a:spcPct val="100000"/>
                  </a:lnSpc>
                  <a:spcBef>
                    <a:spcPts val="100"/>
                  </a:spcBef>
                </a:pPr>
                <a:r>
                  <a:rPr lang="en-US" sz="1200" spc="-10" dirty="0" err="1">
                    <a:solidFill>
                      <a:srgbClr val="231F20"/>
                    </a:solidFill>
                    <a:cs typeface="Gotham-Light"/>
                  </a:rPr>
                  <a:t>Blaas</a:t>
                </a:r>
                <a:endParaRPr lang="en-US" sz="1200" dirty="0" err="1">
                  <a:cs typeface="Gotham-Light"/>
                </a:endParaRPr>
              </a:p>
            </p:txBody>
          </p:sp>
          <p:sp>
            <p:nvSpPr>
              <p:cNvPr id="85" name="object 25">
                <a:extLst>
                  <a:ext uri="{FF2B5EF4-FFF2-40B4-BE49-F238E27FC236}">
                    <a16:creationId xmlns:a16="http://schemas.microsoft.com/office/drawing/2014/main" id="{FEAFE9DA-CEB5-10D5-87AB-C259E62909E2}"/>
                  </a:ext>
                </a:extLst>
              </p:cNvPr>
              <p:cNvSpPr txBox="1"/>
              <p:nvPr/>
            </p:nvSpPr>
            <p:spPr>
              <a:xfrm>
                <a:off x="10534571" y="4603177"/>
                <a:ext cx="1394924" cy="161272"/>
              </a:xfrm>
              <a:prstGeom prst="rect">
                <a:avLst/>
              </a:prstGeom>
            </p:spPr>
            <p:txBody>
              <a:bodyPr vert="horz" wrap="square" lIns="0" tIns="12700" rIns="0" bIns="0" rtlCol="0" anchor="t">
                <a:spAutoFit/>
              </a:bodyPr>
              <a:lstStyle/>
              <a:p>
                <a:pPr marL="12700">
                  <a:spcBef>
                    <a:spcPts val="100"/>
                  </a:spcBef>
                </a:pPr>
                <a:r>
                  <a:rPr lang="en-US" sz="1200" dirty="0" err="1">
                    <a:solidFill>
                      <a:srgbClr val="231F20"/>
                    </a:solidFill>
                    <a:cs typeface="Gotham-Light"/>
                  </a:rPr>
                  <a:t>Uitmondingen</a:t>
                </a:r>
                <a:r>
                  <a:rPr lang="en-US" sz="1200" dirty="0">
                    <a:solidFill>
                      <a:srgbClr val="231F20"/>
                    </a:solidFill>
                    <a:cs typeface="Gotham-Light"/>
                  </a:rPr>
                  <a:t> </a:t>
                </a:r>
                <a:r>
                  <a:rPr lang="en-US" sz="1200" dirty="0" err="1">
                    <a:solidFill>
                      <a:srgbClr val="231F20"/>
                    </a:solidFill>
                    <a:cs typeface="Gotham-Light"/>
                  </a:rPr>
                  <a:t>urineleiders</a:t>
                </a:r>
              </a:p>
            </p:txBody>
          </p:sp>
          <p:sp>
            <p:nvSpPr>
              <p:cNvPr id="86" name="object 26">
                <a:extLst>
                  <a:ext uri="{FF2B5EF4-FFF2-40B4-BE49-F238E27FC236}">
                    <a16:creationId xmlns:a16="http://schemas.microsoft.com/office/drawing/2014/main" id="{68E8C711-FCC8-4649-9488-D280DCE2AD82}"/>
                  </a:ext>
                </a:extLst>
              </p:cNvPr>
              <p:cNvSpPr txBox="1"/>
              <p:nvPr/>
            </p:nvSpPr>
            <p:spPr>
              <a:xfrm>
                <a:off x="10542315" y="5170117"/>
                <a:ext cx="1437841" cy="161272"/>
              </a:xfrm>
              <a:prstGeom prst="rect">
                <a:avLst/>
              </a:prstGeom>
            </p:spPr>
            <p:txBody>
              <a:bodyPr vert="horz" wrap="square" lIns="0" tIns="12700" rIns="0" bIns="0" rtlCol="0" anchor="t">
                <a:spAutoFit/>
              </a:bodyPr>
              <a:lstStyle/>
              <a:p>
                <a:pPr marL="12700">
                  <a:lnSpc>
                    <a:spcPct val="100000"/>
                  </a:lnSpc>
                  <a:spcBef>
                    <a:spcPts val="100"/>
                  </a:spcBef>
                </a:pPr>
                <a:r>
                  <a:rPr lang="en-US" sz="1200" spc="-10" dirty="0" err="1">
                    <a:solidFill>
                      <a:srgbClr val="231F20"/>
                    </a:solidFill>
                  </a:rPr>
                  <a:t>Plasbuis</a:t>
                </a:r>
                <a:endParaRPr lang="en-US" dirty="0" err="1"/>
              </a:p>
            </p:txBody>
          </p:sp>
          <p:sp>
            <p:nvSpPr>
              <p:cNvPr id="88" name="object 41">
                <a:extLst>
                  <a:ext uri="{FF2B5EF4-FFF2-40B4-BE49-F238E27FC236}">
                    <a16:creationId xmlns:a16="http://schemas.microsoft.com/office/drawing/2014/main" id="{3404A677-F286-9B19-F1D0-217C46768CA7}"/>
                  </a:ext>
                </a:extLst>
              </p:cNvPr>
              <p:cNvSpPr txBox="1"/>
              <p:nvPr/>
            </p:nvSpPr>
            <p:spPr>
              <a:xfrm>
                <a:off x="8687676" y="5220759"/>
                <a:ext cx="1028385" cy="161272"/>
              </a:xfrm>
              <a:prstGeom prst="rect">
                <a:avLst/>
              </a:prstGeom>
            </p:spPr>
            <p:txBody>
              <a:bodyPr vert="horz" wrap="square" lIns="0" tIns="12700" rIns="0" bIns="0" rtlCol="0" anchor="t">
                <a:spAutoFit/>
              </a:bodyPr>
              <a:lstStyle/>
              <a:p>
                <a:pPr marL="12700" algn="r">
                  <a:lnSpc>
                    <a:spcPct val="100000"/>
                  </a:lnSpc>
                  <a:spcBef>
                    <a:spcPts val="100"/>
                  </a:spcBef>
                </a:pPr>
                <a:r>
                  <a:rPr lang="en-US" sz="1200" spc="-10" dirty="0" err="1">
                    <a:solidFill>
                      <a:srgbClr val="231F20"/>
                    </a:solidFill>
                    <a:cs typeface="Gotham-Light"/>
                  </a:rPr>
                  <a:t>Plasbuisuitgang</a:t>
                </a:r>
              </a:p>
            </p:txBody>
          </p:sp>
          <p:sp>
            <p:nvSpPr>
              <p:cNvPr id="89" name="object 42">
                <a:extLst>
                  <a:ext uri="{FF2B5EF4-FFF2-40B4-BE49-F238E27FC236}">
                    <a16:creationId xmlns:a16="http://schemas.microsoft.com/office/drawing/2014/main" id="{371E6B7E-A1CC-564F-DC08-7A2104FAA8BF}"/>
                  </a:ext>
                </a:extLst>
              </p:cNvPr>
              <p:cNvSpPr/>
              <p:nvPr/>
            </p:nvSpPr>
            <p:spPr>
              <a:xfrm>
                <a:off x="9766722" y="5317076"/>
                <a:ext cx="241300" cy="0"/>
              </a:xfrm>
              <a:custGeom>
                <a:avLst/>
                <a:gdLst/>
                <a:ahLst/>
                <a:cxnLst/>
                <a:rect l="l" t="t" r="r" b="b"/>
                <a:pathLst>
                  <a:path w="241300">
                    <a:moveTo>
                      <a:pt x="0" y="0"/>
                    </a:moveTo>
                    <a:lnTo>
                      <a:pt x="241261" y="0"/>
                    </a:lnTo>
                  </a:path>
                </a:pathLst>
              </a:custGeom>
              <a:ln w="3429">
                <a:solidFill>
                  <a:srgbClr val="231F20"/>
                </a:solidFill>
              </a:ln>
            </p:spPr>
            <p:txBody>
              <a:bodyPr wrap="square" lIns="0" tIns="0" rIns="0" bIns="0" rtlCol="0"/>
              <a:lstStyle/>
              <a:p>
                <a:endParaRPr lang="en-US" sz="3600" dirty="0"/>
              </a:p>
            </p:txBody>
          </p:sp>
          <p:sp>
            <p:nvSpPr>
              <p:cNvPr id="90" name="object 44">
                <a:extLst>
                  <a:ext uri="{FF2B5EF4-FFF2-40B4-BE49-F238E27FC236}">
                    <a16:creationId xmlns:a16="http://schemas.microsoft.com/office/drawing/2014/main" id="{2EE8CC17-7EFE-260B-0AF3-6612161C7365}"/>
                  </a:ext>
                </a:extLst>
              </p:cNvPr>
              <p:cNvSpPr txBox="1"/>
              <p:nvPr/>
            </p:nvSpPr>
            <p:spPr>
              <a:xfrm>
                <a:off x="10056707" y="1103412"/>
                <a:ext cx="1190178" cy="161272"/>
              </a:xfrm>
              <a:prstGeom prst="rect">
                <a:avLst/>
              </a:prstGeom>
            </p:spPr>
            <p:txBody>
              <a:bodyPr vert="horz" wrap="square" lIns="0" tIns="12700" rIns="0" bIns="0" rtlCol="0" anchor="t">
                <a:spAutoFit/>
              </a:bodyPr>
              <a:lstStyle/>
              <a:p>
                <a:pPr marL="12700">
                  <a:lnSpc>
                    <a:spcPct val="100000"/>
                  </a:lnSpc>
                  <a:spcBef>
                    <a:spcPts val="100"/>
                  </a:spcBef>
                </a:pPr>
                <a:r>
                  <a:rPr lang="en-US" sz="1200" spc="-10" dirty="0" err="1">
                    <a:solidFill>
                      <a:srgbClr val="231F20"/>
                    </a:solidFill>
                    <a:cs typeface="Gotham-Light"/>
                  </a:rPr>
                  <a:t>Nierslagader</a:t>
                </a:r>
                <a:endParaRPr lang="en-US" sz="1200" dirty="0" err="1">
                  <a:cs typeface="Gotham-Light"/>
                </a:endParaRPr>
              </a:p>
            </p:txBody>
          </p:sp>
          <p:sp>
            <p:nvSpPr>
              <p:cNvPr id="93" name="object 48">
                <a:extLst>
                  <a:ext uri="{FF2B5EF4-FFF2-40B4-BE49-F238E27FC236}">
                    <a16:creationId xmlns:a16="http://schemas.microsoft.com/office/drawing/2014/main" id="{6772FE72-2C8C-E6C0-B47E-9CFD7BB07F50}"/>
                  </a:ext>
                </a:extLst>
              </p:cNvPr>
              <p:cNvSpPr txBox="1"/>
              <p:nvPr/>
            </p:nvSpPr>
            <p:spPr>
              <a:xfrm>
                <a:off x="9698578" y="4010829"/>
                <a:ext cx="602583" cy="161272"/>
              </a:xfrm>
              <a:prstGeom prst="rect">
                <a:avLst/>
              </a:prstGeom>
            </p:spPr>
            <p:txBody>
              <a:bodyPr vert="horz" wrap="square" lIns="0" tIns="12700" rIns="0" bIns="0" rtlCol="0">
                <a:spAutoFit/>
              </a:bodyPr>
              <a:lstStyle/>
              <a:p>
                <a:pPr marL="47625" marR="5080" indent="-35560" algn="ctr">
                  <a:lnSpc>
                    <a:spcPct val="100000"/>
                  </a:lnSpc>
                  <a:spcBef>
                    <a:spcPts val="100"/>
                  </a:spcBef>
                </a:pPr>
                <a:r>
                  <a:rPr lang="en-US" sz="1200" spc="-10" dirty="0">
                    <a:solidFill>
                      <a:srgbClr val="231F20"/>
                    </a:solidFill>
                    <a:cs typeface="Gotham-Light"/>
                  </a:rPr>
                  <a:t>Detrusor</a:t>
                </a:r>
                <a:endParaRPr lang="en-US" sz="1200" dirty="0">
                  <a:cs typeface="Gotham-Light"/>
                </a:endParaRPr>
              </a:p>
            </p:txBody>
          </p:sp>
          <p:sp>
            <p:nvSpPr>
              <p:cNvPr id="94" name="object 49">
                <a:extLst>
                  <a:ext uri="{FF2B5EF4-FFF2-40B4-BE49-F238E27FC236}">
                    <a16:creationId xmlns:a16="http://schemas.microsoft.com/office/drawing/2014/main" id="{5BE52578-99F1-10D5-E52C-B3AC4ACF48A9}"/>
                  </a:ext>
                </a:extLst>
              </p:cNvPr>
              <p:cNvSpPr txBox="1"/>
              <p:nvPr/>
            </p:nvSpPr>
            <p:spPr>
              <a:xfrm>
                <a:off x="10555817" y="4795461"/>
                <a:ext cx="1059180" cy="194103"/>
              </a:xfrm>
              <a:prstGeom prst="rect">
                <a:avLst/>
              </a:prstGeom>
            </p:spPr>
            <p:txBody>
              <a:bodyPr vert="horz" wrap="square" lIns="0" tIns="12700" rIns="0" bIns="0" rtlCol="0" anchor="t">
                <a:spAutoFit/>
              </a:bodyPr>
              <a:lstStyle/>
              <a:p>
                <a:pPr marL="12700" marR="5080" indent="-635">
                  <a:lnSpc>
                    <a:spcPct val="132900"/>
                  </a:lnSpc>
                  <a:spcBef>
                    <a:spcPts val="100"/>
                  </a:spcBef>
                </a:pPr>
                <a:r>
                  <a:rPr lang="en-US" sz="1200" dirty="0" err="1">
                    <a:solidFill>
                      <a:srgbClr val="231F20"/>
                    </a:solidFill>
                    <a:cs typeface="Gotham-Light"/>
                  </a:rPr>
                  <a:t>Sfincter</a:t>
                </a:r>
                <a:endParaRPr lang="en-US" sz="1200" dirty="0" err="1">
                  <a:cs typeface="Gotham-Light"/>
                </a:endParaRPr>
              </a:p>
            </p:txBody>
          </p:sp>
          <p:sp>
            <p:nvSpPr>
              <p:cNvPr id="97" name="textruta 96">
                <a:extLst>
                  <a:ext uri="{FF2B5EF4-FFF2-40B4-BE49-F238E27FC236}">
                    <a16:creationId xmlns:a16="http://schemas.microsoft.com/office/drawing/2014/main" id="{752A691F-527D-C8C6-944D-0AFF76668FCF}"/>
                  </a:ext>
                </a:extLst>
              </p:cNvPr>
              <p:cNvSpPr txBox="1"/>
              <p:nvPr/>
            </p:nvSpPr>
            <p:spPr>
              <a:xfrm>
                <a:off x="8351515" y="4810395"/>
                <a:ext cx="1208885" cy="377000"/>
              </a:xfrm>
              <a:prstGeom prst="rect">
                <a:avLst/>
              </a:prstGeom>
              <a:noFill/>
            </p:spPr>
            <p:txBody>
              <a:bodyPr wrap="square" lIns="91440" tIns="45720" rIns="91440" bIns="45720" anchor="t">
                <a:spAutoFit/>
              </a:bodyPr>
              <a:lstStyle/>
              <a:p>
                <a:pPr marR="5080" algn="r">
                  <a:lnSpc>
                    <a:spcPct val="100000"/>
                  </a:lnSpc>
                  <a:spcBef>
                    <a:spcPts val="100"/>
                  </a:spcBef>
                </a:pPr>
                <a:r>
                  <a:rPr lang="en-US" sz="1200" dirty="0" err="1">
                    <a:solidFill>
                      <a:srgbClr val="231F20"/>
                    </a:solidFill>
                    <a:cs typeface="Gotham-Light"/>
                  </a:rPr>
                  <a:t>Bekkenbodem-spieren</a:t>
                </a:r>
                <a:endParaRPr lang="en-US" sz="1200" err="1">
                  <a:solidFill>
                    <a:srgbClr val="231F20"/>
                  </a:solidFill>
                  <a:cs typeface="Gotham-Light"/>
                </a:endParaRPr>
              </a:p>
            </p:txBody>
          </p:sp>
          <p:cxnSp>
            <p:nvCxnSpPr>
              <p:cNvPr id="98" name="Rak 97">
                <a:extLst>
                  <a:ext uri="{FF2B5EF4-FFF2-40B4-BE49-F238E27FC236}">
                    <a16:creationId xmlns:a16="http://schemas.microsoft.com/office/drawing/2014/main" id="{4BCD3639-ABB1-E8AB-1AA8-9F5E02651674}"/>
                  </a:ext>
                </a:extLst>
              </p:cNvPr>
              <p:cNvCxnSpPr>
                <a:cxnSpLocks/>
              </p:cNvCxnSpPr>
              <p:nvPr/>
            </p:nvCxnSpPr>
            <p:spPr>
              <a:xfrm>
                <a:off x="9515475" y="4996777"/>
                <a:ext cx="24381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Rak 99">
                <a:extLst>
                  <a:ext uri="{FF2B5EF4-FFF2-40B4-BE49-F238E27FC236}">
                    <a16:creationId xmlns:a16="http://schemas.microsoft.com/office/drawing/2014/main" id="{872D8C05-305B-863F-DF8D-B22AFEE96BC8}"/>
                  </a:ext>
                </a:extLst>
              </p:cNvPr>
              <p:cNvCxnSpPr>
                <a:cxnSpLocks/>
              </p:cNvCxnSpPr>
              <p:nvPr/>
            </p:nvCxnSpPr>
            <p:spPr>
              <a:xfrm>
                <a:off x="10008022" y="4147708"/>
                <a:ext cx="0" cy="20415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Rak 101">
                <a:extLst>
                  <a:ext uri="{FF2B5EF4-FFF2-40B4-BE49-F238E27FC236}">
                    <a16:creationId xmlns:a16="http://schemas.microsoft.com/office/drawing/2014/main" id="{4AF0BA2D-681E-292D-A8BA-7BB39BC81F7F}"/>
                  </a:ext>
                </a:extLst>
              </p:cNvPr>
              <p:cNvCxnSpPr>
                <a:cxnSpLocks/>
              </p:cNvCxnSpPr>
              <p:nvPr/>
            </p:nvCxnSpPr>
            <p:spPr>
              <a:xfrm>
                <a:off x="10062359" y="4539262"/>
                <a:ext cx="44379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Rak 103">
                <a:extLst>
                  <a:ext uri="{FF2B5EF4-FFF2-40B4-BE49-F238E27FC236}">
                    <a16:creationId xmlns:a16="http://schemas.microsoft.com/office/drawing/2014/main" id="{BA80C6A2-023F-5B6B-A5E8-63DADE5C80CD}"/>
                  </a:ext>
                </a:extLst>
              </p:cNvPr>
              <p:cNvCxnSpPr>
                <a:cxnSpLocks/>
              </p:cNvCxnSpPr>
              <p:nvPr/>
            </p:nvCxnSpPr>
            <p:spPr>
              <a:xfrm>
                <a:off x="10218524" y="4683114"/>
                <a:ext cx="28763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Rak 104">
                <a:extLst>
                  <a:ext uri="{FF2B5EF4-FFF2-40B4-BE49-F238E27FC236}">
                    <a16:creationId xmlns:a16="http://schemas.microsoft.com/office/drawing/2014/main" id="{8C1E0863-87CA-7C1D-BDD7-E42DAF1AF373}"/>
                  </a:ext>
                </a:extLst>
              </p:cNvPr>
              <p:cNvCxnSpPr>
                <a:cxnSpLocks/>
              </p:cNvCxnSpPr>
              <p:nvPr/>
            </p:nvCxnSpPr>
            <p:spPr>
              <a:xfrm>
                <a:off x="10062359" y="4919421"/>
                <a:ext cx="44379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Rak 105">
                <a:extLst>
                  <a:ext uri="{FF2B5EF4-FFF2-40B4-BE49-F238E27FC236}">
                    <a16:creationId xmlns:a16="http://schemas.microsoft.com/office/drawing/2014/main" id="{62F7A3CF-DD54-41A8-9AAE-ECB58A0355F8}"/>
                  </a:ext>
                </a:extLst>
              </p:cNvPr>
              <p:cNvCxnSpPr>
                <a:cxnSpLocks/>
              </p:cNvCxnSpPr>
              <p:nvPr/>
            </p:nvCxnSpPr>
            <p:spPr>
              <a:xfrm>
                <a:off x="10023424" y="5073641"/>
                <a:ext cx="48273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Rak 106">
                <a:extLst>
                  <a:ext uri="{FF2B5EF4-FFF2-40B4-BE49-F238E27FC236}">
                    <a16:creationId xmlns:a16="http://schemas.microsoft.com/office/drawing/2014/main" id="{24384CD7-EEF0-EB91-2FFC-645EEC9DA6CA}"/>
                  </a:ext>
                </a:extLst>
              </p:cNvPr>
              <p:cNvCxnSpPr>
                <a:cxnSpLocks/>
              </p:cNvCxnSpPr>
              <p:nvPr/>
            </p:nvCxnSpPr>
            <p:spPr>
              <a:xfrm>
                <a:off x="10023424" y="5256437"/>
                <a:ext cx="48273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Rak 111">
                <a:extLst>
                  <a:ext uri="{FF2B5EF4-FFF2-40B4-BE49-F238E27FC236}">
                    <a16:creationId xmlns:a16="http://schemas.microsoft.com/office/drawing/2014/main" id="{DAAB4850-45EC-54AE-C1E8-1902C0BDF685}"/>
                  </a:ext>
                </a:extLst>
              </p:cNvPr>
              <p:cNvCxnSpPr>
                <a:cxnSpLocks/>
              </p:cNvCxnSpPr>
              <p:nvPr/>
            </p:nvCxnSpPr>
            <p:spPr>
              <a:xfrm>
                <a:off x="10272713" y="3565260"/>
                <a:ext cx="280670" cy="56161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Rak 115">
                <a:extLst>
                  <a:ext uri="{FF2B5EF4-FFF2-40B4-BE49-F238E27FC236}">
                    <a16:creationId xmlns:a16="http://schemas.microsoft.com/office/drawing/2014/main" id="{D9AA6FD4-25A6-E04A-D11B-4F076E3D16BC}"/>
                  </a:ext>
                </a:extLst>
              </p:cNvPr>
              <p:cNvCxnSpPr>
                <a:cxnSpLocks/>
              </p:cNvCxnSpPr>
              <p:nvPr/>
            </p:nvCxnSpPr>
            <p:spPr>
              <a:xfrm>
                <a:off x="11204023" y="3565260"/>
                <a:ext cx="0" cy="55085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AE853883-D609-5D22-8ACC-71879A87C72D}"/>
                </a:ext>
              </a:extLst>
            </p:cNvPr>
            <p:cNvSpPr txBox="1"/>
            <p:nvPr/>
          </p:nvSpPr>
          <p:spPr>
            <a:xfrm>
              <a:off x="8286386" y="1312952"/>
              <a:ext cx="1627899" cy="276999"/>
            </a:xfrm>
            <a:prstGeom prst="rect">
              <a:avLst/>
            </a:prstGeom>
            <a:noFill/>
          </p:spPr>
          <p:txBody>
            <a:bodyPr wrap="square" lIns="91440" tIns="45720" rIns="91440" bIns="45720" anchor="t">
              <a:spAutoFit/>
            </a:bodyPr>
            <a:lstStyle/>
            <a:p>
              <a:pPr marL="297815">
                <a:spcBef>
                  <a:spcPts val="5"/>
                </a:spcBef>
              </a:pPr>
              <a:r>
                <a:rPr lang="en-US" sz="1200" dirty="0" err="1">
                  <a:solidFill>
                    <a:srgbClr val="231F20"/>
                  </a:solidFill>
                  <a:cs typeface="Gotham-Light"/>
                </a:rPr>
                <a:t>Nierader</a:t>
              </a:r>
              <a:r>
                <a:rPr lang="en-US" sz="1200" spc="-20" dirty="0">
                  <a:solidFill>
                    <a:srgbClr val="231F20"/>
                  </a:solidFill>
                  <a:cs typeface="Gotham-Light"/>
                </a:rPr>
                <a:t>  </a:t>
              </a:r>
              <a:endParaRPr lang="en-US" sz="1200" dirty="0">
                <a:cs typeface="Gotham-Light"/>
              </a:endParaRPr>
            </a:p>
          </p:txBody>
        </p:sp>
      </p:grpSp>
    </p:spTree>
    <p:extLst>
      <p:ext uri="{BB962C8B-B14F-4D97-AF65-F5344CB8AC3E}">
        <p14:creationId xmlns:p14="http://schemas.microsoft.com/office/powerpoint/2010/main" val="1209828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8" name="Rubrik 17">
            <a:extLst>
              <a:ext uri="{FF2B5EF4-FFF2-40B4-BE49-F238E27FC236}">
                <a16:creationId xmlns:a16="http://schemas.microsoft.com/office/drawing/2014/main" id="{63E27148-92A1-DA05-7135-83F4EF115587}"/>
              </a:ext>
            </a:extLst>
          </p:cNvPr>
          <p:cNvSpPr>
            <a:spLocks noGrp="1"/>
          </p:cNvSpPr>
          <p:nvPr>
            <p:ph type="title"/>
          </p:nvPr>
        </p:nvSpPr>
        <p:spPr/>
        <p:txBody>
          <a:bodyPr/>
          <a:lstStyle/>
          <a:p>
            <a:r>
              <a:rPr lang="en-US" dirty="0" err="1"/>
              <a:t>Zenuwsysteem</a:t>
            </a:r>
            <a:r>
              <a:rPr lang="en-US" dirty="0"/>
              <a:t> – de </a:t>
            </a:r>
            <a:r>
              <a:rPr lang="en-US" dirty="0" err="1"/>
              <a:t>communicatie</a:t>
            </a:r>
            <a:r>
              <a:rPr lang="en-US" dirty="0"/>
              <a:t> </a:t>
            </a:r>
            <a:r>
              <a:rPr lang="en-US" dirty="0" err="1"/>
              <a:t>tussen</a:t>
            </a:r>
            <a:r>
              <a:rPr lang="en-US" dirty="0"/>
              <a:t> </a:t>
            </a:r>
            <a:r>
              <a:rPr lang="en-US" dirty="0" err="1"/>
              <a:t>brein</a:t>
            </a:r>
            <a:r>
              <a:rPr lang="en-US" dirty="0"/>
              <a:t> en </a:t>
            </a:r>
            <a:r>
              <a:rPr lang="en-US" dirty="0" err="1"/>
              <a:t>blaas</a:t>
            </a:r>
            <a:endParaRPr lang="en-US" dirty="0"/>
          </a:p>
        </p:txBody>
      </p:sp>
      <p:sp>
        <p:nvSpPr>
          <p:cNvPr id="19" name="Platshållare för innehåll 18">
            <a:extLst>
              <a:ext uri="{FF2B5EF4-FFF2-40B4-BE49-F238E27FC236}">
                <a16:creationId xmlns:a16="http://schemas.microsoft.com/office/drawing/2014/main" id="{4C373B5A-B219-3949-618D-71AEEADE950F}"/>
              </a:ext>
            </a:extLst>
          </p:cNvPr>
          <p:cNvSpPr>
            <a:spLocks noGrp="1"/>
          </p:cNvSpPr>
          <p:nvPr>
            <p:ph sz="half" idx="1"/>
          </p:nvPr>
        </p:nvSpPr>
        <p:spPr>
          <a:xfrm>
            <a:off x="838199" y="2305317"/>
            <a:ext cx="5740021" cy="4230000"/>
          </a:xfrm>
        </p:spPr>
        <p:txBody>
          <a:bodyPr/>
          <a:lstStyle/>
          <a:p>
            <a:pPr marL="0" indent="0">
              <a:buNone/>
            </a:pPr>
            <a:r>
              <a:rPr lang="en-US" dirty="0"/>
              <a:t>De </a:t>
            </a:r>
            <a:r>
              <a:rPr lang="en-US" dirty="0" err="1"/>
              <a:t>volgende</a:t>
            </a:r>
            <a:r>
              <a:rPr lang="en-US" dirty="0"/>
              <a:t> </a:t>
            </a:r>
            <a:r>
              <a:rPr lang="en-US" dirty="0" err="1"/>
              <a:t>onderdelen</a:t>
            </a:r>
            <a:r>
              <a:rPr lang="en-US" dirty="0"/>
              <a:t> van het </a:t>
            </a:r>
            <a:r>
              <a:rPr lang="en-US" dirty="0" err="1"/>
              <a:t>zenuwsysteem</a:t>
            </a:r>
            <a:r>
              <a:rPr lang="en-US" dirty="0"/>
              <a:t> </a:t>
            </a:r>
            <a:r>
              <a:rPr lang="en-US" dirty="0" err="1"/>
              <a:t>zijn</a:t>
            </a:r>
            <a:r>
              <a:rPr lang="en-US" dirty="0"/>
              <a:t> </a:t>
            </a:r>
            <a:r>
              <a:rPr lang="en-US" dirty="0" err="1"/>
              <a:t>betrokken</a:t>
            </a:r>
            <a:r>
              <a:rPr lang="en-US" dirty="0"/>
              <a:t> </a:t>
            </a:r>
            <a:r>
              <a:rPr lang="en-US" dirty="0" err="1"/>
              <a:t>bij</a:t>
            </a:r>
            <a:r>
              <a:rPr lang="en-US" dirty="0"/>
              <a:t> </a:t>
            </a:r>
            <a:r>
              <a:rPr lang="en-US" dirty="0" err="1"/>
              <a:t>een</a:t>
            </a:r>
            <a:r>
              <a:rPr lang="en-US" dirty="0"/>
              <a:t> </a:t>
            </a:r>
            <a:r>
              <a:rPr lang="en-US" dirty="0" err="1"/>
              <a:t>normale</a:t>
            </a:r>
            <a:r>
              <a:rPr lang="en-US" dirty="0"/>
              <a:t> </a:t>
            </a:r>
            <a:r>
              <a:rPr lang="en-US" dirty="0" err="1"/>
              <a:t>blaasfunctie</a:t>
            </a:r>
            <a:r>
              <a:rPr lang="en-US" dirty="0"/>
              <a:t>:</a:t>
            </a:r>
          </a:p>
          <a:p>
            <a:r>
              <a:rPr lang="en-US" dirty="0"/>
              <a:t>De </a:t>
            </a:r>
            <a:r>
              <a:rPr lang="en-US" dirty="0" err="1"/>
              <a:t>hersenen</a:t>
            </a:r>
            <a:endParaRPr lang="en-US" dirty="0"/>
          </a:p>
          <a:p>
            <a:r>
              <a:rPr lang="en-US" dirty="0"/>
              <a:t>De </a:t>
            </a:r>
            <a:r>
              <a:rPr lang="en-US" dirty="0" err="1"/>
              <a:t>hersenstam</a:t>
            </a:r>
            <a:endParaRPr lang="en-US" dirty="0"/>
          </a:p>
          <a:p>
            <a:r>
              <a:rPr lang="en-US" dirty="0"/>
              <a:t>Het </a:t>
            </a:r>
            <a:r>
              <a:rPr lang="en-US" dirty="0" err="1"/>
              <a:t>ruggenmerg</a:t>
            </a:r>
            <a:endParaRPr lang="en-US" dirty="0"/>
          </a:p>
          <a:p>
            <a:r>
              <a:rPr lang="en-US" dirty="0" err="1"/>
              <a:t>Perifere</a:t>
            </a:r>
            <a:r>
              <a:rPr lang="en-US" dirty="0"/>
              <a:t> </a:t>
            </a:r>
            <a:r>
              <a:rPr lang="en-US" dirty="0" err="1"/>
              <a:t>zenuwen</a:t>
            </a:r>
            <a:endParaRPr lang="en-US" dirty="0"/>
          </a:p>
        </p:txBody>
      </p:sp>
      <p:grpSp>
        <p:nvGrpSpPr>
          <p:cNvPr id="2" name="Group 1">
            <a:extLst>
              <a:ext uri="{FF2B5EF4-FFF2-40B4-BE49-F238E27FC236}">
                <a16:creationId xmlns:a16="http://schemas.microsoft.com/office/drawing/2014/main" id="{806F4C71-12F3-25CC-A095-A4983EBAA205}"/>
              </a:ext>
            </a:extLst>
          </p:cNvPr>
          <p:cNvGrpSpPr/>
          <p:nvPr/>
        </p:nvGrpSpPr>
        <p:grpSpPr>
          <a:xfrm>
            <a:off x="6883633" y="1866901"/>
            <a:ext cx="3303134" cy="4423926"/>
            <a:chOff x="4261144" y="1348677"/>
            <a:chExt cx="3303134" cy="4423926"/>
          </a:xfrm>
        </p:grpSpPr>
        <p:pic>
          <p:nvPicPr>
            <p:cNvPr id="4" name="Graphic 2">
              <a:extLst>
                <a:ext uri="{FF2B5EF4-FFF2-40B4-BE49-F238E27FC236}">
                  <a16:creationId xmlns:a16="http://schemas.microsoft.com/office/drawing/2014/main" id="{41F05B04-9C6F-E3FC-9944-B0991125B7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41469" y="1618444"/>
              <a:ext cx="1361250" cy="4154159"/>
            </a:xfrm>
            <a:prstGeom prst="rect">
              <a:avLst/>
            </a:prstGeom>
          </p:spPr>
        </p:pic>
        <p:sp>
          <p:nvSpPr>
            <p:cNvPr id="5" name="Rectangle 4">
              <a:extLst>
                <a:ext uri="{FF2B5EF4-FFF2-40B4-BE49-F238E27FC236}">
                  <a16:creationId xmlns:a16="http://schemas.microsoft.com/office/drawing/2014/main" id="{1EA8C406-1D62-B700-3C42-572F07333133}"/>
                </a:ext>
              </a:extLst>
            </p:cNvPr>
            <p:cNvSpPr/>
            <p:nvPr/>
          </p:nvSpPr>
          <p:spPr>
            <a:xfrm>
              <a:off x="4855104" y="1348677"/>
              <a:ext cx="655949" cy="2308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000000"/>
                  </a:solidFill>
                  <a:ea typeface="Roboto" panose="02000000000000000000" pitchFamily="2" charset="0"/>
                  <a:cs typeface="Roboto" panose="02000000000000000000" pitchFamily="2" charset="0"/>
                </a:rPr>
                <a:t>Cerebrum</a:t>
              </a:r>
            </a:p>
          </p:txBody>
        </p:sp>
        <p:sp>
          <p:nvSpPr>
            <p:cNvPr id="6" name="Rectangle 5">
              <a:extLst>
                <a:ext uri="{FF2B5EF4-FFF2-40B4-BE49-F238E27FC236}">
                  <a16:creationId xmlns:a16="http://schemas.microsoft.com/office/drawing/2014/main" id="{10539980-42D3-8364-0910-D11D10E0B36E}"/>
                </a:ext>
              </a:extLst>
            </p:cNvPr>
            <p:cNvSpPr/>
            <p:nvPr/>
          </p:nvSpPr>
          <p:spPr>
            <a:xfrm>
              <a:off x="6618185" y="1735474"/>
              <a:ext cx="946093"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000000"/>
                  </a:solidFill>
                  <a:ea typeface="Roboto" panose="02000000000000000000" pitchFamily="2" charset="0"/>
                  <a:cs typeface="Roboto" panose="02000000000000000000" pitchFamily="2" charset="0"/>
                </a:rPr>
                <a:t>Pontine </a:t>
              </a:r>
              <a:br>
                <a:rPr lang="en-US" sz="900" dirty="0">
                  <a:solidFill>
                    <a:srgbClr val="000000"/>
                  </a:solidFill>
                  <a:ea typeface="Roboto" panose="02000000000000000000" pitchFamily="2" charset="0"/>
                  <a:cs typeface="Roboto" panose="02000000000000000000" pitchFamily="2" charset="0"/>
                </a:rPr>
              </a:br>
              <a:r>
                <a:rPr lang="en-US" sz="900" dirty="0" err="1">
                  <a:solidFill>
                    <a:srgbClr val="000000"/>
                  </a:solidFill>
                  <a:ea typeface="Roboto" panose="02000000000000000000" pitchFamily="2" charset="0"/>
                  <a:cs typeface="Roboto" panose="02000000000000000000" pitchFamily="2" charset="0"/>
                </a:rPr>
                <a:t>Mictie</a:t>
              </a:r>
              <a:r>
                <a:rPr lang="en-US" sz="900" dirty="0">
                  <a:solidFill>
                    <a:srgbClr val="000000"/>
                  </a:solidFill>
                  <a:ea typeface="Roboto" panose="02000000000000000000" pitchFamily="2" charset="0"/>
                  <a:cs typeface="Roboto" panose="02000000000000000000" pitchFamily="2" charset="0"/>
                </a:rPr>
                <a:t> Centrum </a:t>
              </a:r>
              <a:endParaRPr lang="en-US" sz="900" dirty="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67DCFE0C-4753-A173-F325-202BC68BE5B9}"/>
                </a:ext>
              </a:extLst>
            </p:cNvPr>
            <p:cNvSpPr/>
            <p:nvPr/>
          </p:nvSpPr>
          <p:spPr>
            <a:xfrm>
              <a:off x="4444087" y="2438552"/>
              <a:ext cx="1353256" cy="2308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000000"/>
                  </a:solidFill>
                  <a:ea typeface="Roboto" panose="02000000000000000000" pitchFamily="2" charset="0"/>
                  <a:cs typeface="Roboto" panose="02000000000000000000" pitchFamily="2" charset="0"/>
                </a:rPr>
                <a:t>Cervicale </a:t>
              </a:r>
              <a:r>
                <a:rPr lang="en-US" sz="900" dirty="0" err="1">
                  <a:solidFill>
                    <a:srgbClr val="000000"/>
                  </a:solidFill>
                  <a:ea typeface="Roboto" panose="02000000000000000000" pitchFamily="2" charset="0"/>
                  <a:cs typeface="Roboto" panose="02000000000000000000" pitchFamily="2" charset="0"/>
                </a:rPr>
                <a:t>ruggenwervels</a:t>
              </a:r>
              <a:r>
                <a:rPr lang="en-US" sz="900" dirty="0">
                  <a:solidFill>
                    <a:srgbClr val="000000"/>
                  </a:solidFill>
                  <a:ea typeface="Roboto" panose="02000000000000000000" pitchFamily="2" charset="0"/>
                  <a:cs typeface="Roboto" panose="02000000000000000000" pitchFamily="2" charset="0"/>
                </a:rPr>
                <a:t> </a:t>
              </a:r>
            </a:p>
          </p:txBody>
        </p:sp>
        <p:sp>
          <p:nvSpPr>
            <p:cNvPr id="8" name="Rectangle 7">
              <a:extLst>
                <a:ext uri="{FF2B5EF4-FFF2-40B4-BE49-F238E27FC236}">
                  <a16:creationId xmlns:a16="http://schemas.microsoft.com/office/drawing/2014/main" id="{17023A3E-B92F-AB53-1A5B-CFEC0B83C72B}"/>
                </a:ext>
              </a:extLst>
            </p:cNvPr>
            <p:cNvSpPr/>
            <p:nvPr/>
          </p:nvSpPr>
          <p:spPr>
            <a:xfrm>
              <a:off x="4261144" y="3066067"/>
              <a:ext cx="1361270" cy="2308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err="1">
                  <a:solidFill>
                    <a:srgbClr val="000000"/>
                  </a:solidFill>
                  <a:ea typeface="Roboto" panose="02000000000000000000" pitchFamily="2" charset="0"/>
                  <a:cs typeface="Roboto" panose="02000000000000000000" pitchFamily="2" charset="0"/>
                </a:rPr>
                <a:t>Thoracale</a:t>
              </a:r>
              <a:r>
                <a:rPr lang="en-US" sz="900" dirty="0">
                  <a:solidFill>
                    <a:srgbClr val="000000"/>
                  </a:solidFill>
                  <a:ea typeface="Roboto" panose="02000000000000000000" pitchFamily="2" charset="0"/>
                  <a:cs typeface="Roboto" panose="02000000000000000000" pitchFamily="2" charset="0"/>
                </a:rPr>
                <a:t> </a:t>
              </a:r>
              <a:r>
                <a:rPr lang="en-US" sz="900" dirty="0" err="1">
                  <a:solidFill>
                    <a:srgbClr val="000000"/>
                  </a:solidFill>
                  <a:ea typeface="Roboto" panose="02000000000000000000" pitchFamily="2" charset="0"/>
                  <a:cs typeface="Roboto" panose="02000000000000000000" pitchFamily="2" charset="0"/>
                </a:rPr>
                <a:t>ruggenwervels</a:t>
              </a:r>
              <a:endParaRPr lang="en-US" sz="900" dirty="0">
                <a:solidFill>
                  <a:srgbClr val="000000"/>
                </a:solidFill>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29DA5697-0A89-882A-A169-A12363E39C7A}"/>
                </a:ext>
              </a:extLst>
            </p:cNvPr>
            <p:cNvSpPr/>
            <p:nvPr/>
          </p:nvSpPr>
          <p:spPr>
            <a:xfrm>
              <a:off x="4734541" y="3377143"/>
              <a:ext cx="806631" cy="2308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err="1">
                  <a:solidFill>
                    <a:srgbClr val="000000"/>
                  </a:solidFill>
                  <a:ea typeface="Roboto" panose="02000000000000000000" pitchFamily="2" charset="0"/>
                  <a:cs typeface="Roboto" panose="02000000000000000000" pitchFamily="2" charset="0"/>
                </a:rPr>
                <a:t>Ruggenmerg</a:t>
              </a:r>
              <a:r>
                <a:rPr lang="en-US" sz="900" dirty="0">
                  <a:solidFill>
                    <a:srgbClr val="000000"/>
                  </a:solidFill>
                  <a:ea typeface="Roboto" panose="02000000000000000000" pitchFamily="2" charset="0"/>
                  <a:cs typeface="Roboto" panose="02000000000000000000" pitchFamily="2" charset="0"/>
                </a:rPr>
                <a:t> </a:t>
              </a:r>
            </a:p>
          </p:txBody>
        </p:sp>
        <p:sp>
          <p:nvSpPr>
            <p:cNvPr id="20" name="Rectangle 19">
              <a:extLst>
                <a:ext uri="{FF2B5EF4-FFF2-40B4-BE49-F238E27FC236}">
                  <a16:creationId xmlns:a16="http://schemas.microsoft.com/office/drawing/2014/main" id="{6F52F532-8041-C2F8-D8B9-791BDCBA78FC}"/>
                </a:ext>
              </a:extLst>
            </p:cNvPr>
            <p:cNvSpPr/>
            <p:nvPr/>
          </p:nvSpPr>
          <p:spPr>
            <a:xfrm>
              <a:off x="4386224" y="3859525"/>
              <a:ext cx="1303562" cy="2308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err="1">
                  <a:solidFill>
                    <a:srgbClr val="000000"/>
                  </a:solidFill>
                  <a:ea typeface="Roboto" panose="02000000000000000000" pitchFamily="2" charset="0"/>
                  <a:cs typeface="Roboto" panose="02000000000000000000" pitchFamily="2" charset="0"/>
                </a:rPr>
                <a:t>Lumbale</a:t>
              </a:r>
              <a:r>
                <a:rPr lang="en-US" sz="900" dirty="0">
                  <a:solidFill>
                    <a:srgbClr val="000000"/>
                  </a:solidFill>
                  <a:ea typeface="Roboto" panose="02000000000000000000" pitchFamily="2" charset="0"/>
                  <a:cs typeface="Roboto" panose="02000000000000000000" pitchFamily="2" charset="0"/>
                </a:rPr>
                <a:t> </a:t>
              </a:r>
              <a:r>
                <a:rPr lang="en-US" sz="900" dirty="0" err="1">
                  <a:solidFill>
                    <a:srgbClr val="000000"/>
                  </a:solidFill>
                  <a:ea typeface="Roboto" panose="02000000000000000000" pitchFamily="2" charset="0"/>
                  <a:cs typeface="Roboto" panose="02000000000000000000" pitchFamily="2" charset="0"/>
                </a:rPr>
                <a:t>ruggenwervels</a:t>
              </a:r>
              <a:endParaRPr lang="en-US" sz="900" dirty="0">
                <a:solidFill>
                  <a:srgbClr val="000000"/>
                </a:solidFill>
                <a:ea typeface="Roboto" panose="02000000000000000000" pitchFamily="2" charset="0"/>
                <a:cs typeface="Roboto" panose="02000000000000000000" pitchFamily="2" charset="0"/>
              </a:endParaRPr>
            </a:p>
          </p:txBody>
        </p:sp>
        <p:sp>
          <p:nvSpPr>
            <p:cNvPr id="21" name="Rectangle 20">
              <a:extLst>
                <a:ext uri="{FF2B5EF4-FFF2-40B4-BE49-F238E27FC236}">
                  <a16:creationId xmlns:a16="http://schemas.microsoft.com/office/drawing/2014/main" id="{753096F8-CF34-D6AE-EDF0-4B0603AC28A0}"/>
                </a:ext>
              </a:extLst>
            </p:cNvPr>
            <p:cNvSpPr/>
            <p:nvPr/>
          </p:nvSpPr>
          <p:spPr>
            <a:xfrm>
              <a:off x="4479910" y="4566790"/>
              <a:ext cx="1236236" cy="2308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err="1">
                  <a:solidFill>
                    <a:srgbClr val="000000"/>
                  </a:solidFill>
                  <a:ea typeface="Roboto" panose="02000000000000000000" pitchFamily="2" charset="0"/>
                  <a:cs typeface="Roboto" panose="02000000000000000000" pitchFamily="2" charset="0"/>
                </a:rPr>
                <a:t>Sacrale</a:t>
              </a:r>
              <a:r>
                <a:rPr lang="en-US" sz="900" dirty="0">
                  <a:solidFill>
                    <a:srgbClr val="000000"/>
                  </a:solidFill>
                  <a:ea typeface="Roboto" panose="02000000000000000000" pitchFamily="2" charset="0"/>
                  <a:cs typeface="Roboto" panose="02000000000000000000" pitchFamily="2" charset="0"/>
                </a:rPr>
                <a:t> </a:t>
              </a:r>
              <a:r>
                <a:rPr lang="en-US" sz="900" dirty="0" err="1">
                  <a:solidFill>
                    <a:srgbClr val="000000"/>
                  </a:solidFill>
                  <a:ea typeface="Roboto" panose="02000000000000000000" pitchFamily="2" charset="0"/>
                  <a:cs typeface="Roboto" panose="02000000000000000000" pitchFamily="2" charset="0"/>
                </a:rPr>
                <a:t>ruggenwervels</a:t>
              </a:r>
              <a:endParaRPr lang="en-US" sz="900" dirty="0">
                <a:solidFill>
                  <a:srgbClr val="000000"/>
                </a:solidFill>
                <a:ea typeface="Roboto" panose="02000000000000000000" pitchFamily="2" charset="0"/>
                <a:cs typeface="Roboto" panose="02000000000000000000" pitchFamily="2" charset="0"/>
              </a:endParaRPr>
            </a:p>
          </p:txBody>
        </p:sp>
        <p:sp>
          <p:nvSpPr>
            <p:cNvPr id="24" name="Rectangle 23">
              <a:extLst>
                <a:ext uri="{FF2B5EF4-FFF2-40B4-BE49-F238E27FC236}">
                  <a16:creationId xmlns:a16="http://schemas.microsoft.com/office/drawing/2014/main" id="{47FCA5AA-12BA-F860-0E1C-F9DB78F83E69}"/>
                </a:ext>
              </a:extLst>
            </p:cNvPr>
            <p:cNvSpPr/>
            <p:nvPr/>
          </p:nvSpPr>
          <p:spPr>
            <a:xfrm>
              <a:off x="4553983" y="4989985"/>
              <a:ext cx="726481" cy="2308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err="1">
                  <a:solidFill>
                    <a:srgbClr val="000000"/>
                  </a:solidFill>
                  <a:ea typeface="Roboto" panose="02000000000000000000" pitchFamily="2" charset="0"/>
                  <a:cs typeface="Roboto" panose="02000000000000000000" pitchFamily="2" charset="0"/>
                </a:rPr>
                <a:t>Staartbeen</a:t>
              </a:r>
              <a:r>
                <a:rPr lang="en-US" sz="900" dirty="0">
                  <a:solidFill>
                    <a:srgbClr val="000000"/>
                  </a:solidFill>
                  <a:ea typeface="Roboto" panose="02000000000000000000" pitchFamily="2" charset="0"/>
                  <a:cs typeface="Roboto" panose="02000000000000000000" pitchFamily="2" charset="0"/>
                </a:rPr>
                <a:t> </a:t>
              </a:r>
            </a:p>
          </p:txBody>
        </p:sp>
        <p:cxnSp>
          <p:nvCxnSpPr>
            <p:cNvPr id="25" name="Straight Connector 24">
              <a:extLst>
                <a:ext uri="{FF2B5EF4-FFF2-40B4-BE49-F238E27FC236}">
                  <a16:creationId xmlns:a16="http://schemas.microsoft.com/office/drawing/2014/main" id="{137CBF35-64EF-7658-8C9F-A777D4DF485A}"/>
                </a:ext>
              </a:extLst>
            </p:cNvPr>
            <p:cNvCxnSpPr/>
            <p:nvPr/>
          </p:nvCxnSpPr>
          <p:spPr>
            <a:xfrm>
              <a:off x="4645343" y="2308171"/>
              <a:ext cx="1623562"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DAA4C41-0252-C382-82A3-1CBD01D35ED6}"/>
                </a:ext>
              </a:extLst>
            </p:cNvPr>
            <p:cNvCxnSpPr/>
            <p:nvPr/>
          </p:nvCxnSpPr>
          <p:spPr>
            <a:xfrm>
              <a:off x="4645343" y="2865494"/>
              <a:ext cx="1623562"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0852323-B734-7EDB-870D-CB830FDDAE85}"/>
                </a:ext>
              </a:extLst>
            </p:cNvPr>
            <p:cNvCxnSpPr>
              <a:cxnSpLocks/>
            </p:cNvCxnSpPr>
            <p:nvPr/>
          </p:nvCxnSpPr>
          <p:spPr>
            <a:xfrm flipV="1">
              <a:off x="5457124" y="3342305"/>
              <a:ext cx="340219" cy="119935"/>
            </a:xfrm>
            <a:prstGeom prst="line">
              <a:avLst/>
            </a:prstGeom>
            <a:ln>
              <a:solidFill>
                <a:srgbClr val="000000"/>
              </a:solidFill>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C588A48-78F9-8B3B-3898-7AB9FC76E65A}"/>
                </a:ext>
              </a:extLst>
            </p:cNvPr>
            <p:cNvCxnSpPr/>
            <p:nvPr/>
          </p:nvCxnSpPr>
          <p:spPr>
            <a:xfrm>
              <a:off x="4645343" y="3854405"/>
              <a:ext cx="180000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720B83-EC8A-58AB-9539-546106EE4865}"/>
                </a:ext>
              </a:extLst>
            </p:cNvPr>
            <p:cNvCxnSpPr/>
            <p:nvPr/>
          </p:nvCxnSpPr>
          <p:spPr>
            <a:xfrm>
              <a:off x="4645343" y="4561671"/>
              <a:ext cx="183600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8E6D38-A6B6-F027-E5DA-1494DCBCA787}"/>
                </a:ext>
              </a:extLst>
            </p:cNvPr>
            <p:cNvCxnSpPr/>
            <p:nvPr/>
          </p:nvCxnSpPr>
          <p:spPr>
            <a:xfrm>
              <a:off x="4645343" y="4988614"/>
              <a:ext cx="151200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6046A8-BE9E-3687-9973-F42EF0E1DD42}"/>
                </a:ext>
              </a:extLst>
            </p:cNvPr>
            <p:cNvCxnSpPr>
              <a:cxnSpLocks/>
            </p:cNvCxnSpPr>
            <p:nvPr/>
          </p:nvCxnSpPr>
          <p:spPr>
            <a:xfrm>
              <a:off x="5341469" y="1573307"/>
              <a:ext cx="480038" cy="312231"/>
            </a:xfrm>
            <a:prstGeom prst="line">
              <a:avLst/>
            </a:prstGeom>
            <a:ln>
              <a:solidFill>
                <a:srgbClr val="000000"/>
              </a:solidFill>
              <a:headEnd type="none" w="med" len="med"/>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B86250-094D-DBD5-9ECC-E42EA97F68F5}"/>
                </a:ext>
              </a:extLst>
            </p:cNvPr>
            <p:cNvCxnSpPr>
              <a:cxnSpLocks/>
            </p:cNvCxnSpPr>
            <p:nvPr/>
          </p:nvCxnSpPr>
          <p:spPr>
            <a:xfrm flipV="1">
              <a:off x="6022094" y="2074028"/>
              <a:ext cx="680625" cy="148844"/>
            </a:xfrm>
            <a:prstGeom prst="line">
              <a:avLst/>
            </a:prstGeom>
            <a:ln>
              <a:solidFill>
                <a:srgbClr val="000000"/>
              </a:solidFill>
              <a:headEnd type="ova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29A54514-F671-CD0E-B7E1-50D3989D4D4D}"/>
                </a:ext>
              </a:extLst>
            </p:cNvPr>
            <p:cNvSpPr/>
            <p:nvPr/>
          </p:nvSpPr>
          <p:spPr>
            <a:xfrm>
              <a:off x="6060137" y="2271138"/>
              <a:ext cx="303288" cy="2308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rgbClr val="000000"/>
                  </a:solidFill>
                  <a:ea typeface="Roboto" panose="02000000000000000000" pitchFamily="2" charset="0"/>
                  <a:cs typeface="Roboto" panose="02000000000000000000" pitchFamily="2" charset="0"/>
                </a:rPr>
                <a:t>C1</a:t>
              </a:r>
            </a:p>
          </p:txBody>
        </p:sp>
        <p:sp>
          <p:nvSpPr>
            <p:cNvPr id="34" name="Rectangle 33">
              <a:extLst>
                <a:ext uri="{FF2B5EF4-FFF2-40B4-BE49-F238E27FC236}">
                  <a16:creationId xmlns:a16="http://schemas.microsoft.com/office/drawing/2014/main" id="{DA24C24E-DDB8-6226-5F56-E31234A6C35E}"/>
                </a:ext>
              </a:extLst>
            </p:cNvPr>
            <p:cNvSpPr/>
            <p:nvPr/>
          </p:nvSpPr>
          <p:spPr>
            <a:xfrm>
              <a:off x="6028402" y="2695405"/>
              <a:ext cx="359394" cy="36965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100"/>
                </a:lnSpc>
              </a:pPr>
              <a:r>
                <a:rPr lang="en-US" sz="900" dirty="0">
                  <a:solidFill>
                    <a:srgbClr val="000000"/>
                  </a:solidFill>
                  <a:ea typeface="Roboto" panose="02000000000000000000" pitchFamily="2" charset="0"/>
                  <a:cs typeface="Roboto" panose="02000000000000000000" pitchFamily="2" charset="0"/>
                </a:rPr>
                <a:t>C7</a:t>
              </a:r>
            </a:p>
            <a:p>
              <a:pPr algn="r">
                <a:lnSpc>
                  <a:spcPts val="1100"/>
                </a:lnSpc>
              </a:pPr>
              <a:r>
                <a:rPr lang="en-US" sz="900" dirty="0">
                  <a:solidFill>
                    <a:srgbClr val="000000"/>
                  </a:solidFill>
                  <a:ea typeface="Roboto" panose="02000000000000000000" pitchFamily="2" charset="0"/>
                  <a:cs typeface="Roboto" panose="02000000000000000000" pitchFamily="2" charset="0"/>
                </a:rPr>
                <a:t>Th1</a:t>
              </a:r>
            </a:p>
          </p:txBody>
        </p:sp>
        <p:sp>
          <p:nvSpPr>
            <p:cNvPr id="35" name="Rectangle 34">
              <a:extLst>
                <a:ext uri="{FF2B5EF4-FFF2-40B4-BE49-F238E27FC236}">
                  <a16:creationId xmlns:a16="http://schemas.microsoft.com/office/drawing/2014/main" id="{AE9FF6AD-E1E6-19BF-7284-7BEF3B3DBFB3}"/>
                </a:ext>
              </a:extLst>
            </p:cNvPr>
            <p:cNvSpPr/>
            <p:nvPr/>
          </p:nvSpPr>
          <p:spPr>
            <a:xfrm>
              <a:off x="6137256" y="3679317"/>
              <a:ext cx="417102" cy="36965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ts val="1100"/>
                </a:lnSpc>
              </a:pPr>
              <a:r>
                <a:rPr lang="en-US" sz="900" dirty="0">
                  <a:solidFill>
                    <a:srgbClr val="000000"/>
                  </a:solidFill>
                  <a:ea typeface="Roboto" panose="02000000000000000000" pitchFamily="2" charset="0"/>
                  <a:cs typeface="Roboto" panose="02000000000000000000" pitchFamily="2" charset="0"/>
                </a:rPr>
                <a:t>Th12</a:t>
              </a:r>
            </a:p>
            <a:p>
              <a:pPr algn="r">
                <a:lnSpc>
                  <a:spcPts val="1100"/>
                </a:lnSpc>
              </a:pPr>
              <a:r>
                <a:rPr lang="en-US" sz="900" dirty="0">
                  <a:solidFill>
                    <a:srgbClr val="000000"/>
                  </a:solidFill>
                  <a:ea typeface="Roboto" panose="02000000000000000000" pitchFamily="2" charset="0"/>
                  <a:cs typeface="Roboto" panose="02000000000000000000" pitchFamily="2" charset="0"/>
                </a:rPr>
                <a:t>L1</a:t>
              </a:r>
            </a:p>
          </p:txBody>
        </p:sp>
        <p:sp>
          <p:nvSpPr>
            <p:cNvPr id="36" name="Rectangle 35">
              <a:extLst>
                <a:ext uri="{FF2B5EF4-FFF2-40B4-BE49-F238E27FC236}">
                  <a16:creationId xmlns:a16="http://schemas.microsoft.com/office/drawing/2014/main" id="{D854EC25-373E-93AC-FC80-3AB46CA5BAF1}"/>
                </a:ext>
              </a:extLst>
            </p:cNvPr>
            <p:cNvSpPr/>
            <p:nvPr/>
          </p:nvSpPr>
          <p:spPr>
            <a:xfrm>
              <a:off x="6251570" y="4378559"/>
              <a:ext cx="295274" cy="36965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100"/>
                </a:lnSpc>
              </a:pPr>
              <a:r>
                <a:rPr lang="en-US" sz="900" dirty="0">
                  <a:solidFill>
                    <a:srgbClr val="000000"/>
                  </a:solidFill>
                  <a:ea typeface="Roboto" panose="02000000000000000000" pitchFamily="2" charset="0"/>
                  <a:cs typeface="Roboto" panose="02000000000000000000" pitchFamily="2" charset="0"/>
                </a:rPr>
                <a:t>L5</a:t>
              </a:r>
            </a:p>
            <a:p>
              <a:pPr>
                <a:lnSpc>
                  <a:spcPts val="1100"/>
                </a:lnSpc>
              </a:pPr>
              <a:r>
                <a:rPr lang="en-US" sz="900" dirty="0">
                  <a:solidFill>
                    <a:srgbClr val="000000"/>
                  </a:solidFill>
                  <a:ea typeface="Roboto" panose="02000000000000000000" pitchFamily="2" charset="0"/>
                  <a:cs typeface="Roboto" panose="02000000000000000000" pitchFamily="2" charset="0"/>
                </a:rPr>
                <a:t>S1</a:t>
              </a:r>
            </a:p>
          </p:txBody>
        </p:sp>
        <p:sp>
          <p:nvSpPr>
            <p:cNvPr id="37" name="Rectangle 36">
              <a:extLst>
                <a:ext uri="{FF2B5EF4-FFF2-40B4-BE49-F238E27FC236}">
                  <a16:creationId xmlns:a16="http://schemas.microsoft.com/office/drawing/2014/main" id="{DB14CA2E-8108-0971-8B86-934D25638070}"/>
                </a:ext>
              </a:extLst>
            </p:cNvPr>
            <p:cNvSpPr/>
            <p:nvPr/>
          </p:nvSpPr>
          <p:spPr>
            <a:xfrm>
              <a:off x="5940484" y="4811590"/>
              <a:ext cx="295274" cy="2308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000000"/>
                  </a:solidFill>
                  <a:ea typeface="Roboto" panose="02000000000000000000" pitchFamily="2" charset="0"/>
                  <a:cs typeface="Roboto" panose="02000000000000000000" pitchFamily="2" charset="0"/>
                </a:rPr>
                <a:t>S5</a:t>
              </a:r>
            </a:p>
          </p:txBody>
        </p:sp>
      </p:grpSp>
    </p:spTree>
    <p:extLst>
      <p:ext uri="{BB962C8B-B14F-4D97-AF65-F5344CB8AC3E}">
        <p14:creationId xmlns:p14="http://schemas.microsoft.com/office/powerpoint/2010/main" val="3389092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3" name="Grupp 2">
            <a:extLst>
              <a:ext uri="{FF2B5EF4-FFF2-40B4-BE49-F238E27FC236}">
                <a16:creationId xmlns:a16="http://schemas.microsoft.com/office/drawing/2014/main" id="{453924CB-9530-A290-5C48-6BDC3D39D5E0}"/>
              </a:ext>
            </a:extLst>
          </p:cNvPr>
          <p:cNvGrpSpPr/>
          <p:nvPr/>
        </p:nvGrpSpPr>
        <p:grpSpPr>
          <a:xfrm>
            <a:off x="5900091" y="1590541"/>
            <a:ext cx="6064899" cy="5059740"/>
            <a:chOff x="5900091" y="1590541"/>
            <a:chExt cx="6064899" cy="5059740"/>
          </a:xfrm>
        </p:grpSpPr>
        <p:pic>
          <p:nvPicPr>
            <p:cNvPr id="6" name="Bildobjekt 5" descr="En bild som visar utomhus, vatten, himmel, strand&#10;&#10;Automatiskt genererad beskrivning">
              <a:extLst>
                <a:ext uri="{FF2B5EF4-FFF2-40B4-BE49-F238E27FC236}">
                  <a16:creationId xmlns:a16="http://schemas.microsoft.com/office/drawing/2014/main" id="{70424DB8-0FB2-17B0-CEEB-DE3422E4E575}"/>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l="11492" r="3609"/>
            <a:stretch/>
          </p:blipFill>
          <p:spPr>
            <a:xfrm>
              <a:off x="6623222" y="1625953"/>
              <a:ext cx="5341766" cy="5006622"/>
            </a:xfrm>
            <a:prstGeom prst="snipRoundRect">
              <a:avLst>
                <a:gd name="adj1" fmla="val 12639"/>
                <a:gd name="adj2" fmla="val 0"/>
              </a:avLst>
            </a:prstGeom>
          </p:spPr>
        </p:pic>
        <p:sp>
          <p:nvSpPr>
            <p:cNvPr id="7" name="Rektangel 6">
              <a:extLst>
                <a:ext uri="{FF2B5EF4-FFF2-40B4-BE49-F238E27FC236}">
                  <a16:creationId xmlns:a16="http://schemas.microsoft.com/office/drawing/2014/main" id="{D059DCE8-FED2-2374-22CC-DBC09BCB4FA0}"/>
                </a:ext>
              </a:extLst>
            </p:cNvPr>
            <p:cNvSpPr/>
            <p:nvPr/>
          </p:nvSpPr>
          <p:spPr>
            <a:xfrm flipH="1" flipV="1">
              <a:off x="6623220" y="1608247"/>
              <a:ext cx="2298358" cy="5042034"/>
            </a:xfrm>
            <a:prstGeom prst="rect">
              <a:avLst/>
            </a:prstGeom>
            <a:gradFill flip="none" rotWithShape="1">
              <a:gsLst>
                <a:gs pos="5000">
                  <a:schemeClr val="bg1">
                    <a:lumMod val="95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ktangel 9">
              <a:extLst>
                <a:ext uri="{FF2B5EF4-FFF2-40B4-BE49-F238E27FC236}">
                  <a16:creationId xmlns:a16="http://schemas.microsoft.com/office/drawing/2014/main" id="{0F9AC25E-73A4-9C62-ACFA-864A291BAFEA}"/>
                </a:ext>
              </a:extLst>
            </p:cNvPr>
            <p:cNvSpPr/>
            <p:nvPr/>
          </p:nvSpPr>
          <p:spPr>
            <a:xfrm rot="5400000" flipV="1">
              <a:off x="8320794" y="-830162"/>
              <a:ext cx="1223493" cy="6064899"/>
            </a:xfrm>
            <a:prstGeom prst="rect">
              <a:avLst/>
            </a:prstGeom>
            <a:gradFill flip="none" rotWithShape="1">
              <a:gsLst>
                <a:gs pos="18000">
                  <a:schemeClr val="bg1">
                    <a:alpha val="0"/>
                  </a:schemeClr>
                </a:gs>
                <a:gs pos="99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ubrik 11">
            <a:extLst>
              <a:ext uri="{FF2B5EF4-FFF2-40B4-BE49-F238E27FC236}">
                <a16:creationId xmlns:a16="http://schemas.microsoft.com/office/drawing/2014/main" id="{835D2354-59B4-B983-F04F-182229C767F2}"/>
              </a:ext>
            </a:extLst>
          </p:cNvPr>
          <p:cNvSpPr>
            <a:spLocks noGrp="1"/>
          </p:cNvSpPr>
          <p:nvPr>
            <p:ph type="title"/>
          </p:nvPr>
        </p:nvSpPr>
        <p:spPr/>
        <p:txBody>
          <a:bodyPr/>
          <a:lstStyle/>
          <a:p>
            <a:r>
              <a:rPr lang="en-US" dirty="0" err="1"/>
              <a:t>Ontwikkeling</a:t>
            </a:r>
            <a:r>
              <a:rPr lang="en-US" dirty="0"/>
              <a:t> van </a:t>
            </a:r>
            <a:r>
              <a:rPr lang="en-US" dirty="0" err="1"/>
              <a:t>een</a:t>
            </a:r>
            <a:r>
              <a:rPr lang="en-US" dirty="0"/>
              <a:t> </a:t>
            </a:r>
            <a:r>
              <a:rPr lang="en-US" dirty="0" err="1"/>
              <a:t>normale</a:t>
            </a:r>
            <a:r>
              <a:rPr lang="en-US" dirty="0"/>
              <a:t> </a:t>
            </a:r>
            <a:r>
              <a:rPr lang="en-US" dirty="0" err="1"/>
              <a:t>blaasfunctie</a:t>
            </a:r>
            <a:endParaRPr lang="en-US" dirty="0"/>
          </a:p>
        </p:txBody>
      </p:sp>
      <p:sp>
        <p:nvSpPr>
          <p:cNvPr id="4" name="Platshållare för innehåll 3">
            <a:extLst>
              <a:ext uri="{FF2B5EF4-FFF2-40B4-BE49-F238E27FC236}">
                <a16:creationId xmlns:a16="http://schemas.microsoft.com/office/drawing/2014/main" id="{CFD64443-DB96-3E12-2DC1-860170A9027D}"/>
              </a:ext>
            </a:extLst>
          </p:cNvPr>
          <p:cNvSpPr>
            <a:spLocks noGrp="1"/>
          </p:cNvSpPr>
          <p:nvPr>
            <p:ph sz="half" idx="1"/>
          </p:nvPr>
        </p:nvSpPr>
        <p:spPr>
          <a:xfrm>
            <a:off x="838199" y="2305317"/>
            <a:ext cx="5924909" cy="4230000"/>
          </a:xfrm>
        </p:spPr>
        <p:txBody>
          <a:bodyPr vert="horz" lIns="91440" tIns="45720" rIns="91440" bIns="45720" rtlCol="0" anchor="t">
            <a:normAutofit fontScale="92500" lnSpcReduction="10000"/>
          </a:bodyPr>
          <a:lstStyle/>
          <a:p>
            <a:r>
              <a:rPr lang="en-US" dirty="0"/>
              <a:t>Babies </a:t>
            </a:r>
            <a:r>
              <a:rPr lang="en-US" dirty="0" err="1"/>
              <a:t>legen</a:t>
            </a:r>
            <a:r>
              <a:rPr lang="en-US" dirty="0"/>
              <a:t> </a:t>
            </a:r>
            <a:r>
              <a:rPr lang="en-US" dirty="0" err="1"/>
              <a:t>hun</a:t>
            </a:r>
            <a:r>
              <a:rPr lang="en-US" dirty="0"/>
              <a:t> </a:t>
            </a:r>
            <a:r>
              <a:rPr lang="en-US" dirty="0" err="1"/>
              <a:t>blaas</a:t>
            </a:r>
            <a:r>
              <a:rPr lang="en-US" dirty="0"/>
              <a:t> </a:t>
            </a:r>
            <a:r>
              <a:rPr lang="en-US" dirty="0" err="1"/>
              <a:t>beetje</a:t>
            </a:r>
            <a:r>
              <a:rPr lang="en-US" dirty="0"/>
              <a:t> </a:t>
            </a:r>
            <a:r>
              <a:rPr lang="en-US" dirty="0" err="1"/>
              <a:t>bij</a:t>
            </a:r>
            <a:r>
              <a:rPr lang="en-US" dirty="0"/>
              <a:t> </a:t>
            </a:r>
            <a:r>
              <a:rPr lang="en-US" dirty="0" err="1"/>
              <a:t>beetje</a:t>
            </a:r>
            <a:r>
              <a:rPr lang="en-US" dirty="0"/>
              <a:t>, </a:t>
            </a:r>
            <a:r>
              <a:rPr lang="en-US" dirty="0" err="1"/>
              <a:t>ongeveer</a:t>
            </a:r>
            <a:r>
              <a:rPr lang="en-US" dirty="0"/>
              <a:t> </a:t>
            </a:r>
            <a:r>
              <a:rPr lang="en-US" dirty="0" err="1"/>
              <a:t>één</a:t>
            </a:r>
            <a:r>
              <a:rPr lang="en-US" dirty="0"/>
              <a:t> </a:t>
            </a:r>
            <a:r>
              <a:rPr lang="en-US" dirty="0" err="1"/>
              <a:t>keer</a:t>
            </a:r>
            <a:r>
              <a:rPr lang="en-US" dirty="0"/>
              <a:t> per </a:t>
            </a:r>
            <a:r>
              <a:rPr lang="en-US" dirty="0" err="1"/>
              <a:t>uur</a:t>
            </a:r>
            <a:r>
              <a:rPr lang="en-US" dirty="0"/>
              <a:t>.</a:t>
            </a:r>
          </a:p>
          <a:p>
            <a:r>
              <a:rPr lang="en-US" dirty="0"/>
              <a:t>Een net </a:t>
            </a:r>
            <a:r>
              <a:rPr lang="en-US" dirty="0" err="1"/>
              <a:t>geboren</a:t>
            </a:r>
            <a:r>
              <a:rPr lang="en-US" dirty="0"/>
              <a:t> baby </a:t>
            </a:r>
            <a:r>
              <a:rPr lang="en-US" dirty="0" err="1"/>
              <a:t>heeft</a:t>
            </a:r>
            <a:r>
              <a:rPr lang="en-US" dirty="0"/>
              <a:t> </a:t>
            </a:r>
            <a:r>
              <a:rPr lang="en-US" dirty="0" err="1"/>
              <a:t>een</a:t>
            </a:r>
            <a:r>
              <a:rPr lang="en-US" dirty="0"/>
              <a:t> </a:t>
            </a:r>
            <a:r>
              <a:rPr lang="en-US" dirty="0" err="1"/>
              <a:t>blaascapaciteit</a:t>
            </a:r>
            <a:r>
              <a:rPr lang="en-US" dirty="0"/>
              <a:t> van </a:t>
            </a:r>
            <a:r>
              <a:rPr lang="en-US" dirty="0" err="1"/>
              <a:t>ongeveer</a:t>
            </a:r>
            <a:r>
              <a:rPr lang="en-US" dirty="0"/>
              <a:t> 30 ml.</a:t>
            </a:r>
          </a:p>
          <a:p>
            <a:r>
              <a:rPr lang="en-US" dirty="0" err="1"/>
              <a:t>Geleidelijk</a:t>
            </a:r>
            <a:r>
              <a:rPr lang="en-US" dirty="0"/>
              <a:t>, </a:t>
            </a:r>
            <a:r>
              <a:rPr lang="en-US" dirty="0" err="1"/>
              <a:t>als</a:t>
            </a:r>
            <a:r>
              <a:rPr lang="en-US" dirty="0"/>
              <a:t> het kind </a:t>
            </a:r>
            <a:r>
              <a:rPr lang="en-US" dirty="0" err="1"/>
              <a:t>ouder</a:t>
            </a:r>
            <a:r>
              <a:rPr lang="en-US" dirty="0"/>
              <a:t> </a:t>
            </a:r>
            <a:r>
              <a:rPr lang="en-US" dirty="0" err="1"/>
              <a:t>wordt</a:t>
            </a:r>
            <a:r>
              <a:rPr lang="en-US" dirty="0"/>
              <a:t>, </a:t>
            </a:r>
            <a:r>
              <a:rPr lang="en-US" dirty="0" err="1"/>
              <a:t>zal</a:t>
            </a:r>
            <a:r>
              <a:rPr lang="en-US" dirty="0"/>
              <a:t> het kind minder </a:t>
            </a:r>
            <a:r>
              <a:rPr lang="en-US" dirty="0" err="1"/>
              <a:t>vaak</a:t>
            </a:r>
            <a:r>
              <a:rPr lang="en-US" dirty="0"/>
              <a:t> </a:t>
            </a:r>
            <a:r>
              <a:rPr lang="en-US" dirty="0" err="1"/>
              <a:t>plassen</a:t>
            </a:r>
            <a:r>
              <a:rPr lang="en-US" dirty="0"/>
              <a:t>. </a:t>
            </a:r>
            <a:r>
              <a:rPr lang="en-US" dirty="0" err="1"/>
              <a:t>Oudere</a:t>
            </a:r>
            <a:r>
              <a:rPr lang="en-US" dirty="0"/>
              <a:t> </a:t>
            </a:r>
            <a:r>
              <a:rPr lang="en-US" dirty="0" err="1"/>
              <a:t>kinderen</a:t>
            </a:r>
            <a:r>
              <a:rPr lang="en-US" dirty="0"/>
              <a:t> </a:t>
            </a:r>
            <a:r>
              <a:rPr lang="en-US" dirty="0" err="1"/>
              <a:t>plassen</a:t>
            </a:r>
            <a:r>
              <a:rPr lang="en-US" dirty="0"/>
              <a:t> </a:t>
            </a:r>
            <a:r>
              <a:rPr lang="en-US" dirty="0" err="1"/>
              <a:t>elke</a:t>
            </a:r>
            <a:r>
              <a:rPr lang="en-US" dirty="0"/>
              <a:t> 3-4 </a:t>
            </a:r>
            <a:r>
              <a:rPr lang="en-US" dirty="0" err="1"/>
              <a:t>uur</a:t>
            </a:r>
            <a:r>
              <a:rPr lang="en-US" dirty="0"/>
              <a:t>.</a:t>
            </a:r>
          </a:p>
          <a:p>
            <a:r>
              <a:rPr lang="en-US" dirty="0"/>
              <a:t>De </a:t>
            </a:r>
            <a:r>
              <a:rPr lang="en-US" dirty="0" err="1"/>
              <a:t>blaascapaciteit</a:t>
            </a:r>
            <a:r>
              <a:rPr lang="en-US" dirty="0"/>
              <a:t> </a:t>
            </a:r>
            <a:r>
              <a:rPr lang="en-US" dirty="0" err="1"/>
              <a:t>groeit</a:t>
            </a:r>
            <a:r>
              <a:rPr lang="en-US" dirty="0"/>
              <a:t> </a:t>
            </a:r>
            <a:r>
              <a:rPr lang="en-US" dirty="0" err="1"/>
              <a:t>ongeveer</a:t>
            </a:r>
            <a:r>
              <a:rPr lang="en-US" dirty="0"/>
              <a:t> 30 ml per </a:t>
            </a:r>
            <a:r>
              <a:rPr lang="en-US" dirty="0" err="1"/>
              <a:t>jaar</a:t>
            </a:r>
            <a:r>
              <a:rPr lang="en-US" dirty="0"/>
              <a:t>.</a:t>
            </a:r>
          </a:p>
          <a:p>
            <a:r>
              <a:rPr lang="en-US" dirty="0"/>
              <a:t>Bij </a:t>
            </a:r>
            <a:r>
              <a:rPr lang="en-US" dirty="0" err="1"/>
              <a:t>een</a:t>
            </a:r>
            <a:r>
              <a:rPr lang="en-US" dirty="0"/>
              <a:t> </a:t>
            </a:r>
            <a:r>
              <a:rPr lang="en-US" dirty="0" err="1"/>
              <a:t>leefijd</a:t>
            </a:r>
            <a:r>
              <a:rPr lang="en-US" dirty="0"/>
              <a:t> van 3 </a:t>
            </a:r>
            <a:r>
              <a:rPr lang="en-US" dirty="0" err="1"/>
              <a:t>jaar</a:t>
            </a:r>
            <a:r>
              <a:rPr lang="en-US" dirty="0"/>
              <a:t> is </a:t>
            </a:r>
            <a:r>
              <a:rPr lang="en-US" dirty="0" err="1"/>
              <a:t>meer</a:t>
            </a:r>
            <a:r>
              <a:rPr lang="en-US" dirty="0"/>
              <a:t> dan 80% van de </a:t>
            </a:r>
            <a:r>
              <a:rPr lang="en-US" dirty="0" err="1"/>
              <a:t>kinderen</a:t>
            </a:r>
            <a:r>
              <a:rPr lang="en-US" dirty="0"/>
              <a:t> </a:t>
            </a:r>
            <a:r>
              <a:rPr lang="en-US" dirty="0" err="1"/>
              <a:t>gedurende</a:t>
            </a:r>
            <a:r>
              <a:rPr lang="en-US" dirty="0"/>
              <a:t> de </a:t>
            </a:r>
            <a:r>
              <a:rPr lang="en-US" dirty="0" err="1"/>
              <a:t>dag</a:t>
            </a:r>
            <a:r>
              <a:rPr lang="en-US" dirty="0"/>
              <a:t> continent. </a:t>
            </a:r>
          </a:p>
          <a:p>
            <a:r>
              <a:rPr lang="en-US" dirty="0"/>
              <a:t>Bij </a:t>
            </a:r>
            <a:r>
              <a:rPr lang="en-US" dirty="0" err="1"/>
              <a:t>een</a:t>
            </a:r>
            <a:r>
              <a:rPr lang="en-US" dirty="0"/>
              <a:t> </a:t>
            </a:r>
            <a:r>
              <a:rPr lang="en-US" dirty="0" err="1"/>
              <a:t>leefijd</a:t>
            </a:r>
            <a:r>
              <a:rPr lang="en-US" dirty="0"/>
              <a:t> van 6 </a:t>
            </a:r>
            <a:r>
              <a:rPr lang="en-US" dirty="0" err="1"/>
              <a:t>jaar</a:t>
            </a:r>
            <a:r>
              <a:rPr lang="en-US" dirty="0"/>
              <a:t> is </a:t>
            </a:r>
            <a:r>
              <a:rPr lang="en-US" dirty="0" err="1"/>
              <a:t>meer</a:t>
            </a:r>
            <a:r>
              <a:rPr lang="en-US" dirty="0"/>
              <a:t> dan 90% van de </a:t>
            </a:r>
            <a:r>
              <a:rPr lang="en-US" dirty="0" err="1"/>
              <a:t>kinderen</a:t>
            </a:r>
            <a:r>
              <a:rPr lang="en-US" dirty="0"/>
              <a:t> </a:t>
            </a:r>
            <a:r>
              <a:rPr lang="en-US" dirty="0" err="1"/>
              <a:t>gedurende</a:t>
            </a:r>
            <a:r>
              <a:rPr lang="en-US" dirty="0"/>
              <a:t> de </a:t>
            </a:r>
            <a:r>
              <a:rPr lang="en-US" dirty="0" err="1"/>
              <a:t>dag</a:t>
            </a:r>
            <a:r>
              <a:rPr lang="en-US" dirty="0"/>
              <a:t> continent.</a:t>
            </a:r>
          </a:p>
        </p:txBody>
      </p:sp>
    </p:spTree>
    <p:extLst>
      <p:ext uri="{BB962C8B-B14F-4D97-AF65-F5344CB8AC3E}">
        <p14:creationId xmlns:p14="http://schemas.microsoft.com/office/powerpoint/2010/main" val="1766034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12" name="Grupp 11">
            <a:extLst>
              <a:ext uri="{FF2B5EF4-FFF2-40B4-BE49-F238E27FC236}">
                <a16:creationId xmlns:a16="http://schemas.microsoft.com/office/drawing/2014/main" id="{2A3C0093-EE6E-9478-54A5-B66D78FED8FC}"/>
              </a:ext>
            </a:extLst>
          </p:cNvPr>
          <p:cNvGrpSpPr/>
          <p:nvPr/>
        </p:nvGrpSpPr>
        <p:grpSpPr>
          <a:xfrm>
            <a:off x="5900089" y="1608247"/>
            <a:ext cx="6064899" cy="5042034"/>
            <a:chOff x="5900089" y="1608247"/>
            <a:chExt cx="6064899" cy="5042034"/>
          </a:xfrm>
        </p:grpSpPr>
        <p:pic>
          <p:nvPicPr>
            <p:cNvPr id="5" name="Bildobjekt 4" descr="En bild som visar person, inomhus, vägg, klädsel&#10;&#10;Automatiskt genererad beskrivning">
              <a:extLst>
                <a:ext uri="{FF2B5EF4-FFF2-40B4-BE49-F238E27FC236}">
                  <a16:creationId xmlns:a16="http://schemas.microsoft.com/office/drawing/2014/main" id="{03273E65-EAE2-19D4-23C9-7CF78F5FBB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980"/>
            <a:stretch/>
          </p:blipFill>
          <p:spPr>
            <a:xfrm>
              <a:off x="6638834" y="1804614"/>
              <a:ext cx="5326154" cy="4835778"/>
            </a:xfrm>
            <a:prstGeom prst="snipRoundRect">
              <a:avLst>
                <a:gd name="adj1" fmla="val 13400"/>
                <a:gd name="adj2" fmla="val 0"/>
              </a:avLst>
            </a:prstGeom>
          </p:spPr>
        </p:pic>
        <p:sp>
          <p:nvSpPr>
            <p:cNvPr id="10" name="Rektangel 9">
              <a:extLst>
                <a:ext uri="{FF2B5EF4-FFF2-40B4-BE49-F238E27FC236}">
                  <a16:creationId xmlns:a16="http://schemas.microsoft.com/office/drawing/2014/main" id="{6BDAAB94-FEF6-04D4-C6E8-B16B36D28690}"/>
                </a:ext>
              </a:extLst>
            </p:cNvPr>
            <p:cNvSpPr/>
            <p:nvPr/>
          </p:nvSpPr>
          <p:spPr>
            <a:xfrm flipH="1" flipV="1">
              <a:off x="6474936" y="1608247"/>
              <a:ext cx="2298358" cy="5042034"/>
            </a:xfrm>
            <a:prstGeom prst="rect">
              <a:avLst/>
            </a:prstGeom>
            <a:gradFill flip="none" rotWithShape="1">
              <a:gsLst>
                <a:gs pos="5000">
                  <a:schemeClr val="bg1">
                    <a:lumMod val="95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ktangel 10">
              <a:extLst>
                <a:ext uri="{FF2B5EF4-FFF2-40B4-BE49-F238E27FC236}">
                  <a16:creationId xmlns:a16="http://schemas.microsoft.com/office/drawing/2014/main" id="{81FD5102-BBB6-9A28-D2FC-642D44B16C35}"/>
                </a:ext>
              </a:extLst>
            </p:cNvPr>
            <p:cNvSpPr/>
            <p:nvPr/>
          </p:nvSpPr>
          <p:spPr>
            <a:xfrm rot="5400000" flipV="1">
              <a:off x="8490746" y="-786043"/>
              <a:ext cx="883585" cy="6064899"/>
            </a:xfrm>
            <a:prstGeom prst="rect">
              <a:avLst/>
            </a:prstGeom>
            <a:gradFill flip="none" rotWithShape="1">
              <a:gsLst>
                <a:gs pos="18000">
                  <a:schemeClr val="bg1">
                    <a:alpha val="0"/>
                  </a:schemeClr>
                </a:gs>
                <a:gs pos="99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ubrik 8">
            <a:extLst>
              <a:ext uri="{FF2B5EF4-FFF2-40B4-BE49-F238E27FC236}">
                <a16:creationId xmlns:a16="http://schemas.microsoft.com/office/drawing/2014/main" id="{F03BAEE8-C1EA-FE07-03DF-6D5466F412FA}"/>
              </a:ext>
            </a:extLst>
          </p:cNvPr>
          <p:cNvSpPr>
            <a:spLocks noGrp="1"/>
          </p:cNvSpPr>
          <p:nvPr>
            <p:ph type="title"/>
          </p:nvPr>
        </p:nvSpPr>
        <p:spPr>
          <a:xfrm>
            <a:off x="838200" y="978793"/>
            <a:ext cx="7311390" cy="1223493"/>
          </a:xfrm>
        </p:spPr>
        <p:txBody>
          <a:bodyPr>
            <a:normAutofit/>
          </a:bodyPr>
          <a:lstStyle/>
          <a:p>
            <a:r>
              <a:rPr lang="en-US" noProof="0" dirty="0" err="1"/>
              <a:t>Pathofysiologie</a:t>
            </a:r>
            <a:r>
              <a:rPr lang="en-US" noProof="0" dirty="0"/>
              <a:t> – E</a:t>
            </a:r>
            <a:r>
              <a:rPr lang="nl-NL" noProof="0" dirty="0"/>
              <a:t>r zijn drie hoofdtypen blaasproblemen</a:t>
            </a:r>
            <a:endParaRPr lang="en-US" dirty="0"/>
          </a:p>
        </p:txBody>
      </p:sp>
      <p:sp>
        <p:nvSpPr>
          <p:cNvPr id="13" name="Content Placeholder 12">
            <a:extLst>
              <a:ext uri="{FF2B5EF4-FFF2-40B4-BE49-F238E27FC236}">
                <a16:creationId xmlns:a16="http://schemas.microsoft.com/office/drawing/2014/main" id="{0BD7601C-44DA-2FC8-A697-F3FB112BF0C1}"/>
              </a:ext>
            </a:extLst>
          </p:cNvPr>
          <p:cNvSpPr>
            <a:spLocks noGrp="1"/>
          </p:cNvSpPr>
          <p:nvPr>
            <p:ph sz="half" idx="1"/>
          </p:nvPr>
        </p:nvSpPr>
        <p:spPr/>
        <p:txBody>
          <a:bodyPr/>
          <a:lstStyle/>
          <a:p>
            <a:r>
              <a:rPr lang="en-US" dirty="0" err="1"/>
              <a:t>Opslagproblemen</a:t>
            </a:r>
            <a:r>
              <a:rPr lang="en-US" dirty="0"/>
              <a:t>: </a:t>
            </a:r>
            <a:r>
              <a:rPr lang="nl-NL" dirty="0"/>
              <a:t>Onvermogen om urine in de blaas te houden, bijvoorbeeld verschillende vormen van incontinentie.</a:t>
            </a:r>
          </a:p>
          <a:p>
            <a:r>
              <a:rPr lang="nl-NL" dirty="0"/>
              <a:t>Ledigingsproblemen</a:t>
            </a:r>
            <a:r>
              <a:rPr lang="en-US" dirty="0"/>
              <a:t>: </a:t>
            </a:r>
            <a:r>
              <a:rPr lang="en-US" dirty="0" err="1"/>
              <a:t>Onvermogen</a:t>
            </a:r>
            <a:r>
              <a:rPr lang="en-US" dirty="0"/>
              <a:t> om de </a:t>
            </a:r>
            <a:r>
              <a:rPr lang="en-US" dirty="0" err="1"/>
              <a:t>blaas</a:t>
            </a:r>
            <a:r>
              <a:rPr lang="en-US" dirty="0"/>
              <a:t> </a:t>
            </a:r>
            <a:r>
              <a:rPr lang="en-US" dirty="0" err="1"/>
              <a:t>volledig</a:t>
            </a:r>
            <a:r>
              <a:rPr lang="en-US" dirty="0"/>
              <a:t> </a:t>
            </a:r>
            <a:r>
              <a:rPr lang="en-US" dirty="0" err="1"/>
              <a:t>te</a:t>
            </a:r>
            <a:r>
              <a:rPr lang="en-US" dirty="0"/>
              <a:t> </a:t>
            </a:r>
            <a:r>
              <a:rPr lang="en-US" dirty="0" err="1"/>
              <a:t>legen</a:t>
            </a:r>
            <a:r>
              <a:rPr lang="en-US" dirty="0"/>
              <a:t>.</a:t>
            </a:r>
          </a:p>
          <a:p>
            <a:r>
              <a:rPr lang="en-US" dirty="0" err="1"/>
              <a:t>Een</a:t>
            </a:r>
            <a:r>
              <a:rPr lang="en-US" dirty="0"/>
              <a:t> mix van </a:t>
            </a:r>
            <a:r>
              <a:rPr lang="en-US" dirty="0" err="1"/>
              <a:t>verschillende</a:t>
            </a:r>
            <a:r>
              <a:rPr lang="en-US" dirty="0"/>
              <a:t> </a:t>
            </a:r>
            <a:r>
              <a:rPr lang="en-US" dirty="0" err="1"/>
              <a:t>typen</a:t>
            </a:r>
            <a:r>
              <a:rPr lang="en-US" dirty="0"/>
              <a:t> </a:t>
            </a:r>
            <a:r>
              <a:rPr lang="en-US" dirty="0" err="1"/>
              <a:t>incontinentie</a:t>
            </a:r>
            <a:r>
              <a:rPr lang="en-US" dirty="0"/>
              <a:t> en </a:t>
            </a:r>
            <a:r>
              <a:rPr lang="en-US" dirty="0" err="1"/>
              <a:t>urineretentie</a:t>
            </a:r>
            <a:r>
              <a:rPr lang="en-US" dirty="0"/>
              <a:t>.</a:t>
            </a:r>
          </a:p>
          <a:p>
            <a:endParaRPr lang="en-US" dirty="0"/>
          </a:p>
          <a:p>
            <a:endParaRPr lang="en-US" dirty="0"/>
          </a:p>
        </p:txBody>
      </p:sp>
    </p:spTree>
    <p:extLst>
      <p:ext uri="{BB962C8B-B14F-4D97-AF65-F5344CB8AC3E}">
        <p14:creationId xmlns:p14="http://schemas.microsoft.com/office/powerpoint/2010/main" val="3806234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pSp>
        <p:nvGrpSpPr>
          <p:cNvPr id="11" name="Grupp 10">
            <a:extLst>
              <a:ext uri="{FF2B5EF4-FFF2-40B4-BE49-F238E27FC236}">
                <a16:creationId xmlns:a16="http://schemas.microsoft.com/office/drawing/2014/main" id="{C3D50290-EE8B-380D-F930-0D2F6D9DE71D}"/>
              </a:ext>
            </a:extLst>
          </p:cNvPr>
          <p:cNvGrpSpPr/>
          <p:nvPr/>
        </p:nvGrpSpPr>
        <p:grpSpPr>
          <a:xfrm>
            <a:off x="5900089" y="1804614"/>
            <a:ext cx="6064899" cy="4845667"/>
            <a:chOff x="5900089" y="1804614"/>
            <a:chExt cx="6064899" cy="4845667"/>
          </a:xfrm>
        </p:grpSpPr>
        <p:pic>
          <p:nvPicPr>
            <p:cNvPr id="10" name="Bildobjekt 9" descr="En bild som visar rullstol, person, hjul, utomhus&#10;&#10;Automatiskt genererad beskrivning">
              <a:extLst>
                <a:ext uri="{FF2B5EF4-FFF2-40B4-BE49-F238E27FC236}">
                  <a16:creationId xmlns:a16="http://schemas.microsoft.com/office/drawing/2014/main" id="{D25D98C5-975D-7B19-981F-EEDCFF386C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489" t="3149" r="3716" b="1282"/>
            <a:stretch/>
          </p:blipFill>
          <p:spPr>
            <a:xfrm>
              <a:off x="6474936" y="1952625"/>
              <a:ext cx="5490051" cy="4679950"/>
            </a:xfrm>
            <a:prstGeom prst="snipRoundRect">
              <a:avLst>
                <a:gd name="adj1" fmla="val 0"/>
                <a:gd name="adj2" fmla="val 0"/>
              </a:avLst>
            </a:prstGeom>
          </p:spPr>
        </p:pic>
        <p:sp>
          <p:nvSpPr>
            <p:cNvPr id="7" name="Rektangel 6">
              <a:extLst>
                <a:ext uri="{FF2B5EF4-FFF2-40B4-BE49-F238E27FC236}">
                  <a16:creationId xmlns:a16="http://schemas.microsoft.com/office/drawing/2014/main" id="{276932FF-24A8-55F8-84B4-27D4BDE7C62D}"/>
                </a:ext>
              </a:extLst>
            </p:cNvPr>
            <p:cNvSpPr/>
            <p:nvPr/>
          </p:nvSpPr>
          <p:spPr>
            <a:xfrm flipH="1" flipV="1">
              <a:off x="6474936" y="1952625"/>
              <a:ext cx="2298358" cy="4697656"/>
            </a:xfrm>
            <a:prstGeom prst="rect">
              <a:avLst/>
            </a:prstGeom>
            <a:gradFill flip="none" rotWithShape="1">
              <a:gsLst>
                <a:gs pos="6000">
                  <a:schemeClr val="bg1">
                    <a:lumMod val="95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ktangel 8">
              <a:extLst>
                <a:ext uri="{FF2B5EF4-FFF2-40B4-BE49-F238E27FC236}">
                  <a16:creationId xmlns:a16="http://schemas.microsoft.com/office/drawing/2014/main" id="{3C24213A-8BA0-A273-0654-65D7E34DC7E5}"/>
                </a:ext>
              </a:extLst>
            </p:cNvPr>
            <p:cNvSpPr/>
            <p:nvPr/>
          </p:nvSpPr>
          <p:spPr>
            <a:xfrm rot="5400000" flipV="1">
              <a:off x="8490746" y="-786043"/>
              <a:ext cx="883585" cy="6064899"/>
            </a:xfrm>
            <a:prstGeom prst="rect">
              <a:avLst/>
            </a:prstGeom>
            <a:gradFill flip="none" rotWithShape="1">
              <a:gsLst>
                <a:gs pos="18000">
                  <a:schemeClr val="bg1">
                    <a:alpha val="0"/>
                  </a:schemeClr>
                </a:gs>
                <a:gs pos="99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Platshållare för innehåll 11">
            <a:extLst>
              <a:ext uri="{FF2B5EF4-FFF2-40B4-BE49-F238E27FC236}">
                <a16:creationId xmlns:a16="http://schemas.microsoft.com/office/drawing/2014/main" id="{2A07E8D1-8C8A-505A-3D41-96564B33BEA5}"/>
              </a:ext>
            </a:extLst>
          </p:cNvPr>
          <p:cNvSpPr>
            <a:spLocks noGrp="1"/>
          </p:cNvSpPr>
          <p:nvPr>
            <p:ph sz="half" idx="1"/>
          </p:nvPr>
        </p:nvSpPr>
        <p:spPr>
          <a:xfrm>
            <a:off x="838200" y="2165617"/>
            <a:ext cx="5257800" cy="4230000"/>
          </a:xfrm>
        </p:spPr>
        <p:txBody>
          <a:bodyPr>
            <a:normAutofit/>
          </a:bodyPr>
          <a:lstStyle/>
          <a:p>
            <a:r>
              <a:rPr lang="en-US" dirty="0" err="1"/>
              <a:t>Neurogene</a:t>
            </a:r>
            <a:r>
              <a:rPr lang="en-US" dirty="0"/>
              <a:t> </a:t>
            </a:r>
            <a:r>
              <a:rPr lang="en-US" dirty="0" err="1"/>
              <a:t>schade</a:t>
            </a:r>
            <a:endParaRPr lang="en-US" dirty="0"/>
          </a:p>
          <a:p>
            <a:pPr marL="457200" lvl="1" indent="0">
              <a:buNone/>
            </a:pPr>
            <a:r>
              <a:rPr lang="nl-NL" dirty="0"/>
              <a:t>De meest voorkomende aandoeningen die neurogene blazen bij kinderen veroorzaken zijn aangeboren afwijkingen, zoals spina bifida.</a:t>
            </a:r>
            <a:endParaRPr lang="en-US" dirty="0"/>
          </a:p>
          <a:p>
            <a:r>
              <a:rPr lang="en-US" dirty="0" err="1"/>
              <a:t>Uitstroom</a:t>
            </a:r>
            <a:r>
              <a:rPr lang="en-US" dirty="0"/>
              <a:t> </a:t>
            </a:r>
            <a:r>
              <a:rPr lang="en-US" dirty="0" err="1"/>
              <a:t>obstructie</a:t>
            </a:r>
            <a:endParaRPr lang="en-US" dirty="0"/>
          </a:p>
          <a:p>
            <a:pPr marL="457200" lvl="1" indent="0">
              <a:buNone/>
            </a:pPr>
            <a:r>
              <a:rPr lang="en-US" dirty="0" err="1"/>
              <a:t>Meatusstenose</a:t>
            </a:r>
            <a:endParaRPr lang="en-US" dirty="0"/>
          </a:p>
          <a:p>
            <a:pPr marL="457200" lvl="1" indent="0">
              <a:buNone/>
            </a:pPr>
            <a:r>
              <a:rPr lang="en-US" dirty="0" err="1"/>
              <a:t>Urethrale</a:t>
            </a:r>
            <a:r>
              <a:rPr lang="en-US" dirty="0"/>
              <a:t> </a:t>
            </a:r>
            <a:r>
              <a:rPr lang="en-US" dirty="0" err="1"/>
              <a:t>kleppen</a:t>
            </a:r>
            <a:endParaRPr lang="en-US" dirty="0"/>
          </a:p>
          <a:p>
            <a:pPr marL="457200" lvl="1" indent="0">
              <a:buNone/>
            </a:pPr>
            <a:r>
              <a:rPr lang="en-US" dirty="0" err="1"/>
              <a:t>Epispadie</a:t>
            </a:r>
            <a:r>
              <a:rPr lang="en-US" dirty="0"/>
              <a:t> </a:t>
            </a:r>
          </a:p>
          <a:p>
            <a:r>
              <a:rPr lang="en-US" dirty="0" err="1"/>
              <a:t>Aangeboren</a:t>
            </a:r>
            <a:r>
              <a:rPr lang="en-US" dirty="0"/>
              <a:t> </a:t>
            </a:r>
            <a:r>
              <a:rPr lang="en-US" dirty="0" err="1"/>
              <a:t>misvormingen</a:t>
            </a:r>
            <a:r>
              <a:rPr lang="en-US" dirty="0"/>
              <a:t> </a:t>
            </a:r>
            <a:r>
              <a:rPr lang="en-US" dirty="0" err="1"/>
              <a:t>zoals</a:t>
            </a:r>
            <a:r>
              <a:rPr lang="en-US" dirty="0"/>
              <a:t> </a:t>
            </a:r>
            <a:r>
              <a:rPr lang="en-US" dirty="0" err="1"/>
              <a:t>blaasexstrofie</a:t>
            </a:r>
            <a:endParaRPr lang="en-US" dirty="0"/>
          </a:p>
        </p:txBody>
      </p:sp>
      <p:sp>
        <p:nvSpPr>
          <p:cNvPr id="6" name="Rubrik 5">
            <a:extLst>
              <a:ext uri="{FF2B5EF4-FFF2-40B4-BE49-F238E27FC236}">
                <a16:creationId xmlns:a16="http://schemas.microsoft.com/office/drawing/2014/main" id="{BC44EF80-54EB-1CC0-0883-C70A4426D26B}"/>
              </a:ext>
            </a:extLst>
          </p:cNvPr>
          <p:cNvSpPr>
            <a:spLocks noGrp="1"/>
          </p:cNvSpPr>
          <p:nvPr>
            <p:ph type="title"/>
          </p:nvPr>
        </p:nvSpPr>
        <p:spPr/>
        <p:txBody>
          <a:bodyPr/>
          <a:lstStyle/>
          <a:p>
            <a:r>
              <a:rPr lang="nl-NL" dirty="0"/>
              <a:t>Moeilijkheden bij het legen van de blaas</a:t>
            </a:r>
            <a:endParaRPr lang="en-US" dirty="0"/>
          </a:p>
        </p:txBody>
      </p:sp>
    </p:spTree>
    <p:extLst>
      <p:ext uri="{BB962C8B-B14F-4D97-AF65-F5344CB8AC3E}">
        <p14:creationId xmlns:p14="http://schemas.microsoft.com/office/powerpoint/2010/main" val="3435583938"/>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3DC33EAD-7FD0-4489-B60A-5121F9151BE9}"/>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2576FEB1-1D7C-44EE-A162-2DB9B1885918}"/>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125E7CA9-9D10-494A-959B-19E3302E5DCA}"/>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2AAE84FF-9F87-4480-88F7-76A99D195D1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6713BF2A-B2C5-4855-B5A8-D79555A2183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4945892E-6BDF-40D1-88D8-02F8E258BB45}"/>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52CCE8EB-8E9D-45D3-A41A-D544FA6FC3AE}"/>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733DFAE7-4FDF-49CE-B64D-44E648F8A3AA}"/>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A4355ACD-722A-49C1-952E-5ED8DBB49AE9}"/>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3724AE6A-FF90-468C-8775-F8FA8E253694}"/>
    </a:ext>
  </a:extLst>
</a:theme>
</file>

<file path=ppt/theme/theme19.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081DA4-C94B-4E55-9A57-E71359F1919C}"/>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8AB43F8A-EE50-4400-B395-C658D06DA21E}"/>
    </a:ext>
  </a:extLst>
</a:theme>
</file>

<file path=ppt/theme/theme20.xml><?xml version="1.0" encoding="utf-8"?>
<a:theme xmlns:a="http://schemas.openxmlformats.org/drawingml/2006/main" name="1_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FEEC97F3-8CDF-43DC-8FA7-14316ECC0C61}"/>
    </a:ext>
  </a:extLst>
</a:theme>
</file>

<file path=ppt/theme/theme2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081DA4-C94B-4E55-9A57-E71359F1919C}"/>
    </a:ext>
  </a:extLst>
</a:theme>
</file>

<file path=ppt/theme/theme2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FAB6AC2F-FCB8-4E54-A875-E61C43E18A0A}"/>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C00FBEE4-2386-404C-BA14-DAB26BB1BDD4}"/>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83747A18-44D3-4A0F-8190-2692F998FE2D}"/>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32F47F52-3D91-402D-A810-00851D0E89BE}"/>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1F2046B7-AF35-4AF0-BBAA-42120CC66AA8}"/>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6F23294B-9FA1-450E-AC23-FFBEB8A8051D}"/>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C71DA4B3-91B3-45A5-8699-7B39FD323C6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55CDB87953C24E80765EEDEAD4FDA4" ma:contentTypeVersion="18" ma:contentTypeDescription="Een nieuw document maken." ma:contentTypeScope="" ma:versionID="ba097a7d75c1b37471c7a0970f7af9e4">
  <xsd:schema xmlns:xsd="http://www.w3.org/2001/XMLSchema" xmlns:xs="http://www.w3.org/2001/XMLSchema" xmlns:p="http://schemas.microsoft.com/office/2006/metadata/properties" xmlns:ns2="e36f2201-6998-4fe1-9097-f47f55ea788e" xmlns:ns3="fc4a65d8-3370-4642-9d46-8e8a4077b185" xmlns:ns4="35da44a1-c60c-404f-bb4c-f4b8ad1f26c3" targetNamespace="http://schemas.microsoft.com/office/2006/metadata/properties" ma:root="true" ma:fieldsID="77e4bd8f136307fe410cb4348ddcbf4d" ns2:_="" ns3:_="" ns4:_="">
    <xsd:import namespace="e36f2201-6998-4fe1-9097-f47f55ea788e"/>
    <xsd:import namespace="fc4a65d8-3370-4642-9d46-8e8a4077b185"/>
    <xsd:import namespace="35da44a1-c60c-404f-bb4c-f4b8ad1f26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3:SharedWithUsers" minOccurs="0"/>
                <xsd:element ref="ns3:SharedWithDetails"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f2201-6998-4fe1-9097-f47f55ea7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79e31dd9-086b-491e-9da5-9ad521351a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4a65d8-3370-4642-9d46-8e8a4077b185"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da44a1-c60c-404f-bb4c-f4b8ad1f26c3"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35883e04-98e6-4373-a66b-0fe41175bc78}" ma:internalName="TaxCatchAll" ma:showField="CatchAllData" ma:web="fc4a65d8-3370-4642-9d46-8e8a4077b1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36f2201-6998-4fe1-9097-f47f55ea788e">
      <Terms xmlns="http://schemas.microsoft.com/office/infopath/2007/PartnerControls"/>
    </lcf76f155ced4ddcb4097134ff3c332f>
    <TaxCatchAll xmlns="35da44a1-c60c-404f-bb4c-f4b8ad1f26c3" xsi:nil="true"/>
    <SharedWithUsers xmlns="fc4a65d8-3370-4642-9d46-8e8a4077b185">
      <UserInfo>
        <DisplayName>Westhoek, Liesbeth</DisplayName>
        <AccountId>287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C41A1D-6BA6-452F-9F63-7B4722C3EA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f2201-6998-4fe1-9097-f47f55ea788e"/>
    <ds:schemaRef ds:uri="fc4a65d8-3370-4642-9d46-8e8a4077b185"/>
    <ds:schemaRef ds:uri="35da44a1-c60c-404f-bb4c-f4b8ad1f26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726C1C-4680-43A9-BD2E-0D86E1D1C958}">
  <ds:schemaRefs>
    <ds:schemaRef ds:uri="35da44a1-c60c-404f-bb4c-f4b8ad1f26c3"/>
    <ds:schemaRef ds:uri="http://purl.org/dc/terms/"/>
    <ds:schemaRef ds:uri="e36f2201-6998-4fe1-9097-f47f55ea788e"/>
    <ds:schemaRef ds:uri="http://purl.org/dc/dcmitype/"/>
    <ds:schemaRef ds:uri="http://schemas.openxmlformats.org/package/2006/metadata/core-properties"/>
    <ds:schemaRef ds:uri="http://purl.org/dc/elements/1.1/"/>
    <ds:schemaRef ds:uri="http://schemas.microsoft.com/office/2006/documentManagement/types"/>
    <ds:schemaRef ds:uri="fc4a65d8-3370-4642-9d46-8e8a4077b185"/>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5CDEAE5-BDEF-448E-AA8A-0B0228B49D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Wellspect Presentation Template</Template>
  <TotalTime>0</TotalTime>
  <Words>6947</Words>
  <Application>Microsoft Office PowerPoint</Application>
  <PresentationFormat>Breedbeeld</PresentationFormat>
  <Paragraphs>399</Paragraphs>
  <Slides>27</Slides>
  <Notes>25</Notes>
  <HiddenSlides>0</HiddenSlides>
  <MMClips>0</MMClips>
  <ScaleCrop>false</ScaleCrop>
  <HeadingPairs>
    <vt:vector size="6" baseType="variant">
      <vt:variant>
        <vt:lpstr>Gebruikte lettertypen</vt:lpstr>
      </vt:variant>
      <vt:variant>
        <vt:i4>4</vt:i4>
      </vt:variant>
      <vt:variant>
        <vt:lpstr>Thema</vt:lpstr>
      </vt:variant>
      <vt:variant>
        <vt:i4>21</vt:i4>
      </vt:variant>
      <vt:variant>
        <vt:lpstr>Diatitels</vt:lpstr>
      </vt:variant>
      <vt:variant>
        <vt:i4>27</vt:i4>
      </vt:variant>
    </vt:vector>
  </HeadingPairs>
  <TitlesOfParts>
    <vt:vector size="52" baseType="lpstr">
      <vt:lpstr>arial</vt:lpstr>
      <vt:lpstr>arial</vt:lpstr>
      <vt:lpstr>Calibri</vt:lpstr>
      <vt:lpstr>Calibri Light</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Corporate</vt:lpstr>
      <vt:lpstr>1_LoFric</vt:lpstr>
      <vt:lpstr>Corporate</vt:lpstr>
      <vt:lpstr>PowerPoint-presentatie</vt:lpstr>
      <vt:lpstr>Zelfkatheterisatie - een andere manier om te plassen  Training gericht op iemand die een kind aanleert hoe intermitterende katheterisatie (IC) uit te voeren</vt:lpstr>
      <vt:lpstr>Wat moet je weten om (zelf-)katheterisatie (IC) aan te kunnen leren aan kinderen en ouders</vt:lpstr>
      <vt:lpstr>Wat is Intermitterende Katheterisatie (IC)?</vt:lpstr>
      <vt:lpstr>Anatomie en fysiologie van het urinwegstelsel</vt:lpstr>
      <vt:lpstr>Zenuwsysteem – de communicatie tussen brein en blaas</vt:lpstr>
      <vt:lpstr>Ontwikkeling van een normale blaasfunctie</vt:lpstr>
      <vt:lpstr>Pathofysiologie – Er zijn drie hoofdtypen blaasproblemen</vt:lpstr>
      <vt:lpstr>Moeilijkheden bij het legen van de blaas</vt:lpstr>
      <vt:lpstr>Belangrijke factoren bij het aanleren van IC</vt:lpstr>
      <vt:lpstr>Hoe vaak en waar IC uitvoeren?</vt:lpstr>
      <vt:lpstr>Waar IC uitvoeren?</vt:lpstr>
      <vt:lpstr>Voorbereidende gesprekken</vt:lpstr>
      <vt:lpstr>Zelftraining bij 0 tot 2 jarigen</vt:lpstr>
      <vt:lpstr>Zelftraining 2 tot 4 jarigen</vt:lpstr>
      <vt:lpstr>Zelftraining kinderen ouder dan 4 jaar</vt:lpstr>
      <vt:lpstr>Zelf-training voor kinderen ouder dan 4 jaar (vervolg)</vt:lpstr>
      <vt:lpstr>Informatie voor kinderen en ouders die ter ondersteuning  gebruikt kunnen worden als er gestart wordt met katheteriseren.</vt:lpstr>
      <vt:lpstr>10 kleine stappen om uiteindelijk succesvol IC uit te voeren</vt:lpstr>
      <vt:lpstr>IC methode – meisje </vt:lpstr>
      <vt:lpstr>IC methode – jongen</vt:lpstr>
      <vt:lpstr>IC methode – meisje</vt:lpstr>
      <vt:lpstr>IC methode – jongen </vt:lpstr>
      <vt:lpstr>Voordelen van IC</vt:lpstr>
      <vt:lpstr>Complicaties IC</vt:lpstr>
      <vt:lpstr>Tips &amp; tricks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197</cp:revision>
  <dcterms:created xsi:type="dcterms:W3CDTF">2023-09-05T08:38:30Z</dcterms:created>
  <dcterms:modified xsi:type="dcterms:W3CDTF">2024-03-15T15:52:55Z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0x0101008755CDB87953C24E80765EEDEAD4FDA4</vt:lpwstr>
  </property>
  <property fmtid="{D5CDD505-2E9C-101B-9397-08002B2CF9AE}" pid="3" name="MediaServiceImageTags">
    <vt:lpwstr/>
  </property>
</Properties>
</file>