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77"/>
  </p:notesMasterIdLst>
  <p:handoutMasterIdLst>
    <p:handoutMasterId r:id="rId78"/>
  </p:handoutMasterIdLst>
  <p:sldIdLst>
    <p:sldId id="262" r:id="rId19"/>
    <p:sldId id="263" r:id="rId20"/>
    <p:sldId id="264" r:id="rId21"/>
    <p:sldId id="327" r:id="rId22"/>
    <p:sldId id="328" r:id="rId23"/>
    <p:sldId id="280" r:id="rId24"/>
    <p:sldId id="285" r:id="rId25"/>
    <p:sldId id="267" r:id="rId26"/>
    <p:sldId id="266" r:id="rId27"/>
    <p:sldId id="268" r:id="rId28"/>
    <p:sldId id="286" r:id="rId29"/>
    <p:sldId id="269" r:id="rId30"/>
    <p:sldId id="287" r:id="rId31"/>
    <p:sldId id="281" r:id="rId32"/>
    <p:sldId id="329" r:id="rId33"/>
    <p:sldId id="330" r:id="rId34"/>
    <p:sldId id="331" r:id="rId35"/>
    <p:sldId id="332" r:id="rId36"/>
    <p:sldId id="333" r:id="rId37"/>
    <p:sldId id="334" r:id="rId38"/>
    <p:sldId id="335" r:id="rId39"/>
    <p:sldId id="336" r:id="rId40"/>
    <p:sldId id="337" r:id="rId41"/>
    <p:sldId id="338" r:id="rId42"/>
    <p:sldId id="339" r:id="rId43"/>
    <p:sldId id="340" r:id="rId44"/>
    <p:sldId id="341" r:id="rId45"/>
    <p:sldId id="295" r:id="rId46"/>
    <p:sldId id="297" r:id="rId47"/>
    <p:sldId id="326" r:id="rId48"/>
    <p:sldId id="342" r:id="rId49"/>
    <p:sldId id="282" r:id="rId50"/>
    <p:sldId id="273" r:id="rId51"/>
    <p:sldId id="274" r:id="rId52"/>
    <p:sldId id="324" r:id="rId53"/>
    <p:sldId id="290" r:id="rId54"/>
    <p:sldId id="289" r:id="rId55"/>
    <p:sldId id="278" r:id="rId56"/>
    <p:sldId id="293" r:id="rId57"/>
    <p:sldId id="325" r:id="rId58"/>
    <p:sldId id="288" r:id="rId59"/>
    <p:sldId id="292" r:id="rId60"/>
    <p:sldId id="343" r:id="rId61"/>
    <p:sldId id="344" r:id="rId62"/>
    <p:sldId id="345" r:id="rId63"/>
    <p:sldId id="346" r:id="rId64"/>
    <p:sldId id="347" r:id="rId65"/>
    <p:sldId id="348" r:id="rId66"/>
    <p:sldId id="349" r:id="rId67"/>
    <p:sldId id="350" r:id="rId68"/>
    <p:sldId id="351" r:id="rId69"/>
    <p:sldId id="352" r:id="rId70"/>
    <p:sldId id="353" r:id="rId71"/>
    <p:sldId id="354" r:id="rId72"/>
    <p:sldId id="355" r:id="rId73"/>
    <p:sldId id="356" r:id="rId74"/>
    <p:sldId id="357" r:id="rId75"/>
    <p:sldId id="259" r:id="rId7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ktioner" id="{23359AD0-C271-43A8-99F5-38B6D48A4CAA}">
          <p14:sldIdLst>
            <p14:sldId id="262"/>
          </p14:sldIdLst>
        </p14:section>
        <p14:section name="Att utföra RIK - Anna" id="{EE693C1E-3A2D-4169-9A3D-3C4F6DA1F0D2}">
          <p14:sldIdLst>
            <p14:sldId id="263"/>
            <p14:sldId id="264"/>
            <p14:sldId id="327"/>
            <p14:sldId id="328"/>
            <p14:sldId id="280"/>
            <p14:sldId id="285"/>
            <p14:sldId id="267"/>
            <p14:sldId id="266"/>
            <p14:sldId id="268"/>
            <p14:sldId id="286"/>
            <p14:sldId id="269"/>
            <p14:sldId id="287"/>
            <p14:sldId id="281"/>
          </p14:sldIdLst>
        </p14:section>
        <p14:section name="Att utföra RIK - Alice" id="{D47D93D1-30CC-4DD6-8C1A-9F489817C6AF}">
          <p14:sldIdLst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</p14:sldIdLst>
        </p14:section>
        <p14:section name="Att utföra RIK - Alex" id="{07A9537F-4EB2-49DD-B197-F2D441A54AE7}">
          <p14:sldIdLst>
            <p14:sldId id="295"/>
            <p14:sldId id="297"/>
            <p14:sldId id="326"/>
            <p14:sldId id="342"/>
            <p14:sldId id="282"/>
            <p14:sldId id="273"/>
            <p14:sldId id="274"/>
            <p14:sldId id="324"/>
            <p14:sldId id="290"/>
            <p14:sldId id="289"/>
            <p14:sldId id="278"/>
            <p14:sldId id="293"/>
            <p14:sldId id="325"/>
            <p14:sldId id="288"/>
            <p14:sldId id="292"/>
          </p14:sldIdLst>
        </p14:section>
        <p14:section name="Att utföra RIK - John" id="{838F1753-6443-46AB-8FEB-01B4164C972B}">
          <p14:sldIdLst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</p14:sldIdLst>
        </p14:section>
        <p14:section name="Tack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84403" autoAdjust="0"/>
  </p:normalViewPr>
  <p:slideViewPr>
    <p:cSldViewPr snapToGrid="0">
      <p:cViewPr varScale="1">
        <p:scale>
          <a:sx n="77" d="100"/>
          <a:sy n="77" d="100"/>
        </p:scale>
        <p:origin x="126" y="7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slide" Target="slides/slide50.xml"/><Relationship Id="rId76" Type="http://schemas.openxmlformats.org/officeDocument/2006/relationships/slide" Target="slides/slide58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slide" Target="slides/slide48.xml"/><Relationship Id="rId74" Type="http://schemas.openxmlformats.org/officeDocument/2006/relationships/slide" Target="slides/slide56.xml"/><Relationship Id="rId79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3.xml"/><Relationship Id="rId8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73" Type="http://schemas.openxmlformats.org/officeDocument/2006/relationships/slide" Target="slides/slide55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slide" Target="slides/slide51.xml"/><Relationship Id="rId77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72" Type="http://schemas.openxmlformats.org/officeDocument/2006/relationships/slide" Target="slides/slide54.xml"/><Relationship Id="rId80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slide" Target="slides/slide49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slide" Target="slides/slide52.xml"/><Relationship Id="rId75" Type="http://schemas.openxmlformats.org/officeDocument/2006/relationships/slide" Target="slides/slide5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6/1/2023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9" name="LoFric Logo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00173"/>
            <a:ext cx="9144000" cy="2387600"/>
          </a:xfrm>
        </p:spPr>
        <p:txBody>
          <a:bodyPr>
            <a:normAutofit/>
          </a:bodyPr>
          <a:lstStyle/>
          <a:p>
            <a:r>
              <a:rPr lang="sv-SE" dirty="0" err="1"/>
              <a:t>Tervetuloa</a:t>
            </a:r>
            <a:r>
              <a:rPr lang="sv-SE" dirty="0"/>
              <a:t> </a:t>
            </a:r>
            <a:r>
              <a:rPr lang="sv-SE" dirty="0" err="1"/>
              <a:t>kuvapankkiin</a:t>
            </a:r>
            <a:r>
              <a:rPr lang="sv-SE" dirty="0"/>
              <a:t>, </a:t>
            </a:r>
            <a:r>
              <a:rPr lang="sv-SE" dirty="0" err="1"/>
              <a:t>jonka</a:t>
            </a:r>
            <a:r>
              <a:rPr lang="sv-SE" dirty="0"/>
              <a:t> </a:t>
            </a:r>
            <a:r>
              <a:rPr lang="sv-SE" dirty="0" err="1"/>
              <a:t>keskiössä</a:t>
            </a:r>
            <a:r>
              <a:rPr lang="sv-SE" dirty="0"/>
              <a:t> </a:t>
            </a:r>
            <a:r>
              <a:rPr lang="sv-SE" dirty="0" err="1"/>
              <a:t>ovat</a:t>
            </a:r>
            <a:r>
              <a:rPr lang="sv-SE" dirty="0"/>
              <a:t> </a:t>
            </a:r>
            <a:r>
              <a:rPr lang="sv-SE" dirty="0" err="1"/>
              <a:t>lapset</a:t>
            </a:r>
            <a:r>
              <a:rPr lang="sv-SE" dirty="0"/>
              <a:t> ja </a:t>
            </a:r>
            <a:r>
              <a:rPr lang="sv-SE" dirty="0" err="1"/>
              <a:t>toistokatetrointi</a:t>
            </a:r>
            <a:r>
              <a:rPr lang="sv-SE" dirty="0"/>
              <a:t>!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1732660" y="3429000"/>
            <a:ext cx="859066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 err="1">
                <a:solidFill>
                  <a:srgbClr val="191919"/>
                </a:solidFill>
                <a:effectLst/>
              </a:rPr>
              <a:t>Täältä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löytyy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valikoima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kuvia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joiden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avulla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voit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räätälöidä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toistokatetrointiohjeet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kullekin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lapselle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sopivaksi</a:t>
            </a:r>
            <a:r>
              <a:rPr lang="sv-SE" b="0" i="0" dirty="0">
                <a:solidFill>
                  <a:srgbClr val="191919"/>
                </a:solidFill>
                <a:effectLst/>
              </a:rPr>
              <a:t>.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Tavoitteena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on,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että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jokainen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lapsi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pystyy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suorittamaan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katetroinnin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itsenäisesti</a:t>
            </a:r>
            <a:r>
              <a:rPr lang="sv-SE" b="0" i="0" dirty="0">
                <a:solidFill>
                  <a:srgbClr val="191919"/>
                </a:solidFill>
                <a:effectLst/>
              </a:rPr>
              <a:t>.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 err="1">
                <a:solidFill>
                  <a:srgbClr val="191919"/>
                </a:solidFill>
                <a:effectLst/>
              </a:rPr>
              <a:t>Valitse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vain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henkilökohtainen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kuva,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johon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uskot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lapsen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parhaiten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samaistuvan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, ja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luo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sitten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kuvatuki</a:t>
            </a:r>
            <a:r>
              <a:rPr lang="sv-SE" b="0" i="0" dirty="0">
                <a:solidFill>
                  <a:srgbClr val="191919"/>
                </a:solidFill>
                <a:effectLst/>
              </a:rPr>
              <a:t>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joka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havainnollistaa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tarkalleen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mitä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lapsen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tarvitsee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harjoitella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.  </a:t>
            </a:r>
            <a:br>
              <a:rPr lang="sv-SE" b="0" i="0" dirty="0">
                <a:solidFill>
                  <a:srgbClr val="191919"/>
                </a:solidFill>
                <a:effectLst/>
              </a:rPr>
            </a:br>
            <a:endParaRPr lang="sv-SE" b="0" i="0" dirty="0">
              <a:solidFill>
                <a:srgbClr val="191919"/>
              </a:solidFill>
              <a:effectLst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sv-SE" b="0" i="0" dirty="0" err="1">
                <a:solidFill>
                  <a:srgbClr val="191919"/>
                </a:solidFill>
                <a:effectLst/>
              </a:rPr>
              <a:t>Toivomme</a:t>
            </a:r>
            <a:r>
              <a:rPr lang="sv-SE" b="0" i="0" dirty="0">
                <a:solidFill>
                  <a:srgbClr val="191919"/>
                </a:solidFill>
                <a:effectLst/>
              </a:rPr>
              <a:t>,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että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kuvista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on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paljon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apua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opetettaessa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lapsia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itsekatetroimaan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itsenäisesti</a:t>
            </a:r>
            <a:r>
              <a:rPr lang="sv-SE" b="0" i="0" dirty="0">
                <a:solidFill>
                  <a:srgbClr val="191919"/>
                </a:solidFill>
                <a:effectLst/>
              </a:rPr>
              <a:t> </a:t>
            </a:r>
            <a:r>
              <a:rPr lang="sv-SE" b="0" i="0" dirty="0" err="1">
                <a:solidFill>
                  <a:srgbClr val="191919"/>
                </a:solidFill>
                <a:effectLst/>
              </a:rPr>
              <a:t>Lofric</a:t>
            </a:r>
            <a:r>
              <a:rPr lang="sv-SE" b="0" i="0" dirty="0">
                <a:solidFill>
                  <a:srgbClr val="191919"/>
                </a:solidFill>
                <a:effectLst/>
              </a:rPr>
              <a:t>-katetrilla. </a:t>
            </a: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Katetrin </a:t>
            </a:r>
            <a:r>
              <a:rPr lang="sv-SE" dirty="0" err="1"/>
              <a:t>asettaminen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63" y="2180092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 descr="A person sitting on a chair&#10;&#10;Description automatically generated with medium confidence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86750"/>
            <a:ext cx="3059939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437" y="2180092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14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– </a:t>
            </a:r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7694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387694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387694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Efter avslutad R</a:t>
            </a:r>
            <a:r>
              <a:rPr lang="en-US" dirty="0"/>
              <a:t>IK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icon&#10;&#10;Description automatically generated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311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02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749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Katetroinnin</a:t>
            </a:r>
            <a:r>
              <a:rPr lang="sv-SE" dirty="0"/>
              <a:t> </a:t>
            </a:r>
            <a:r>
              <a:rPr lang="sv-SE" dirty="0" err="1"/>
              <a:t>valmistuttua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84648"/>
            <a:ext cx="3059939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804" y="2084648"/>
            <a:ext cx="3059939" cy="3236708"/>
          </a:xfrm>
          <a:prstGeom prst="rect">
            <a:avLst/>
          </a:prstGeom>
        </p:spPr>
      </p:pic>
      <p:pic>
        <p:nvPicPr>
          <p:cNvPr id="14" name="Picture 13" descr="A picture containing accessory&#10;&#10;Description automatically generated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084648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20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803CDE-8172-465A-970D-62CBE23009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15A753-C51A-4410-AB69-4031EAB833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76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Miten</a:t>
            </a:r>
            <a:r>
              <a:rPr lang="sv-SE" dirty="0"/>
              <a:t> </a:t>
            </a:r>
            <a:r>
              <a:rPr lang="sv-SE" dirty="0" err="1"/>
              <a:t>virtsatiet</a:t>
            </a:r>
            <a:r>
              <a:rPr lang="sv-SE" dirty="0"/>
              <a:t> </a:t>
            </a:r>
            <a:r>
              <a:rPr lang="sv-SE" dirty="0" err="1"/>
              <a:t>toimivat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4097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7CFEB6-E842-40C1-8A28-ACBFCBB2C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328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49964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194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3914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9628" y="2202286"/>
            <a:ext cx="3059938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59C79C-F3BE-47C4-974A-A8EA8EA6D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41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– </a:t>
            </a:r>
            <a:r>
              <a:rPr lang="sv-SE" dirty="0" err="1"/>
              <a:t>siirtyminen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408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700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6E64F-C76F-417B-BB0D-80BB8386D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Miten</a:t>
            </a:r>
            <a:r>
              <a:rPr lang="sv-SE" dirty="0"/>
              <a:t> </a:t>
            </a:r>
            <a:r>
              <a:rPr lang="sv-SE" dirty="0" err="1"/>
              <a:t>virtsatiet</a:t>
            </a:r>
            <a:r>
              <a:rPr lang="sv-SE" dirty="0"/>
              <a:t> </a:t>
            </a:r>
            <a:r>
              <a:rPr lang="sv-SE" dirty="0" err="1"/>
              <a:t>toimivat</a:t>
            </a:r>
            <a:endParaRPr lang="sv-SE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32850181-5B82-4A3B-9F42-30D7C4351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ABC698-1B8C-434D-9D00-0A05B5361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01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Aktivoi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 </a:t>
            </a:r>
            <a:r>
              <a:rPr lang="sv-SE" dirty="0" err="1"/>
              <a:t>yhdellä</a:t>
            </a:r>
            <a:r>
              <a:rPr lang="sv-SE" dirty="0"/>
              <a:t> alla </a:t>
            </a:r>
            <a:r>
              <a:rPr lang="sv-SE" dirty="0" err="1"/>
              <a:t>olevista</a:t>
            </a:r>
            <a:r>
              <a:rPr lang="sv-SE" dirty="0"/>
              <a:t> </a:t>
            </a:r>
            <a:r>
              <a:rPr lang="sv-SE" dirty="0" err="1"/>
              <a:t>tavoista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123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4698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9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Aseta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 </a:t>
            </a:r>
            <a:r>
              <a:rPr lang="sv-SE" dirty="0" err="1"/>
              <a:t>käden</a:t>
            </a:r>
            <a:r>
              <a:rPr lang="sv-SE" dirty="0"/>
              <a:t> </a:t>
            </a:r>
            <a:r>
              <a:rPr lang="sv-SE" dirty="0" err="1"/>
              <a:t>ulottuville</a:t>
            </a:r>
            <a:endParaRPr lang="sv-SE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07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69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 err="1"/>
              <a:t>Avaa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</a:t>
            </a:r>
            <a:endParaRPr lang="en-US" dirty="0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9F3153EE-496C-4803-875F-F1DBDD37A3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5" y="2311601"/>
            <a:ext cx="3059939" cy="3236708"/>
          </a:xfrm>
          <a:prstGeom prst="rect">
            <a:avLst/>
          </a:prstGeom>
        </p:spPr>
      </p:pic>
      <p:pic>
        <p:nvPicPr>
          <p:cNvPr id="7" name="Picture 6" descr="Icon&#10;&#10;Description automatically generated with low confidence">
            <a:extLst>
              <a:ext uri="{FF2B5EF4-FFF2-40B4-BE49-F238E27FC236}">
                <a16:creationId xmlns:a16="http://schemas.microsoft.com/office/drawing/2014/main" id="{A8730A30-5825-4279-B6D4-F22884E94C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D6DE528-1456-4D83-97F1-7FDB017A14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481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862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Katetrin </a:t>
            </a:r>
            <a:r>
              <a:rPr lang="sv-SE" dirty="0" err="1"/>
              <a:t>asettaminen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AF49BB-DEDF-431F-84AE-F0759D53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7563" y="2180092"/>
            <a:ext cx="3059938" cy="3236708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8762980-E626-49AF-811A-B6AF83BE39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0874" y="2186750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64378F2-FF8C-4C2C-87B7-DC3EC089C9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2186750"/>
            <a:ext cx="3059938" cy="323670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9078C29-EDE3-4983-B7E8-791B25B632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44437" y="2180092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96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C procedure for Girl">
            <a:extLst>
              <a:ext uri="{FF2B5EF4-FFF2-40B4-BE49-F238E27FC236}">
                <a16:creationId xmlns:a16="http://schemas.microsoft.com/office/drawing/2014/main" id="{4FA11668-CC25-4A0D-AEE9-A9F37B9B3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– </a:t>
            </a:r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691796-2F36-495B-B80C-91995CE65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387694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D3C93-FC96-4EC5-B56D-BCB25DBDF5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387694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586B5B6-1113-4134-93CA-EA13277F8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387694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7784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Katetroinnin valmistuttua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67557-B10C-41C1-9D81-49CD96C74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3484" y="2202287"/>
            <a:ext cx="3245782" cy="32402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7DA7D8-FAA3-4A6D-8042-2AD60B27A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3110" y="2202286"/>
            <a:ext cx="3059938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554F6E-D30C-424B-A07A-5786DC85FE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802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733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Katetroinnin valmistuttua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264AB-16E1-4D8D-8611-31DB9C842A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084648"/>
            <a:ext cx="3059938" cy="323670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A1083F-AF01-4604-8023-D23F26431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81804" y="2084648"/>
            <a:ext cx="3059938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1BEDA8-EC0B-4CEA-97CA-C0D507650D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084648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435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6BC4DAFC-BDDD-45A7-9EA0-CD38072BB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27D675-F476-49A5-844D-B38AF1BF8C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DCBDA0CA-FFB0-47D3-914C-79E216E07E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146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Miten</a:t>
            </a:r>
            <a:r>
              <a:rPr lang="sv-SE" dirty="0"/>
              <a:t> </a:t>
            </a:r>
            <a:r>
              <a:rPr lang="sv-SE" dirty="0" err="1"/>
              <a:t>virtsatiet</a:t>
            </a:r>
            <a:r>
              <a:rPr lang="sv-SE" dirty="0"/>
              <a:t> </a:t>
            </a:r>
            <a:r>
              <a:rPr lang="sv-SE" dirty="0" err="1"/>
              <a:t>toimivat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674856-B49B-4817-8A08-A9CA9CBCF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3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23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4" name="Picture 1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CAC66ED-9F94-4265-8FA1-54CF35E9A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6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6" name="Picture 5" descr="A picture containing square&#10;&#10;Description automatically generated">
            <a:extLst>
              <a:ext uri="{FF2B5EF4-FFF2-40B4-BE49-F238E27FC236}">
                <a16:creationId xmlns:a16="http://schemas.microsoft.com/office/drawing/2014/main" id="{18280830-938B-42D9-9719-E916CB4B2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, engineering drawing, schematic&#10;&#10;Description automatically generated">
            <a:extLst>
              <a:ext uri="{FF2B5EF4-FFF2-40B4-BE49-F238E27FC236}">
                <a16:creationId xmlns:a16="http://schemas.microsoft.com/office/drawing/2014/main" id="{35727D23-2AAB-4B6C-AD05-1876C41AA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  <p:pic>
        <p:nvPicPr>
          <p:cNvPr id="13" name="Picture 12" descr="Diagram, engineering drawing&#10;&#10;Description automatically generated">
            <a:extLst>
              <a:ext uri="{FF2B5EF4-FFF2-40B4-BE49-F238E27FC236}">
                <a16:creationId xmlns:a16="http://schemas.microsoft.com/office/drawing/2014/main" id="{D518F5C7-EB93-4596-A165-03F22811E1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63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73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Diagram, engineering drawing&#10;&#10;Description automatically generated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1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887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9BF8D3-5AB9-46C6-BDA1-F8B11FFF9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25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0473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- </a:t>
            </a:r>
            <a:r>
              <a:rPr lang="sv-SE" dirty="0" err="1"/>
              <a:t>Siirtyminen</a:t>
            </a:r>
            <a:endParaRPr lang="sv-SE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9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8451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Aktivoi</a:t>
            </a:r>
            <a:r>
              <a:rPr lang="sv-SE" dirty="0"/>
              <a:t> LoFric Origo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097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Aseta</a:t>
            </a:r>
            <a:r>
              <a:rPr lang="sv-SE" dirty="0"/>
              <a:t> LoFric Origo </a:t>
            </a:r>
            <a:r>
              <a:rPr lang="sv-SE" dirty="0" err="1"/>
              <a:t>käden</a:t>
            </a:r>
            <a:r>
              <a:rPr lang="sv-SE" dirty="0"/>
              <a:t> </a:t>
            </a:r>
            <a:r>
              <a:rPr lang="sv-SE" dirty="0" err="1"/>
              <a:t>ulottuville</a:t>
            </a:r>
            <a:endParaRPr lang="sv-SE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30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Avaa</a:t>
            </a:r>
            <a:r>
              <a:rPr lang="sv-SE" dirty="0"/>
              <a:t> LoFric Origo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28ED4A-D395-4155-A2C6-CEBE9AF15D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88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78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011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707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Katetrin </a:t>
            </a:r>
            <a:r>
              <a:rPr lang="sv-SE" dirty="0" err="1"/>
              <a:t>asettaminen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99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60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419" y="2202286"/>
            <a:ext cx="3059939" cy="32367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57D0415-FD0C-4C7C-BD9D-C80B4D6832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573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7" name="Picture 6" descr="A person sitting on a chair&#10;&#10;Description automatically generated with low confidence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A person in a garment&#10;&#10;Description automatically generated with medium confidence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3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82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6641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6" name="Picture 5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72B6940-7AAD-4B00-B755-77A79F90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9167" y="2279207"/>
            <a:ext cx="3059938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134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152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Katetroinnin</a:t>
            </a:r>
            <a:r>
              <a:rPr lang="sv-SE" dirty="0"/>
              <a:t> </a:t>
            </a:r>
            <a:r>
              <a:rPr lang="sv-SE" dirty="0" err="1"/>
              <a:t>valmistuttua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95060-9FD4-4364-B453-27E16A7AB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00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4" name="Picture 3" descr="A picture containing text, vector graphics, clipart&#10;&#10;Description automatically generated">
            <a:extLst>
              <a:ext uri="{FF2B5EF4-FFF2-40B4-BE49-F238E27FC236}">
                <a16:creationId xmlns:a16="http://schemas.microsoft.com/office/drawing/2014/main" id="{CBC0A1CE-7F7E-408E-8B02-95787CE27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6C49B38-23DC-4E4B-B0E2-34AA3FCF57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82A0DD6-6847-4CD2-A222-5D96D6BA8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64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14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Katetroinnin</a:t>
            </a:r>
            <a:r>
              <a:rPr lang="sv-SE" dirty="0"/>
              <a:t> </a:t>
            </a:r>
            <a:r>
              <a:rPr lang="sv-SE" dirty="0" err="1"/>
              <a:t>valmistuttua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758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118D4B7A-E254-4317-A9A3-0E3714BBFF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28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00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diagram&#10;&#10;Description automatically generated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048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Miten</a:t>
            </a:r>
            <a:r>
              <a:rPr lang="sv-SE" dirty="0"/>
              <a:t> </a:t>
            </a:r>
            <a:r>
              <a:rPr lang="sv-SE" dirty="0" err="1"/>
              <a:t>virtsatiet</a:t>
            </a:r>
            <a:r>
              <a:rPr lang="sv-SE" dirty="0"/>
              <a:t> </a:t>
            </a:r>
            <a:r>
              <a:rPr lang="sv-SE" dirty="0" err="1"/>
              <a:t>toimivat</a:t>
            </a:r>
            <a:endParaRPr lang="sv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495001F-8F9E-4C90-94BB-52EE6E285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103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8FA485D-4BA7-42B3-94CA-D186FF858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E65D54A-6F7B-4129-B5AA-686A8565A5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141738-4BC8-426D-A0F4-D6A61AB04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24CBEF-57EA-42A3-91F5-2415D07EBE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4417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9C0007-E231-43C4-A526-2260E63D3D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5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C9B0E8F7-81B1-4567-A1C3-F514945FC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439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- </a:t>
            </a:r>
            <a:r>
              <a:rPr lang="sv-SE" dirty="0" err="1"/>
              <a:t>Siirtyminen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4391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Aktivoi</a:t>
            </a:r>
            <a:r>
              <a:rPr lang="sv-SE" dirty="0"/>
              <a:t> LoFric Origo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DD2BD2-F0FD-4B8E-8BA6-01B5C28D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Aseta</a:t>
            </a:r>
            <a:r>
              <a:rPr lang="sv-SE" dirty="0"/>
              <a:t> LoFric Origo </a:t>
            </a:r>
            <a:r>
              <a:rPr lang="sv-SE" dirty="0" err="1"/>
              <a:t>käden</a:t>
            </a:r>
            <a:r>
              <a:rPr lang="sv-SE" dirty="0"/>
              <a:t> </a:t>
            </a:r>
            <a:r>
              <a:rPr lang="sv-SE" dirty="0" err="1"/>
              <a:t>ulottuville</a:t>
            </a:r>
            <a:endParaRPr lang="sv-SE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EDD63041-6B85-4578-873D-705F324B2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0FDF234-1E70-44C2-BBF2-509C6FA693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514" y="2202286"/>
            <a:ext cx="3059939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F42EEE-FF70-46F9-A2C7-EF65143B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8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Katetrointiin</a:t>
            </a:r>
            <a:r>
              <a:rPr lang="sv-SE" dirty="0"/>
              <a:t> </a:t>
            </a:r>
            <a:r>
              <a:rPr lang="sv-SE" dirty="0" err="1"/>
              <a:t>valmistautuminen</a:t>
            </a:r>
            <a:endParaRPr lang="sv-SE" dirty="0"/>
          </a:p>
        </p:txBody>
      </p:sp>
      <p:pic>
        <p:nvPicPr>
          <p:cNvPr id="5" name="Picture 4" descr="A picture containing icon&#10;&#10;Description automatically generated">
            <a:extLst>
              <a:ext uri="{FF2B5EF4-FFF2-40B4-BE49-F238E27FC236}">
                <a16:creationId xmlns:a16="http://schemas.microsoft.com/office/drawing/2014/main" id="{7B24D76B-295F-4DCB-AC87-B75D3E471A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Diagram, engineering drawing&#10;&#10;Description automatically generated">
            <a:extLst>
              <a:ext uri="{FF2B5EF4-FFF2-40B4-BE49-F238E27FC236}">
                <a16:creationId xmlns:a16="http://schemas.microsoft.com/office/drawing/2014/main" id="{E334ED5D-1C75-4B4D-925F-4B63505A06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3914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27B7E286-0D5E-411A-9A55-DC7D018DF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62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8638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Avaa</a:t>
            </a:r>
            <a:r>
              <a:rPr lang="sv-SE" dirty="0"/>
              <a:t> LoFric Origo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C1CA89-E5FB-45A2-BC07-FEC2819C0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1126" y="2202286"/>
            <a:ext cx="3059938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C7F2EC1-8439-4251-A63B-A4E9745AFA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0114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1471A21B-6BF4-4236-993A-5571B0FC8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Katerin</a:t>
            </a:r>
            <a:r>
              <a:rPr lang="sv-SE" dirty="0"/>
              <a:t> </a:t>
            </a:r>
            <a:r>
              <a:rPr lang="sv-SE" dirty="0" err="1"/>
              <a:t>asettaminen</a:t>
            </a:r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873565-F42D-40B4-9146-3169B8E4B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9899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9A89A-5F13-4054-BD38-E23BC98730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7976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CDD7A9-4E87-476F-8C72-A55FC95FD9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39419" y="2202286"/>
            <a:ext cx="3059938" cy="3236708"/>
          </a:xfrm>
          <a:prstGeom prst="rect">
            <a:avLst/>
          </a:prstGeom>
        </p:spPr>
      </p:pic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777497A-DC5C-4A36-B535-3F011DF6EF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8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159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74BF53-48A2-4631-B7BE-6EBE2023B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568139A-AA4F-4980-BBA6-8C03E2532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95513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07A077B-38B4-498A-889D-7912E10D80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82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305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AC1E-F448-4E3C-814F-FA1749F40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Virtsarakon</a:t>
            </a:r>
            <a:r>
              <a:rPr lang="sv-SE" dirty="0"/>
              <a:t> </a:t>
            </a:r>
            <a:r>
              <a:rPr lang="sv-SE" dirty="0" err="1"/>
              <a:t>tyhjentäminen</a:t>
            </a:r>
            <a:endParaRPr lang="sv-SE" dirty="0"/>
          </a:p>
        </p:txBody>
      </p:sp>
      <p:pic>
        <p:nvPicPr>
          <p:cNvPr id="8" name="Picture 7" descr="A person sitting on a computer&#10;&#10;Description automatically generated with low confidence">
            <a:extLst>
              <a:ext uri="{FF2B5EF4-FFF2-40B4-BE49-F238E27FC236}">
                <a16:creationId xmlns:a16="http://schemas.microsoft.com/office/drawing/2014/main" id="{DAD23A88-2AFE-4868-94FF-6D0DFE413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167" y="2279207"/>
            <a:ext cx="3059939" cy="32367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89ADA-A6BF-4B8F-BADC-691BCECB16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0134" y="2279207"/>
            <a:ext cx="3059938" cy="3236708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F2B4C406-4EEC-45F8-B698-D5CAEB64D8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9207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7099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Katetroinnin</a:t>
            </a:r>
            <a:r>
              <a:rPr lang="sv-SE" dirty="0"/>
              <a:t> </a:t>
            </a:r>
            <a:r>
              <a:rPr lang="sv-SE" dirty="0" err="1"/>
              <a:t>valmistuttua</a:t>
            </a:r>
            <a:endParaRPr lang="sv-SE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262EFE2-E467-4892-99FD-D278823251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0002" y="2202286"/>
            <a:ext cx="3059938" cy="3236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C91FF5-E484-44A9-B993-2D49884D1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52234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DE0190-0319-42A4-BFAE-1E574EC26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Katetroinnin</a:t>
            </a:r>
            <a:r>
              <a:rPr lang="sv-SE" dirty="0"/>
              <a:t> </a:t>
            </a:r>
            <a:r>
              <a:rPr lang="sv-SE" dirty="0" err="1"/>
              <a:t>valmistuttua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CDCE3-F935-4B9B-9D99-632F0FA43F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2A484D-7525-4683-991F-BF7FDE6233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A82BFB54-824E-4E18-81CC-8BD8BC8AF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316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8249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5" name="Picture 4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BE48731B-AB30-4E97-A44B-78885E35F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C8ACC53-192E-4D3F-A538-1C253DA08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BF52DB-26E8-49E9-8EAE-36B5F96BD2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52531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44BA-8DBF-4CEF-B4DF-D064D90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Muut</a:t>
            </a:r>
            <a:r>
              <a:rPr lang="sv-SE" dirty="0"/>
              <a:t> kuvat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5B59FE-6295-427F-85D0-4725B181B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460A66-E2A7-40A6-9E79-0D59BDD704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6636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4561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1AEFB-4E4C-40EB-A46D-08D54B633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Katetrointi</a:t>
            </a:r>
            <a:r>
              <a:rPr lang="sv-SE" dirty="0"/>
              <a:t> – </a:t>
            </a:r>
            <a:r>
              <a:rPr lang="sv-SE" dirty="0" err="1"/>
              <a:t>siirtyminen</a:t>
            </a:r>
            <a:endParaRPr lang="sv-SE" dirty="0"/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79198762-28AD-473D-855D-294B19B3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55C7A20-A6C6-488B-AB71-020C80A3A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08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85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Aktivoi</a:t>
            </a:r>
            <a:r>
              <a:rPr lang="sv-SE" dirty="0"/>
              <a:t> LoFric Sense </a:t>
            </a:r>
            <a:r>
              <a:rPr lang="sv-SE" dirty="0" err="1"/>
              <a:t>yhdellä</a:t>
            </a:r>
            <a:r>
              <a:rPr lang="sv-SE" dirty="0"/>
              <a:t> alla </a:t>
            </a:r>
            <a:r>
              <a:rPr lang="sv-SE" dirty="0" err="1"/>
              <a:t>olevista</a:t>
            </a:r>
            <a:r>
              <a:rPr lang="sv-SE" dirty="0"/>
              <a:t> </a:t>
            </a:r>
            <a:r>
              <a:rPr lang="sv-SE" dirty="0" err="1"/>
              <a:t>tavoista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13187E-CC0C-48BC-9EE8-B7A5C85D5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23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61529762-2BA0-40A4-A7EF-89AFAEA9A4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98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8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parations of Product (Girl)">
            <a:extLst>
              <a:ext uri="{FF2B5EF4-FFF2-40B4-BE49-F238E27FC236}">
                <a16:creationId xmlns:a16="http://schemas.microsoft.com/office/drawing/2014/main" id="{327D2DBB-345F-497B-8FD7-BFA576579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Aseta</a:t>
            </a:r>
            <a:r>
              <a:rPr lang="sv-SE" dirty="0"/>
              <a:t> </a:t>
            </a:r>
            <a:r>
              <a:rPr lang="sv-SE" dirty="0" err="1"/>
              <a:t>LoFric</a:t>
            </a:r>
            <a:r>
              <a:rPr lang="sv-SE" dirty="0"/>
              <a:t> Sense </a:t>
            </a:r>
            <a:r>
              <a:rPr lang="sv-SE" dirty="0" err="1"/>
              <a:t>käden</a:t>
            </a:r>
            <a:r>
              <a:rPr lang="sv-SE" dirty="0"/>
              <a:t> </a:t>
            </a:r>
            <a:r>
              <a:rPr lang="sv-SE" dirty="0" err="1"/>
              <a:t>ulottuville</a:t>
            </a:r>
            <a:endParaRPr lang="sv-SE" dirty="0"/>
          </a:p>
        </p:txBody>
      </p:sp>
      <p:pic>
        <p:nvPicPr>
          <p:cNvPr id="5" name="Picture 4" descr="Diagram, engineering drawing&#10;&#10;Description automatically generated">
            <a:extLst>
              <a:ext uri="{FF2B5EF4-FFF2-40B4-BE49-F238E27FC236}">
                <a16:creationId xmlns:a16="http://schemas.microsoft.com/office/drawing/2014/main" id="{EB5F07BD-2F5A-4C72-B433-E34F239F5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picture containing diagram&#10;&#10;Description automatically generated">
            <a:extLst>
              <a:ext uri="{FF2B5EF4-FFF2-40B4-BE49-F238E27FC236}">
                <a16:creationId xmlns:a16="http://schemas.microsoft.com/office/drawing/2014/main" id="{7F776973-FC05-4299-B15F-87B5A8C10A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36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B827C9B-9383-4861-BDC3-81F202FB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07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577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 hidden="1">
            <a:extLst>
              <a:ext uri="{FF2B5EF4-FFF2-40B4-BE49-F238E27FC236}">
                <a16:creationId xmlns:a16="http://schemas.microsoft.com/office/drawing/2014/main" id="{CBA3F404-A5AF-4161-9065-F0E5D9091B01}"/>
              </a:ext>
            </a:extLst>
          </p:cNvPr>
          <p:cNvGrpSpPr/>
          <p:nvPr/>
        </p:nvGrpSpPr>
        <p:grpSpPr>
          <a:xfrm>
            <a:off x="838200" y="1682244"/>
            <a:ext cx="9204544" cy="4495423"/>
            <a:chOff x="838200" y="1682244"/>
            <a:chExt cx="9204544" cy="4495423"/>
          </a:xfrm>
        </p:grpSpPr>
        <p:pic>
          <p:nvPicPr>
            <p:cNvPr id="19" name="Picture 1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621DDA8-33B7-4316-AD0C-3AC3EBA669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270"/>
            <a:stretch/>
          </p:blipFill>
          <p:spPr>
            <a:xfrm>
              <a:off x="6908074" y="1682244"/>
              <a:ext cx="3134670" cy="4495423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935E6EB-DE14-4915-9A92-7170D1DC22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33" r="111"/>
            <a:stretch/>
          </p:blipFill>
          <p:spPr>
            <a:xfrm>
              <a:off x="4162425" y="2568741"/>
              <a:ext cx="2514599" cy="35996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046483D-9774-45BE-8365-458952E8B6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200" y="2568741"/>
              <a:ext cx="3056770" cy="359969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</p:spPr>
        <p:txBody>
          <a:bodyPr/>
          <a:lstStyle/>
          <a:p>
            <a:r>
              <a:rPr lang="sv-SE" dirty="0" err="1"/>
              <a:t>Avaa</a:t>
            </a:r>
            <a:r>
              <a:rPr lang="sv-SE" dirty="0"/>
              <a:t> LoFric Sense</a:t>
            </a:r>
            <a:endParaRPr lang="en-US" dirty="0"/>
          </a:p>
        </p:txBody>
      </p:sp>
      <p:pic>
        <p:nvPicPr>
          <p:cNvPr id="4" name="Picture 3" descr="A picture containing vector graphics, businesscard&#10;&#10;Description automatically generated">
            <a:extLst>
              <a:ext uri="{FF2B5EF4-FFF2-40B4-BE49-F238E27FC236}">
                <a16:creationId xmlns:a16="http://schemas.microsoft.com/office/drawing/2014/main" id="{21353406-3955-4067-BC7D-15A94C0CC8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11601"/>
            <a:ext cx="3059939" cy="3236708"/>
          </a:xfrm>
          <a:prstGeom prst="rect">
            <a:avLst/>
          </a:prstGeom>
        </p:spPr>
      </p:pic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DB534D-031C-4AFB-AE59-E7D9B9AA65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048" y="2311601"/>
            <a:ext cx="3059939" cy="3236708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0613D0C0-1E5D-4896-86A5-2DA4C5CDC7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896" y="2311601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162430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229</Words>
  <Application>Microsoft Office PowerPoint</Application>
  <PresentationFormat>Widescreen</PresentationFormat>
  <Paragraphs>60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58</vt:i4>
      </vt:variant>
    </vt:vector>
  </HeadingPairs>
  <TitlesOfParts>
    <vt:vector size="79" baseType="lpstr">
      <vt:lpstr>Arial</vt:lpstr>
      <vt:lpstr>Calibri</vt:lpstr>
      <vt:lpstr>Calibri Light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Tervetuloa kuvapankkiin, jonka keskiössä ovat lapset ja toistokatetrointi!</vt:lpstr>
      <vt:lpstr>Miten virtsatiet toimivat</vt:lpstr>
      <vt:lpstr>Katetrointiin valmistautuminen</vt:lpstr>
      <vt:lpstr>Katetrointiin valmistautuminen</vt:lpstr>
      <vt:lpstr>Katetrointiin valmistautuminen</vt:lpstr>
      <vt:lpstr>Katetrointi – siirtyminen</vt:lpstr>
      <vt:lpstr>Aktivoi LoFric Sense yhdellä alla olevista tavoista</vt:lpstr>
      <vt:lpstr>Aseta LoFric Sense käden ulottuville</vt:lpstr>
      <vt:lpstr>Avaa LoFric Sense</vt:lpstr>
      <vt:lpstr>Katetrin asettaminen</vt:lpstr>
      <vt:lpstr>Katetrointi – virtsarakon tyhjentäminen</vt:lpstr>
      <vt:lpstr>Efter avslutad RIK</vt:lpstr>
      <vt:lpstr>Katetroinnin valmistuttua</vt:lpstr>
      <vt:lpstr>Muut kuvat</vt:lpstr>
      <vt:lpstr>Miten virtsatiet toimivat</vt:lpstr>
      <vt:lpstr>Katetrointiin valmistautuminen</vt:lpstr>
      <vt:lpstr>Katetrointiin valmistautuminen</vt:lpstr>
      <vt:lpstr>Katetrointiin valmistautuminen</vt:lpstr>
      <vt:lpstr>Katetrointi – siirtyminen</vt:lpstr>
      <vt:lpstr>Aktivoi LoFric Sense yhdellä alla olevista tavoista</vt:lpstr>
      <vt:lpstr>Aseta LoFric Sense käden ulottuville</vt:lpstr>
      <vt:lpstr>Avaa LoFric Sense</vt:lpstr>
      <vt:lpstr>Katetrin asettaminen</vt:lpstr>
      <vt:lpstr>Katetrointi – virtsarakon tyhjentäminen</vt:lpstr>
      <vt:lpstr>Katetroinnin valmistuttua</vt:lpstr>
      <vt:lpstr>Katetroinnin valmistuttua</vt:lpstr>
      <vt:lpstr>Muut kuvat</vt:lpstr>
      <vt:lpstr>Miten virtsatiet toimivat</vt:lpstr>
      <vt:lpstr>Katetrointiin valmistautuminen</vt:lpstr>
      <vt:lpstr>Katetrointiin valmistautuminen</vt:lpstr>
      <vt:lpstr>Katetrointiin valmistautuminen</vt:lpstr>
      <vt:lpstr>Katetrointi - Siirtyminen</vt:lpstr>
      <vt:lpstr>Aktivoi LoFric Origo</vt:lpstr>
      <vt:lpstr>Aseta LoFric Origo käden ulottuville</vt:lpstr>
      <vt:lpstr>Avaa LoFric Origo</vt:lpstr>
      <vt:lpstr>Katetrin asettaminen</vt:lpstr>
      <vt:lpstr>Virtsarakon tyhjentäminen</vt:lpstr>
      <vt:lpstr>Virtsarakon tyhjentäminen</vt:lpstr>
      <vt:lpstr>Katetroinnin valmistuttua</vt:lpstr>
      <vt:lpstr>Katetroinnin valmistuttua</vt:lpstr>
      <vt:lpstr>Muut kuvat</vt:lpstr>
      <vt:lpstr>Muut kuvat</vt:lpstr>
      <vt:lpstr>Miten virtsatiet toimivat</vt:lpstr>
      <vt:lpstr>Katetrointiin valmistautuminen</vt:lpstr>
      <vt:lpstr>Katetrointiin valmistautuminen</vt:lpstr>
      <vt:lpstr>Katetrointiin valmistautuminen</vt:lpstr>
      <vt:lpstr>Katetrointi - Siirtyminen</vt:lpstr>
      <vt:lpstr>Aktivoi LoFric Origo</vt:lpstr>
      <vt:lpstr>Aseta LoFric Origo käden ulottuville</vt:lpstr>
      <vt:lpstr>Avaa LoFric Origo</vt:lpstr>
      <vt:lpstr>Katerin asettaminen</vt:lpstr>
      <vt:lpstr>Virtsarakon tyhjentäminen</vt:lpstr>
      <vt:lpstr>Virtsarakon tyhjentäminen</vt:lpstr>
      <vt:lpstr>Katetroinnin valmistuttua</vt:lpstr>
      <vt:lpstr>Katetroinnin valmistuttua</vt:lpstr>
      <vt:lpstr>Muut kuvat</vt:lpstr>
      <vt:lpstr>Muut kuvat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2023-06-01T11:01:22Z</dcterms:modified>
</cp:coreProperties>
</file>