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76" r:id="rId6"/>
  </p:sldMasterIdLst>
  <p:notesMasterIdLst>
    <p:notesMasterId r:id="rId37"/>
  </p:notesMasterIdLst>
  <p:handoutMasterIdLst>
    <p:handoutMasterId r:id="rId38"/>
  </p:handoutMasterIdLst>
  <p:sldIdLst>
    <p:sldId id="261" r:id="rId7"/>
    <p:sldId id="288" r:id="rId8"/>
    <p:sldId id="262" r:id="rId9"/>
    <p:sldId id="263" r:id="rId10"/>
    <p:sldId id="265" r:id="rId11"/>
    <p:sldId id="266" r:id="rId12"/>
    <p:sldId id="295" r:id="rId13"/>
    <p:sldId id="267" r:id="rId14"/>
    <p:sldId id="290" r:id="rId15"/>
    <p:sldId id="268" r:id="rId16"/>
    <p:sldId id="270" r:id="rId17"/>
    <p:sldId id="272" r:id="rId18"/>
    <p:sldId id="271" r:id="rId19"/>
    <p:sldId id="285" r:id="rId20"/>
    <p:sldId id="28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00E21-D73D-E6DD-9F35-DC6E1AF53A6F}" name="Olsson, Gunilla" initials="OG" userId="S::Gunilla.Olsson@wellspect.com::2c2aa97a-7b04-49ee-bf6e-760416bee2fb" providerId="AD"/>
  <p188:author id="{73CB8630-A3B1-3CD8-5C4D-FD85643D0BC8}" name="Lenneras, Maria" initials="LM" userId="S::maria.lenneras@wellspect.com::4806f46b-6018-4561-b596-2f0399ba205e" providerId="AD"/>
  <p188:author id="{8FCE3139-AEB4-B26E-7E51-6221538FB056}" name="Berggren Persson, Asa" initials="BPA" userId="S::Asa.BerggrenPersson@wellspect.com::fc8efaf7-0f34-4e8b-bcd0-41becc820cea" providerId="AD"/>
  <p188:author id="{CE60786C-E02A-F155-CDA1-09B24447246E}" name="Chapple, Rachael" initials="CR" userId="S::rachael.chapple@wellspect.com::1eee4914-21fe-4d3b-a10a-47f5fad6d126" providerId="AD"/>
  <p188:author id="{5838EB8E-3AAE-97EF-563F-4D02963FE93F}" name="Wennerback, Anders" initials="AW" userId="S::Anders.Wennerback@wellspect.com::7a8dd4e5-9cac-4d95-bd55-282c5acfe546" providerId="AD"/>
  <p188:author id="{8CD37F99-540E-4EFE-8D4A-C264FFDEA27B}" name="Beauchemin, Lisa" initials="BL" userId="S::Lisa.Beauchemin@wellspect.com::2a82d04a-8b1f-4fcd-9d43-e64f0eabc0be" providerId="AD"/>
  <p188:author id="{CBFFC3A1-60A6-8B1D-A2FF-2B8A8BB3CB39}" name="Olsson, Annika" initials="OA" userId="S::Annika.Olsson@wellspect.com::10ddc8fa-71f3-425e-aaf3-0509d5bd3659" providerId="AD"/>
  <p188:author id="{3D9F4AC1-8BAE-D358-4E56-ECE5A0FF2A2A}" name="Carrin, Ann" initials="CA" userId="S::Ann.Carrin@wellspect.com::6d76ecf7-acec-4ccf-b849-854e78b5056c" providerId="AD"/>
  <p188:author id="{6893CED4-0668-0C47-3711-74E693CB2FF9}" name="Berggren Persson, Asa" initials="BA" userId="S::asa.berggrenpersson@wellspect.com::fc8efaf7-0f34-4e8b-bcd0-41becc820cea" providerId="AD"/>
  <p188:author id="{98D2A4D7-30E9-A28B-B50A-41C172853C43}" name="Olsson, Annika" initials="OA" userId="S::annika.olsson@wellspect.com::10ddc8fa-71f3-425e-aaf3-0509d5bd36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F5F5F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91D1FC-F9B7-4A6B-8C66-33E5E03BF413}" v="61" dt="2024-08-16T07:08:11.921"/>
    <p1510:client id="{5E9C10F4-2A32-432F-9D7F-40DEED67E6CB}" v="46" dt="2024-08-15T08:57:37.632"/>
    <p1510:client id="{6132E832-AC0F-4431-A11E-9A969EFCFA43}" v="70" dt="2024-08-15T08:51:34.626"/>
    <p1510:client id="{776DD798-E3E1-4C17-BE03-224264C5AD70}" v="248" dt="2024-08-15T13:26:59.079"/>
    <p1510:client id="{ABCCEE7A-0ABD-4F76-A600-3813141C53AC}" v="158" dt="2024-08-15T09:06:32.402"/>
    <p1510:client id="{DD2F514C-9A94-43D2-B950-8E142656ED12}" v="1045" dt="2024-08-14T20:18:01.24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07" autoAdjust="0"/>
  </p:normalViewPr>
  <p:slideViewPr>
    <p:cSldViewPr snapToGrid="0">
      <p:cViewPr varScale="1">
        <p:scale>
          <a:sx n="125" d="100"/>
          <a:sy n="125" d="100"/>
        </p:scale>
        <p:origin x="1620" y="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10/25/2024</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10/25/2024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ellspect.se/globalassets/digizuite/53140-en-aid0053140.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ellspect.co.uk/education/articles/effects-of-transanal-irrigation-on-gut-microbiot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solidFill>
                  <a:schemeClr val="accent3"/>
                </a:solidFill>
              </a:rPr>
              <a:t>Materialet</a:t>
            </a:r>
            <a:r>
              <a:rPr lang="en-US">
                <a:solidFill>
                  <a:schemeClr val="accent3"/>
                </a:solidFill>
              </a:rPr>
              <a:t> </a:t>
            </a:r>
            <a:r>
              <a:rPr lang="en-US" err="1">
                <a:solidFill>
                  <a:schemeClr val="accent3"/>
                </a:solidFill>
              </a:rPr>
              <a:t>har</a:t>
            </a:r>
            <a:r>
              <a:rPr lang="en-US">
                <a:solidFill>
                  <a:schemeClr val="accent3"/>
                </a:solidFill>
              </a:rPr>
              <a:t> </a:t>
            </a:r>
            <a:r>
              <a:rPr lang="en-US" err="1">
                <a:solidFill>
                  <a:schemeClr val="accent3"/>
                </a:solidFill>
              </a:rPr>
              <a:t>utarbetats</a:t>
            </a:r>
            <a:r>
              <a:rPr lang="en-US">
                <a:solidFill>
                  <a:schemeClr val="accent3"/>
                </a:solidFill>
              </a:rPr>
              <a:t> </a:t>
            </a:r>
            <a:r>
              <a:rPr lang="en-US" err="1">
                <a:solidFill>
                  <a:schemeClr val="accent3"/>
                </a:solidFill>
              </a:rPr>
              <a:t>tillsammans</a:t>
            </a:r>
            <a:r>
              <a:rPr lang="en-US">
                <a:solidFill>
                  <a:schemeClr val="accent3"/>
                </a:solidFill>
              </a:rPr>
              <a:t> med </a:t>
            </a:r>
            <a:r>
              <a:rPr lang="en-US" err="1">
                <a:solidFill>
                  <a:schemeClr val="accent3"/>
                </a:solidFill>
              </a:rPr>
              <a:t>sjukvårdspersonal</a:t>
            </a:r>
            <a:r>
              <a:rPr lang="en-US">
                <a:solidFill>
                  <a:schemeClr val="accent3"/>
                </a:solidFill>
              </a:rPr>
              <a:t> från Sverige, </a:t>
            </a:r>
            <a:r>
              <a:rPr lang="en-US" err="1">
                <a:solidFill>
                  <a:schemeClr val="accent3"/>
                </a:solidFill>
              </a:rPr>
              <a:t>Danmark</a:t>
            </a:r>
            <a:r>
              <a:rPr lang="en-US">
                <a:solidFill>
                  <a:schemeClr val="accent3"/>
                </a:solidFill>
              </a:rPr>
              <a:t>, </a:t>
            </a:r>
            <a:r>
              <a:rPr lang="en-US" err="1">
                <a:solidFill>
                  <a:schemeClr val="accent3"/>
                </a:solidFill>
              </a:rPr>
              <a:t>Italien</a:t>
            </a:r>
            <a:r>
              <a:rPr lang="en-US">
                <a:solidFill>
                  <a:schemeClr val="accent3"/>
                </a:solidFill>
              </a:rPr>
              <a:t> </a:t>
            </a:r>
            <a:r>
              <a:rPr lang="en-US" err="1">
                <a:solidFill>
                  <a:schemeClr val="accent3"/>
                </a:solidFill>
              </a:rPr>
              <a:t>och</a:t>
            </a:r>
            <a:r>
              <a:rPr lang="en-US">
                <a:solidFill>
                  <a:schemeClr val="accent3"/>
                </a:solidFill>
              </a:rPr>
              <a:t> </a:t>
            </a:r>
            <a:r>
              <a:rPr lang="en-US" err="1">
                <a:solidFill>
                  <a:schemeClr val="accent3"/>
                </a:solidFill>
              </a:rPr>
              <a:t>Spanien</a:t>
            </a:r>
            <a:r>
              <a:rPr lang="en-US">
                <a:solidFill>
                  <a:schemeClr val="accent3"/>
                </a:solidFill>
              </a:rPr>
              <a:t>. </a:t>
            </a:r>
            <a:r>
              <a:rPr lang="en-US" err="1">
                <a:solidFill>
                  <a:schemeClr val="accent3"/>
                </a:solidFill>
              </a:rPr>
              <a:t>Följer</a:t>
            </a:r>
            <a:r>
              <a:rPr lang="en-US">
                <a:solidFill>
                  <a:schemeClr val="accent3"/>
                </a:solidFill>
              </a:rPr>
              <a:t> EAUN Ren Intermittent </a:t>
            </a:r>
            <a:r>
              <a:rPr lang="en-US" err="1">
                <a:solidFill>
                  <a:schemeClr val="accent3"/>
                </a:solidFill>
              </a:rPr>
              <a:t>Kateterisering</a:t>
            </a:r>
            <a:r>
              <a:rPr lang="en-US">
                <a:solidFill>
                  <a:schemeClr val="accent3"/>
                </a:solidFill>
              </a:rPr>
              <a:t> guidelines från 2024.</a:t>
            </a:r>
          </a:p>
          <a:p>
            <a:r>
              <a:rPr lang="sv-SE">
                <a:solidFill>
                  <a:schemeClr val="accent3"/>
                </a:solidFill>
              </a:rPr>
              <a:t>Interaktivt utbildningsmaterial till sjukvårdspersonal som möter patienter med återkommande urinvägsinfektioner som </a:t>
            </a:r>
            <a:r>
              <a:rPr lang="sv-SE" err="1">
                <a:solidFill>
                  <a:schemeClr val="accent3"/>
                </a:solidFill>
              </a:rPr>
              <a:t>självkateteriserar</a:t>
            </a:r>
            <a:r>
              <a:rPr lang="sv-SE">
                <a:solidFill>
                  <a:schemeClr val="accent3"/>
                </a:solidFill>
              </a:rPr>
              <a:t> sig. </a:t>
            </a:r>
          </a:p>
          <a:p>
            <a:r>
              <a:rPr lang="sv-SE">
                <a:solidFill>
                  <a:schemeClr val="accent3"/>
                </a:solidFill>
              </a:rPr>
              <a:t>Det är tänkt att fungera som en ”checklista” för att finna bästa möjliga behandlingsplan</a:t>
            </a:r>
            <a:r>
              <a:rPr lang="en-US">
                <a:solidFill>
                  <a:schemeClr val="accent3"/>
                </a:solidFill>
              </a:rPr>
              <a:t>.</a:t>
            </a: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188848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9390-C1DF-1F38-E7F2-EEE4C822B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BAC37F-098C-1DA7-67E7-91890A4D9A1C}"/>
              </a:ext>
            </a:extLst>
          </p:cNvPr>
          <p:cNvSpPr txBox="1">
            <a:spLocks noGrp="1"/>
          </p:cNvSpPr>
          <p:nvPr>
            <p:ph type="body" sz="quarter" idx="1"/>
          </p:nvPr>
        </p:nvSpPr>
        <p:spPr/>
        <p:txBody>
          <a:bodyPr/>
          <a:lstStyle/>
          <a:p>
            <a:pPr lvl="0"/>
            <a:r>
              <a:rPr lang="sv-SE" dirty="0"/>
              <a:t>I den vänstra kolumnen hittar du förstahandsutredning för UVI att gå igenom i en stegvis procedur, med hyperlänkar för fördjupad information.</a:t>
            </a:r>
          </a:p>
          <a:p>
            <a:pPr lvl="0"/>
            <a:r>
              <a:rPr lang="sv-SE" dirty="0"/>
              <a:t>I den högra kolumnen finns områden för vidare undersökning om det behövs. </a:t>
            </a:r>
          </a:p>
          <a:p>
            <a:pPr lvl="0"/>
            <a:endParaRPr lang="sv-SE" dirty="0"/>
          </a:p>
          <a:p>
            <a:pPr lvl="0"/>
            <a:r>
              <a:rPr lang="sv-SE" dirty="0"/>
              <a:t>Avancerad undersökning rekommenderas om något av följande inträffar:</a:t>
            </a:r>
          </a:p>
          <a:p>
            <a:pPr lvl="0"/>
            <a:r>
              <a:rPr lang="sv-SE" dirty="0"/>
              <a:t>- Patienten har en negativ urinodling och samtidigt har symtom från urinvägarna.</a:t>
            </a:r>
          </a:p>
          <a:p>
            <a:pPr lvl="0"/>
            <a:r>
              <a:rPr lang="sv-SE" dirty="0"/>
              <a:t>- Patienten får återkommande symtom och har fått antibiotika som inte fungerat.</a:t>
            </a:r>
          </a:p>
          <a:p>
            <a:pPr lvl="0"/>
            <a:r>
              <a:rPr lang="sv-SE" dirty="0"/>
              <a:t>- Vid misstanke om blåssten eller njursten.</a:t>
            </a:r>
          </a:p>
        </p:txBody>
      </p:sp>
      <p:sp>
        <p:nvSpPr>
          <p:cNvPr id="4" name="Slide Number Placeholder 3">
            <a:extLst>
              <a:ext uri="{FF2B5EF4-FFF2-40B4-BE49-F238E27FC236}">
                <a16:creationId xmlns:a16="http://schemas.microsoft.com/office/drawing/2014/main" id="{A0AD08A1-7720-753A-E43F-90CFCBB295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2F0F75-A426-4041-9DD1-A4E2CA4317C9}" type="slidenum">
              <a:t>10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US" b="1" dirty="0" err="1"/>
              <a:t>Produktval</a:t>
            </a:r>
            <a:r>
              <a:rPr lang="en-US" b="1" dirty="0"/>
              <a:t>:</a:t>
            </a:r>
            <a:r>
              <a:rPr lang="en-US" dirty="0"/>
              <a:t> </a:t>
            </a:r>
            <a:r>
              <a:rPr lang="en-US" dirty="0" err="1"/>
              <a:t>Gå</a:t>
            </a:r>
            <a:r>
              <a:rPr lang="en-US" dirty="0"/>
              <a:t> </a:t>
            </a:r>
            <a:r>
              <a:rPr lang="en-US" dirty="0" err="1"/>
              <a:t>igenom</a:t>
            </a:r>
            <a:r>
              <a:rPr lang="en-US" dirty="0"/>
              <a:t> </a:t>
            </a:r>
            <a:r>
              <a:rPr lang="en-US" dirty="0" err="1"/>
              <a:t>tillsammans</a:t>
            </a:r>
            <a:r>
              <a:rPr lang="en-US" dirty="0"/>
              <a:t> med </a:t>
            </a:r>
            <a:r>
              <a:rPr lang="en-US" dirty="0" err="1"/>
              <a:t>patienten</a:t>
            </a:r>
            <a:r>
              <a:rPr lang="en-US" dirty="0"/>
              <a:t> </a:t>
            </a:r>
            <a:r>
              <a:rPr lang="en-US" dirty="0" err="1"/>
              <a:t>att</a:t>
            </a:r>
            <a:r>
              <a:rPr lang="en-US" dirty="0"/>
              <a:t> </a:t>
            </a:r>
            <a:r>
              <a:rPr lang="en-US" dirty="0" err="1"/>
              <a:t>korrekt</a:t>
            </a:r>
            <a:r>
              <a:rPr lang="en-US" dirty="0"/>
              <a:t> </a:t>
            </a:r>
            <a:r>
              <a:rPr lang="en-US" b="1" dirty="0" err="1"/>
              <a:t>kateterlängd</a:t>
            </a:r>
            <a:r>
              <a:rPr lang="en-US" dirty="0"/>
              <a:t> </a:t>
            </a:r>
            <a:r>
              <a:rPr lang="en-US" dirty="0" err="1"/>
              <a:t>använts</a:t>
            </a:r>
            <a:r>
              <a:rPr lang="en-US" dirty="0"/>
              <a:t> för </a:t>
            </a:r>
            <a:r>
              <a:rPr lang="en-US" dirty="0" err="1"/>
              <a:t>att</a:t>
            </a:r>
            <a:r>
              <a:rPr lang="en-US" dirty="0"/>
              <a:t> </a:t>
            </a:r>
            <a:r>
              <a:rPr lang="en-US" dirty="0" err="1"/>
              <a:t>säkerställa</a:t>
            </a:r>
            <a:r>
              <a:rPr lang="en-US" dirty="0"/>
              <a:t> </a:t>
            </a:r>
            <a:r>
              <a:rPr lang="en-US" dirty="0" err="1"/>
              <a:t>att</a:t>
            </a:r>
            <a:r>
              <a:rPr lang="en-US" dirty="0"/>
              <a:t> </a:t>
            </a:r>
            <a:r>
              <a:rPr lang="en-US" dirty="0" err="1"/>
              <a:t>ingen</a:t>
            </a:r>
            <a:r>
              <a:rPr lang="en-US" dirty="0"/>
              <a:t> </a:t>
            </a:r>
            <a:r>
              <a:rPr lang="en-US" dirty="0" err="1"/>
              <a:t>resturin</a:t>
            </a:r>
            <a:r>
              <a:rPr lang="en-US" dirty="0"/>
              <a:t> blivit </a:t>
            </a:r>
            <a:r>
              <a:rPr lang="en-US" dirty="0" err="1"/>
              <a:t>kvar</a:t>
            </a:r>
            <a:r>
              <a:rPr lang="en-US" dirty="0"/>
              <a:t> </a:t>
            </a:r>
            <a:r>
              <a:rPr lang="en-US" dirty="0" err="1"/>
              <a:t>i</a:t>
            </a:r>
            <a:r>
              <a:rPr lang="en-US" dirty="0"/>
              <a:t> </a:t>
            </a:r>
            <a:r>
              <a:rPr lang="en-US" dirty="0" err="1"/>
              <a:t>urinblåsan</a:t>
            </a:r>
            <a:r>
              <a:rPr lang="en-US" dirty="0"/>
              <a:t>. Med </a:t>
            </a:r>
            <a:r>
              <a:rPr lang="en-US" dirty="0" err="1"/>
              <a:t>en</a:t>
            </a:r>
            <a:r>
              <a:rPr lang="en-US" dirty="0"/>
              <a:t> </a:t>
            </a:r>
            <a:r>
              <a:rPr lang="en-US" b="1" dirty="0" err="1"/>
              <a:t>större</a:t>
            </a:r>
            <a:r>
              <a:rPr lang="en-US" b="1" dirty="0"/>
              <a:t> CH </a:t>
            </a:r>
            <a:r>
              <a:rPr lang="en-US" b="1" dirty="0" err="1"/>
              <a:t>storlek</a:t>
            </a:r>
            <a:r>
              <a:rPr lang="en-US" dirty="0"/>
              <a:t> </a:t>
            </a:r>
            <a:r>
              <a:rPr lang="en-US" dirty="0" err="1"/>
              <a:t>så</a:t>
            </a:r>
            <a:r>
              <a:rPr lang="en-US" dirty="0"/>
              <a:t> </a:t>
            </a:r>
            <a:r>
              <a:rPr lang="en-US" dirty="0" err="1"/>
              <a:t>erhålls</a:t>
            </a:r>
            <a:r>
              <a:rPr lang="en-US" dirty="0"/>
              <a:t> </a:t>
            </a:r>
            <a:r>
              <a:rPr lang="en-US" dirty="0" err="1"/>
              <a:t>ett</a:t>
            </a:r>
            <a:r>
              <a:rPr lang="en-US" dirty="0"/>
              <a:t> </a:t>
            </a:r>
            <a:r>
              <a:rPr lang="en-US" dirty="0" err="1"/>
              <a:t>högre</a:t>
            </a:r>
            <a:r>
              <a:rPr lang="en-US" dirty="0"/>
              <a:t> </a:t>
            </a:r>
            <a:r>
              <a:rPr lang="en-US" dirty="0" err="1"/>
              <a:t>flöde</a:t>
            </a:r>
            <a:r>
              <a:rPr lang="en-US" dirty="0"/>
              <a:t>, </a:t>
            </a:r>
            <a:r>
              <a:rPr lang="en-US" dirty="0" err="1"/>
              <a:t>kontrollera</a:t>
            </a:r>
            <a:r>
              <a:rPr lang="en-US" dirty="0"/>
              <a:t> </a:t>
            </a:r>
            <a:r>
              <a:rPr lang="en-US" dirty="0" err="1"/>
              <a:t>att</a:t>
            </a:r>
            <a:r>
              <a:rPr lang="en-US" dirty="0"/>
              <a:t> optimal CH (</a:t>
            </a:r>
            <a:r>
              <a:rPr lang="en-US" dirty="0" err="1"/>
              <a:t>diametern</a:t>
            </a:r>
            <a:r>
              <a:rPr lang="en-US" dirty="0"/>
              <a:t> </a:t>
            </a:r>
            <a:r>
              <a:rPr lang="en-US" dirty="0" err="1"/>
              <a:t>på</a:t>
            </a:r>
            <a:r>
              <a:rPr lang="en-US" dirty="0"/>
              <a:t> </a:t>
            </a:r>
            <a:r>
              <a:rPr lang="en-US" dirty="0" err="1"/>
              <a:t>katetern</a:t>
            </a:r>
            <a:r>
              <a:rPr lang="en-US" dirty="0"/>
              <a:t>) </a:t>
            </a:r>
            <a:r>
              <a:rPr lang="en-US" dirty="0" err="1"/>
              <a:t>storlek</a:t>
            </a:r>
            <a:r>
              <a:rPr lang="en-US" dirty="0"/>
              <a:t> </a:t>
            </a:r>
            <a:r>
              <a:rPr lang="en-US" dirty="0" err="1"/>
              <a:t>använts</a:t>
            </a:r>
            <a:r>
              <a:rPr lang="en-US" dirty="0"/>
              <a:t>. Kan </a:t>
            </a:r>
            <a:r>
              <a:rPr lang="en-US" dirty="0" err="1"/>
              <a:t>behövas</a:t>
            </a:r>
            <a:r>
              <a:rPr lang="en-US" dirty="0"/>
              <a:t> </a:t>
            </a:r>
            <a:r>
              <a:rPr lang="en-US" dirty="0" err="1"/>
              <a:t>undersöka</a:t>
            </a:r>
            <a:r>
              <a:rPr lang="en-US" dirty="0"/>
              <a:t> med </a:t>
            </a:r>
            <a:r>
              <a:rPr lang="en-US" dirty="0" err="1"/>
              <a:t>en</a:t>
            </a:r>
            <a:r>
              <a:rPr lang="en-US" dirty="0"/>
              <a:t> </a:t>
            </a:r>
            <a:r>
              <a:rPr lang="en-US" dirty="0" err="1"/>
              <a:t>blåsscanner</a:t>
            </a:r>
            <a:r>
              <a:rPr lang="en-US" dirty="0"/>
              <a:t> för </a:t>
            </a:r>
            <a:r>
              <a:rPr lang="en-US" dirty="0" err="1"/>
              <a:t>kontroll</a:t>
            </a:r>
            <a:r>
              <a:rPr lang="en-US" dirty="0"/>
              <a:t> </a:t>
            </a:r>
            <a:r>
              <a:rPr lang="en-US" dirty="0" err="1"/>
              <a:t>efter</a:t>
            </a:r>
            <a:r>
              <a:rPr lang="en-US" dirty="0"/>
              <a:t> RIK för </a:t>
            </a:r>
            <a:r>
              <a:rPr lang="en-US" dirty="0" err="1"/>
              <a:t>att</a:t>
            </a:r>
            <a:r>
              <a:rPr lang="en-US" dirty="0"/>
              <a:t> </a:t>
            </a:r>
            <a:r>
              <a:rPr lang="en-US" dirty="0" err="1"/>
              <a:t>bedöma</a:t>
            </a:r>
            <a:r>
              <a:rPr lang="en-US" dirty="0"/>
              <a:t> om </a:t>
            </a:r>
            <a:r>
              <a:rPr lang="en-US" dirty="0" err="1"/>
              <a:t>tömningen</a:t>
            </a:r>
            <a:r>
              <a:rPr lang="en-US" dirty="0"/>
              <a:t> </a:t>
            </a:r>
            <a:r>
              <a:rPr lang="en-US" dirty="0" err="1"/>
              <a:t>skett</a:t>
            </a:r>
            <a:r>
              <a:rPr lang="en-US" dirty="0"/>
              <a:t> </a:t>
            </a:r>
            <a:r>
              <a:rPr lang="en-US" dirty="0" err="1"/>
              <a:t>komplett</a:t>
            </a:r>
            <a:r>
              <a:rPr lang="en-US" dirty="0"/>
              <a:t>. </a:t>
            </a:r>
            <a:r>
              <a:rPr lang="en-US" b="1" dirty="0" err="1"/>
              <a:t>Bevisad</a:t>
            </a:r>
            <a:r>
              <a:rPr lang="en-US" b="1" dirty="0"/>
              <a:t> </a:t>
            </a:r>
            <a:r>
              <a:rPr lang="en-US" b="1" dirty="0" err="1"/>
              <a:t>säkerhet</a:t>
            </a:r>
            <a:r>
              <a:rPr lang="en-US" b="1" dirty="0"/>
              <a:t> </a:t>
            </a:r>
            <a:r>
              <a:rPr lang="en-US" dirty="0" err="1"/>
              <a:t>över</a:t>
            </a:r>
            <a:r>
              <a:rPr lang="en-US" dirty="0"/>
              <a:t> </a:t>
            </a:r>
            <a:r>
              <a:rPr lang="en-US" dirty="0" err="1"/>
              <a:t>lång</a:t>
            </a:r>
            <a:r>
              <a:rPr lang="en-US" dirty="0"/>
              <a:t> </a:t>
            </a:r>
            <a:r>
              <a:rPr lang="en-US" dirty="0" err="1"/>
              <a:t>tid</a:t>
            </a:r>
            <a:r>
              <a:rPr lang="en-US" dirty="0"/>
              <a:t>: Finns det </a:t>
            </a:r>
            <a:r>
              <a:rPr lang="en-US" dirty="0" err="1"/>
              <a:t>kliniska</a:t>
            </a:r>
            <a:r>
              <a:rPr lang="en-US" dirty="0"/>
              <a:t> </a:t>
            </a:r>
            <a:r>
              <a:rPr lang="en-US" dirty="0" err="1"/>
              <a:t>bevis</a:t>
            </a:r>
            <a:r>
              <a:rPr lang="en-US" dirty="0"/>
              <a:t> för </a:t>
            </a:r>
            <a:r>
              <a:rPr lang="en-US" dirty="0" err="1"/>
              <a:t>katetern</a:t>
            </a:r>
            <a:r>
              <a:rPr lang="en-US" dirty="0"/>
              <a:t> </a:t>
            </a:r>
            <a:r>
              <a:rPr lang="en-US" dirty="0" err="1"/>
              <a:t>som</a:t>
            </a:r>
            <a:r>
              <a:rPr lang="en-US" dirty="0"/>
              <a:t> ska </a:t>
            </a:r>
            <a:r>
              <a:rPr lang="en-US" dirty="0" err="1"/>
              <a:t>användas</a:t>
            </a:r>
            <a:r>
              <a:rPr lang="en-US" dirty="0"/>
              <a:t> </a:t>
            </a:r>
            <a:r>
              <a:rPr lang="en-US" dirty="0" err="1"/>
              <a:t>över</a:t>
            </a:r>
            <a:r>
              <a:rPr lang="en-US" dirty="0"/>
              <a:t> </a:t>
            </a:r>
            <a:r>
              <a:rPr lang="en-US" dirty="0" err="1"/>
              <a:t>lång</a:t>
            </a:r>
            <a:r>
              <a:rPr lang="en-US" dirty="0"/>
              <a:t> </a:t>
            </a:r>
            <a:r>
              <a:rPr lang="en-US" dirty="0" err="1"/>
              <a:t>tid</a:t>
            </a:r>
            <a:r>
              <a:rPr lang="en-US" dirty="0"/>
              <a:t>?</a:t>
            </a:r>
          </a:p>
          <a:p>
            <a:pPr>
              <a:lnSpc>
                <a:spcPct val="105000"/>
              </a:lnSpc>
              <a:spcAft>
                <a:spcPts val="800"/>
              </a:spcAft>
            </a:pPr>
            <a:r>
              <a:rPr lang="en-US" b="1" dirty="0" err="1"/>
              <a:t>Hydrofil</a:t>
            </a:r>
            <a:r>
              <a:rPr lang="en-US" b="1" dirty="0"/>
              <a:t> </a:t>
            </a:r>
            <a:r>
              <a:rPr lang="en-US" b="1" dirty="0" err="1"/>
              <a:t>yta</a:t>
            </a:r>
            <a:r>
              <a:rPr lang="en-US" dirty="0"/>
              <a:t> för maximal </a:t>
            </a:r>
            <a:r>
              <a:rPr lang="en-US" dirty="0" err="1"/>
              <a:t>skonsamhet</a:t>
            </a:r>
            <a:r>
              <a:rPr lang="en-US" dirty="0"/>
              <a:t> och </a:t>
            </a:r>
            <a:r>
              <a:rPr lang="en-US" dirty="0" err="1"/>
              <a:t>minskad</a:t>
            </a:r>
            <a:r>
              <a:rPr lang="en-US" dirty="0"/>
              <a:t> risk för </a:t>
            </a:r>
            <a:r>
              <a:rPr lang="en-US" dirty="0" err="1"/>
              <a:t>skada</a:t>
            </a:r>
            <a:r>
              <a:rPr lang="en-US" dirty="0"/>
              <a:t> </a:t>
            </a:r>
            <a:r>
              <a:rPr lang="en-US" dirty="0" err="1"/>
              <a:t>i</a:t>
            </a:r>
            <a:r>
              <a:rPr lang="en-US" dirty="0"/>
              <a:t> </a:t>
            </a:r>
            <a:r>
              <a:rPr lang="en-US" dirty="0" err="1"/>
              <a:t>urinröret</a:t>
            </a:r>
            <a:r>
              <a:rPr lang="en-US" dirty="0"/>
              <a:t> under </a:t>
            </a:r>
            <a:r>
              <a:rPr lang="en-US" dirty="0" err="1"/>
              <a:t>hela</a:t>
            </a:r>
            <a:r>
              <a:rPr lang="en-US" dirty="0"/>
              <a:t> </a:t>
            </a:r>
            <a:r>
              <a:rPr lang="en-US" dirty="0" err="1"/>
              <a:t>kateteriseringen</a:t>
            </a:r>
            <a:r>
              <a:rPr lang="en-US" dirty="0"/>
              <a:t>. Har </a:t>
            </a:r>
            <a:r>
              <a:rPr lang="en-US" dirty="0" err="1"/>
              <a:t>katetern</a:t>
            </a:r>
            <a:r>
              <a:rPr lang="en-US" dirty="0"/>
              <a:t> </a:t>
            </a:r>
            <a:r>
              <a:rPr lang="en-US" dirty="0" err="1"/>
              <a:t>ett</a:t>
            </a:r>
            <a:r>
              <a:rPr lang="en-US" dirty="0"/>
              <a:t> </a:t>
            </a:r>
            <a:r>
              <a:rPr lang="en-US" dirty="0" err="1"/>
              <a:t>hydrofilt</a:t>
            </a:r>
            <a:r>
              <a:rPr lang="en-US" dirty="0"/>
              <a:t> </a:t>
            </a:r>
            <a:r>
              <a:rPr lang="en-US" dirty="0" err="1"/>
              <a:t>ytskikt</a:t>
            </a:r>
            <a:r>
              <a:rPr lang="en-US" dirty="0"/>
              <a:t> </a:t>
            </a:r>
            <a:r>
              <a:rPr lang="en-US" dirty="0" err="1"/>
              <a:t>som</a:t>
            </a:r>
            <a:r>
              <a:rPr lang="en-US" dirty="0"/>
              <a:t> </a:t>
            </a:r>
            <a:r>
              <a:rPr lang="en-US" dirty="0" err="1"/>
              <a:t>bevaras</a:t>
            </a:r>
            <a:r>
              <a:rPr lang="en-US" dirty="0"/>
              <a:t> </a:t>
            </a:r>
            <a:r>
              <a:rPr lang="en-US" dirty="0" err="1"/>
              <a:t>både</a:t>
            </a:r>
            <a:r>
              <a:rPr lang="en-US" dirty="0"/>
              <a:t> vid </a:t>
            </a:r>
            <a:r>
              <a:rPr lang="en-US" dirty="0" err="1"/>
              <a:t>införande</a:t>
            </a:r>
            <a:r>
              <a:rPr lang="en-US" dirty="0"/>
              <a:t> och </a:t>
            </a:r>
            <a:r>
              <a:rPr lang="en-US" dirty="0" err="1"/>
              <a:t>utdragande</a:t>
            </a:r>
            <a:r>
              <a:rPr lang="en-US" dirty="0"/>
              <a:t> av </a:t>
            </a:r>
            <a:r>
              <a:rPr lang="en-US" dirty="0" err="1"/>
              <a:t>katetern</a:t>
            </a:r>
            <a:r>
              <a:rPr lang="en-US" dirty="0"/>
              <a:t>? </a:t>
            </a:r>
            <a:r>
              <a:rPr lang="en-US" dirty="0" err="1"/>
              <a:t>Tillräckligt</a:t>
            </a:r>
            <a:r>
              <a:rPr lang="en-US" dirty="0"/>
              <a:t> </a:t>
            </a:r>
            <a:r>
              <a:rPr lang="en-US" dirty="0" err="1"/>
              <a:t>följsam</a:t>
            </a:r>
            <a:r>
              <a:rPr lang="en-US" dirty="0"/>
              <a:t> </a:t>
            </a:r>
            <a:r>
              <a:rPr lang="en-US" dirty="0" err="1"/>
              <a:t>så</a:t>
            </a:r>
            <a:r>
              <a:rPr lang="en-US" dirty="0"/>
              <a:t> </a:t>
            </a:r>
            <a:r>
              <a:rPr lang="en-US" dirty="0" err="1"/>
              <a:t>att</a:t>
            </a:r>
            <a:r>
              <a:rPr lang="en-US" dirty="0"/>
              <a:t> </a:t>
            </a:r>
            <a:r>
              <a:rPr lang="en-US" dirty="0" err="1"/>
              <a:t>urinröret</a:t>
            </a:r>
            <a:r>
              <a:rPr lang="en-US" dirty="0"/>
              <a:t> </a:t>
            </a:r>
            <a:r>
              <a:rPr lang="en-US" dirty="0" err="1"/>
              <a:t>inte</a:t>
            </a:r>
            <a:r>
              <a:rPr lang="en-US" dirty="0"/>
              <a:t> </a:t>
            </a:r>
            <a:r>
              <a:rPr lang="en-US" dirty="0" err="1"/>
              <a:t>skadas</a:t>
            </a:r>
            <a:r>
              <a:rPr lang="en-US" dirty="0"/>
              <a:t> och </a:t>
            </a:r>
            <a:r>
              <a:rPr lang="en-US" dirty="0" err="1"/>
              <a:t>orsakar</a:t>
            </a:r>
            <a:r>
              <a:rPr lang="en-US" dirty="0"/>
              <a:t> </a:t>
            </a:r>
            <a:r>
              <a:rPr lang="en-US" dirty="0" err="1"/>
              <a:t>blödningar</a:t>
            </a:r>
            <a:r>
              <a:rPr lang="en-US" dirty="0"/>
              <a:t>. </a:t>
            </a:r>
            <a:r>
              <a:rPr lang="en-US" b="1" dirty="0" err="1"/>
              <a:t>Anpassning</a:t>
            </a:r>
            <a:r>
              <a:rPr lang="en-US" b="1" dirty="0"/>
              <a:t> till </a:t>
            </a:r>
            <a:r>
              <a:rPr lang="en-US" b="1" dirty="0" err="1"/>
              <a:t>livsstil</a:t>
            </a:r>
            <a:r>
              <a:rPr lang="en-US" dirty="0"/>
              <a:t> </a:t>
            </a:r>
            <a:r>
              <a:rPr lang="en-US" dirty="0" err="1"/>
              <a:t>innebär</a:t>
            </a:r>
            <a:r>
              <a:rPr lang="en-US" dirty="0"/>
              <a:t> </a:t>
            </a:r>
            <a:r>
              <a:rPr lang="en-US" dirty="0" err="1"/>
              <a:t>oftast</a:t>
            </a:r>
            <a:r>
              <a:rPr lang="en-US" dirty="0"/>
              <a:t> </a:t>
            </a:r>
            <a:r>
              <a:rPr lang="en-US" dirty="0" err="1"/>
              <a:t>att</a:t>
            </a:r>
            <a:r>
              <a:rPr lang="en-US" dirty="0"/>
              <a:t> </a:t>
            </a:r>
            <a:r>
              <a:rPr lang="en-US" dirty="0" err="1"/>
              <a:t>olika</a:t>
            </a:r>
            <a:r>
              <a:rPr lang="en-US" dirty="0"/>
              <a:t> </a:t>
            </a:r>
            <a:r>
              <a:rPr lang="en-US" dirty="0" err="1"/>
              <a:t>katetrar</a:t>
            </a:r>
            <a:r>
              <a:rPr lang="en-US" dirty="0"/>
              <a:t> </a:t>
            </a:r>
            <a:r>
              <a:rPr lang="en-US" dirty="0" err="1"/>
              <a:t>används</a:t>
            </a:r>
            <a:r>
              <a:rPr lang="en-US" dirty="0"/>
              <a:t> </a:t>
            </a:r>
            <a:r>
              <a:rPr lang="en-US" dirty="0" err="1"/>
              <a:t>beroende</a:t>
            </a:r>
            <a:r>
              <a:rPr lang="en-US" dirty="0"/>
              <a:t> </a:t>
            </a:r>
            <a:r>
              <a:rPr lang="en-US" dirty="0" err="1"/>
              <a:t>på</a:t>
            </a:r>
            <a:r>
              <a:rPr lang="en-US" dirty="0"/>
              <a:t> </a:t>
            </a:r>
            <a:r>
              <a:rPr lang="en-US" dirty="0" err="1"/>
              <a:t>vilken</a:t>
            </a:r>
            <a:r>
              <a:rPr lang="en-US" dirty="0"/>
              <a:t> situation </a:t>
            </a:r>
            <a:r>
              <a:rPr lang="en-US" dirty="0" err="1"/>
              <a:t>patienten</a:t>
            </a:r>
            <a:r>
              <a:rPr lang="en-US" dirty="0"/>
              <a:t> </a:t>
            </a:r>
            <a:r>
              <a:rPr lang="en-US" dirty="0" err="1"/>
              <a:t>befinner</a:t>
            </a:r>
            <a:r>
              <a:rPr lang="en-US" dirty="0"/>
              <a:t> sig </a:t>
            </a:r>
            <a:r>
              <a:rPr lang="en-US" dirty="0" err="1"/>
              <a:t>i</a:t>
            </a:r>
            <a:r>
              <a:rPr lang="en-US" dirty="0"/>
              <a:t>, </a:t>
            </a:r>
            <a:r>
              <a:rPr lang="en-US" dirty="0" err="1"/>
              <a:t>t.ex</a:t>
            </a:r>
            <a:r>
              <a:rPr lang="en-US" dirty="0"/>
              <a:t>. </a:t>
            </a:r>
            <a:r>
              <a:rPr lang="en-US" dirty="0" err="1"/>
              <a:t>hemmamiljö</a:t>
            </a:r>
            <a:r>
              <a:rPr lang="en-US" dirty="0"/>
              <a:t>, </a:t>
            </a:r>
            <a:r>
              <a:rPr lang="en-US" dirty="0" err="1"/>
              <a:t>resa</a:t>
            </a:r>
            <a:r>
              <a:rPr lang="en-US" dirty="0"/>
              <a:t>, </a:t>
            </a:r>
            <a:r>
              <a:rPr lang="en-US" dirty="0" err="1"/>
              <a:t>arbete</a:t>
            </a:r>
            <a:r>
              <a:rPr lang="en-US" dirty="0"/>
              <a:t> </a:t>
            </a:r>
            <a:r>
              <a:rPr lang="en-US" dirty="0" err="1"/>
              <a:t>eller</a:t>
            </a:r>
            <a:r>
              <a:rPr lang="en-US" dirty="0"/>
              <a:t> </a:t>
            </a:r>
            <a:r>
              <a:rPr lang="en-US" dirty="0" err="1"/>
              <a:t>träning</a:t>
            </a:r>
            <a:r>
              <a:rPr lang="en-US" dirty="0"/>
              <a:t> </a:t>
            </a:r>
            <a:r>
              <a:rPr lang="en-US" dirty="0" err="1"/>
              <a:t>etc</a:t>
            </a:r>
            <a:endParaRPr lang="en-US" dirty="0">
              <a:cs typeface="Calibri"/>
            </a:endParaRPr>
          </a:p>
          <a:p>
            <a:r>
              <a:rPr lang="en-US" dirty="0" err="1"/>
              <a:t>Hanteras</a:t>
            </a:r>
            <a:r>
              <a:rPr lang="en-US" dirty="0"/>
              <a:t> </a:t>
            </a:r>
            <a:r>
              <a:rPr lang="en-US" dirty="0" err="1"/>
              <a:t>produkten</a:t>
            </a:r>
            <a:r>
              <a:rPr lang="en-US" dirty="0"/>
              <a:t> </a:t>
            </a:r>
            <a:r>
              <a:rPr lang="en-US" dirty="0" err="1"/>
              <a:t>som</a:t>
            </a:r>
            <a:r>
              <a:rPr lang="en-US" dirty="0"/>
              <a:t> </a:t>
            </a:r>
            <a:r>
              <a:rPr lang="en-US" dirty="0" err="1"/>
              <a:t>en</a:t>
            </a:r>
            <a:r>
              <a:rPr lang="en-US" dirty="0"/>
              <a:t> </a:t>
            </a:r>
            <a:r>
              <a:rPr lang="en-US" b="1" dirty="0" err="1"/>
              <a:t>engångsprodukt</a:t>
            </a:r>
            <a:r>
              <a:rPr lang="en-US" b="1" dirty="0"/>
              <a:t> </a:t>
            </a:r>
            <a:r>
              <a:rPr lang="en-US" dirty="0" err="1"/>
              <a:t>eller</a:t>
            </a:r>
            <a:r>
              <a:rPr lang="en-US" dirty="0"/>
              <a:t> </a:t>
            </a:r>
            <a:r>
              <a:rPr lang="en-US" dirty="0" err="1"/>
              <a:t>återanvänds</a:t>
            </a:r>
            <a:r>
              <a:rPr lang="en-US" dirty="0"/>
              <a:t> den?</a:t>
            </a:r>
            <a:endParaRPr lang="en-US" dirty="0">
              <a:cs typeface="Calibri"/>
            </a:endParaRPr>
          </a:p>
          <a:p>
            <a:r>
              <a:rPr lang="en-US" dirty="0"/>
              <a:t>Har </a:t>
            </a:r>
            <a:r>
              <a:rPr lang="en-US" dirty="0" err="1"/>
              <a:t>patienten</a:t>
            </a:r>
            <a:r>
              <a:rPr lang="en-US" dirty="0"/>
              <a:t> </a:t>
            </a:r>
            <a:r>
              <a:rPr lang="en-US" dirty="0" err="1"/>
              <a:t>behov</a:t>
            </a:r>
            <a:r>
              <a:rPr lang="en-US" dirty="0"/>
              <a:t> av </a:t>
            </a:r>
            <a:r>
              <a:rPr lang="en-US" dirty="0" err="1"/>
              <a:t>en</a:t>
            </a:r>
            <a:r>
              <a:rPr lang="en-US" dirty="0"/>
              <a:t> </a:t>
            </a:r>
            <a:r>
              <a:rPr lang="en-US" dirty="0" err="1"/>
              <a:t>annan</a:t>
            </a:r>
            <a:r>
              <a:rPr lang="en-US" dirty="0"/>
              <a:t> </a:t>
            </a:r>
            <a:r>
              <a:rPr lang="en-US" dirty="0" err="1"/>
              <a:t>produkt</a:t>
            </a:r>
            <a:r>
              <a:rPr lang="en-US" dirty="0"/>
              <a:t>?</a:t>
            </a:r>
            <a:endParaRPr lang="en-US" dirty="0">
              <a:cs typeface="Calibri"/>
            </a:endParaRPr>
          </a:p>
          <a:p>
            <a:pPr>
              <a:lnSpc>
                <a:spcPct val="105000"/>
              </a:lnSpc>
              <a:spcAft>
                <a:spcPts val="800"/>
              </a:spcAft>
            </a:pPr>
            <a:r>
              <a:rPr lang="en-US" dirty="0" err="1"/>
              <a:t>Katetervalet</a:t>
            </a:r>
            <a:r>
              <a:rPr lang="en-US" dirty="0"/>
              <a:t> </a:t>
            </a:r>
            <a:r>
              <a:rPr lang="en-US" dirty="0" err="1"/>
              <a:t>bör</a:t>
            </a:r>
            <a:r>
              <a:rPr lang="en-US" dirty="0"/>
              <a:t> vara </a:t>
            </a:r>
            <a:r>
              <a:rPr lang="en-US" dirty="0" err="1"/>
              <a:t>individuellt</a:t>
            </a:r>
            <a:r>
              <a:rPr lang="en-US" dirty="0"/>
              <a:t> och situations-</a:t>
            </a:r>
            <a:r>
              <a:rPr lang="en-US" dirty="0" err="1"/>
              <a:t>anpassat</a:t>
            </a:r>
            <a:r>
              <a:rPr lang="en-US" dirty="0"/>
              <a:t> för </a:t>
            </a:r>
            <a:r>
              <a:rPr lang="en-US" dirty="0" err="1"/>
              <a:t>att</a:t>
            </a:r>
            <a:r>
              <a:rPr lang="en-US" dirty="0"/>
              <a:t> </a:t>
            </a:r>
            <a:r>
              <a:rPr lang="en-US" dirty="0" err="1"/>
              <a:t>få</a:t>
            </a:r>
            <a:r>
              <a:rPr lang="en-US" dirty="0"/>
              <a:t> </a:t>
            </a:r>
            <a:r>
              <a:rPr lang="en-US" dirty="0" err="1"/>
              <a:t>en</a:t>
            </a:r>
            <a:r>
              <a:rPr lang="en-US" dirty="0"/>
              <a:t> god </a:t>
            </a:r>
            <a:r>
              <a:rPr lang="en-US" dirty="0" err="1"/>
              <a:t>följsamhet</a:t>
            </a:r>
            <a:r>
              <a:rPr lang="en-US" dirty="0"/>
              <a:t> till </a:t>
            </a:r>
            <a:r>
              <a:rPr lang="en-US" dirty="0" err="1"/>
              <a:t>terapin</a:t>
            </a:r>
            <a:r>
              <a:rPr lang="en-US" dirty="0"/>
              <a:t>. </a:t>
            </a:r>
            <a:endParaRPr lang="en-US" dirty="0">
              <a:cs typeface="Calibri"/>
            </a:endParaRPr>
          </a:p>
          <a:p>
            <a:pPr>
              <a:lnSpc>
                <a:spcPct val="105000"/>
              </a:lnSpc>
              <a:spcAft>
                <a:spcPts val="800"/>
              </a:spcAft>
              <a:defRPr/>
            </a:pPr>
            <a:r>
              <a:rPr lang="en" dirty="0"/>
              <a:t> </a:t>
            </a:r>
            <a:endParaRPr lang="en" sz="1200" dirty="0">
              <a:ea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lang="en-US" b="1" noProof="0" dirty="0">
              <a:solidFill>
                <a:srgbClr val="000000"/>
              </a:solidFill>
              <a:latin typeface="Calibri"/>
              <a:ea typeface="Calibri"/>
              <a:cs typeface="Calibri"/>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11</a:t>
            </a:fld>
            <a:endParaRPr lang="sv-SE"/>
          </a:p>
        </p:txBody>
      </p:sp>
    </p:spTree>
    <p:extLst>
      <p:ext uri="{BB962C8B-B14F-4D97-AF65-F5344CB8AC3E}">
        <p14:creationId xmlns:p14="http://schemas.microsoft.com/office/powerpoint/2010/main" val="329454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 b="1" dirty="0"/>
              <a:t>Hantering av produkt</a:t>
            </a:r>
            <a:r>
              <a:rPr lang="en" sz="1200" b="1" dirty="0"/>
              <a:t>: </a:t>
            </a:r>
            <a:r>
              <a:rPr lang="en" dirty="0"/>
              <a:t>Se/kontrollera hur patienten hanterar katetern och RIK-proceduren. </a:t>
            </a:r>
            <a:endParaRPr lang="en" dirty="0">
              <a:cs typeface="Calibri"/>
            </a:endParaRPr>
          </a:p>
          <a:p>
            <a:pPr>
              <a:lnSpc>
                <a:spcPct val="105000"/>
              </a:lnSpc>
              <a:spcAft>
                <a:spcPts val="800"/>
              </a:spcAft>
            </a:pPr>
            <a:r>
              <a:rPr lang="en" dirty="0"/>
              <a:t>Välj en kateter som är lätt att använda, öppna förpackningen på korrekt vis och följ de </a:t>
            </a:r>
            <a:r>
              <a:rPr lang="en" b="1" dirty="0"/>
              <a:t>angivna instruktionerna</a:t>
            </a:r>
            <a:r>
              <a:rPr lang="en" dirty="0"/>
              <a:t>. Ett handtag på produkten kan underlätta för att få ett stabilt grepp. Katetervalet bör vara</a:t>
            </a:r>
            <a:r>
              <a:rPr lang="en" b="1" dirty="0"/>
              <a:t> individuellt </a:t>
            </a:r>
            <a:r>
              <a:rPr lang="en" dirty="0"/>
              <a:t>och situationsanpassat för att patienten ska få bättre teknik och följsamhet till terapin.</a:t>
            </a:r>
            <a:endParaRPr lang="en" dirty="0">
              <a:cs typeface="Calibri"/>
            </a:endParaRPr>
          </a:p>
          <a:p>
            <a:pPr>
              <a:lnSpc>
                <a:spcPct val="105000"/>
              </a:lnSpc>
              <a:spcAft>
                <a:spcPts val="800"/>
              </a:spcAft>
            </a:pPr>
            <a:r>
              <a:rPr lang="en" dirty="0"/>
              <a:t>Hanteras produkten som en </a:t>
            </a:r>
            <a:r>
              <a:rPr lang="en" b="1" dirty="0"/>
              <a:t>engångsprodukt</a:t>
            </a:r>
            <a:r>
              <a:rPr lang="en" dirty="0"/>
              <a:t> eller återanvänds den?</a:t>
            </a:r>
            <a:endParaRPr lang="en" dirty="0">
              <a:cs typeface="Calibri"/>
            </a:endParaRPr>
          </a:p>
          <a:p>
            <a:pPr>
              <a:lnSpc>
                <a:spcPct val="105000"/>
              </a:lnSpc>
              <a:spcAft>
                <a:spcPts val="800"/>
              </a:spcAft>
            </a:pPr>
            <a:r>
              <a:rPr lang="en" dirty="0"/>
              <a:t>Har patienten behov av en annan produkt?</a:t>
            </a:r>
            <a:endParaRPr lang="en" dirty="0">
              <a:cs typeface="Calibri"/>
            </a:endParaRPr>
          </a:p>
          <a:p>
            <a:pPr>
              <a:lnSpc>
                <a:spcPct val="105000"/>
              </a:lnSpc>
              <a:spcAft>
                <a:spcPts val="800"/>
              </a:spcAft>
            </a:pPr>
            <a:r>
              <a:rPr lang="en" b="1" dirty="0"/>
              <a:t>Renhetsgrad:</a:t>
            </a:r>
            <a:r>
              <a:rPr lang="en" dirty="0"/>
              <a:t> Bevara kateterns sterilitet under proceduren och använd det avsedda hjälpmedlet för införsel. Ev byta till en produkt som möjliggör non-touch teknik</a:t>
            </a:r>
            <a:endParaRPr lang="en" dirty="0">
              <a:cs typeface="Calibri"/>
            </a:endParaRPr>
          </a:p>
          <a:p>
            <a:pPr>
              <a:lnSpc>
                <a:spcPct val="105000"/>
              </a:lnSpc>
              <a:spcAft>
                <a:spcPts val="800"/>
              </a:spcAft>
            </a:pPr>
            <a:endParaRPr lang="en" dirty="0"/>
          </a:p>
          <a:p>
            <a:pPr lvl="0">
              <a:lnSpc>
                <a:spcPct val="105000"/>
              </a:lnSpc>
              <a:spcAft>
                <a:spcPts val="800"/>
              </a:spcAft>
            </a:pPr>
            <a:endParaRPr lang="en-US" i="1" dirty="0">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12</a:t>
            </a:fld>
            <a:endParaRPr lang="sv-SE"/>
          </a:p>
        </p:txBody>
      </p:sp>
    </p:spTree>
    <p:extLst>
      <p:ext uri="{BB962C8B-B14F-4D97-AF65-F5344CB8AC3E}">
        <p14:creationId xmlns:p14="http://schemas.microsoft.com/office/powerpoint/2010/main" val="85635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 b="1"/>
              <a:t>Non-touch </a:t>
            </a:r>
            <a:r>
              <a:rPr lang="en" b="1" err="1"/>
              <a:t>teknik</a:t>
            </a:r>
            <a:r>
              <a:rPr lang="en" b="1"/>
              <a:t>: </a:t>
            </a:r>
            <a:r>
              <a:rPr lang="en"/>
              <a:t>Har </a:t>
            </a:r>
            <a:r>
              <a:rPr lang="en" err="1"/>
              <a:t>ett</a:t>
            </a:r>
            <a:r>
              <a:rPr lang="en"/>
              <a:t> </a:t>
            </a:r>
            <a:r>
              <a:rPr lang="en" err="1"/>
              <a:t>greppvänligt</a:t>
            </a:r>
            <a:r>
              <a:rPr lang="en"/>
              <a:t> </a:t>
            </a:r>
            <a:r>
              <a:rPr lang="en" err="1"/>
              <a:t>handtag</a:t>
            </a:r>
            <a:r>
              <a:rPr lang="en"/>
              <a:t> </a:t>
            </a:r>
            <a:r>
              <a:rPr lang="en" err="1"/>
              <a:t>som</a:t>
            </a:r>
            <a:r>
              <a:rPr lang="en"/>
              <a:t> </a:t>
            </a:r>
            <a:r>
              <a:rPr lang="en" err="1"/>
              <a:t>hjälper</a:t>
            </a:r>
            <a:r>
              <a:rPr lang="en"/>
              <a:t> </a:t>
            </a:r>
            <a:r>
              <a:rPr lang="en" err="1"/>
              <a:t>användaren</a:t>
            </a:r>
            <a:r>
              <a:rPr lang="en"/>
              <a:t> </a:t>
            </a:r>
            <a:r>
              <a:rPr lang="en" err="1"/>
              <a:t>att</a:t>
            </a:r>
            <a:r>
              <a:rPr lang="en"/>
              <a:t> hålla katetern utan att behöva vidröra kateterslangen. Det ger användaren mer kontroll och gör det enkelt att föra in katetern i urinröret. Eftersom det hjälper användaren att undvika att röra vid kateterslangen blir proceduren mer hygienisk, vilket reducerar risken för att det kommer bakterier på själva katetern.</a:t>
            </a:r>
            <a:endParaRPr lang="en">
              <a:solidFill>
                <a:srgbClr val="191919"/>
              </a:solidFill>
              <a:latin typeface="Gotham SSm A"/>
            </a:endParaRPr>
          </a:p>
          <a:p>
            <a:r>
              <a:rPr lang="en" b="0" i="1">
                <a:solidFill>
                  <a:srgbClr val="191919"/>
                </a:solidFill>
                <a:effectLst/>
                <a:latin typeface="Gotham SSm A"/>
              </a:rPr>
              <a:t>(EAUN </a:t>
            </a:r>
            <a:r>
              <a:rPr lang="en" i="1">
                <a:solidFill>
                  <a:srgbClr val="191919"/>
                </a:solidFill>
                <a:latin typeface="Gotham SSm A"/>
              </a:rPr>
              <a:t>IC guidelines</a:t>
            </a:r>
            <a:r>
              <a:rPr lang="en" b="0" i="1">
                <a:solidFill>
                  <a:srgbClr val="191919"/>
                </a:solidFill>
                <a:effectLst/>
                <a:latin typeface="Gotham SSm A"/>
              </a:rPr>
              <a:t> 2024)</a:t>
            </a:r>
            <a:endParaRPr lang="sv-SE" sz="1200" b="0" i="1"/>
          </a:p>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13</a:t>
            </a:fld>
            <a:endParaRPr lang="sv-SE"/>
          </a:p>
        </p:txBody>
      </p:sp>
    </p:spTree>
    <p:extLst>
      <p:ext uri="{BB962C8B-B14F-4D97-AF65-F5344CB8AC3E}">
        <p14:creationId xmlns:p14="http://schemas.microsoft.com/office/powerpoint/2010/main" val="38380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4874-180A-5502-D11D-CD8F3C5079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8E1147-178D-F75B-0BB6-1231EAB7A05F}"/>
              </a:ext>
            </a:extLst>
          </p:cNvPr>
          <p:cNvSpPr txBox="1">
            <a:spLocks noGrp="1"/>
          </p:cNvSpPr>
          <p:nvPr>
            <p:ph type="body" sz="quarter" idx="1"/>
          </p:nvPr>
        </p:nvSpPr>
        <p:spPr/>
        <p:txBody>
          <a:bodyPr/>
          <a:lstStyle/>
          <a:p>
            <a:r>
              <a:rPr lang="en" b="1" dirty="0"/>
              <a:t>Hygien:</a:t>
            </a:r>
            <a:r>
              <a:rPr lang="en" dirty="0"/>
              <a:t>. </a:t>
            </a:r>
            <a:r>
              <a:rPr lang="en" b="1" dirty="0"/>
              <a:t>Handtvätt</a:t>
            </a:r>
            <a:endParaRPr lang="en-US" dirty="0"/>
          </a:p>
          <a:p>
            <a:r>
              <a:rPr lang="en" dirty="0"/>
              <a:t>Handtvätt med tvål och vatten innan och efter kateteriseringen. Uppmärksamma hur detta kan lösas om handfatet är utanför toaletten (offentliga toaletter) och speciellt om personen är rullstolsburen (smutsigt golv).  </a:t>
            </a:r>
            <a:endParaRPr lang="en" dirty="0">
              <a:cs typeface="Calibri"/>
            </a:endParaRPr>
          </a:p>
          <a:p>
            <a:r>
              <a:rPr lang="en" dirty="0"/>
              <a:t>Vidrör så lite som möjligt efter handtvätt innan kateteriseringen.</a:t>
            </a:r>
            <a:endParaRPr lang="en" dirty="0">
              <a:cs typeface="Calibri"/>
            </a:endParaRPr>
          </a:p>
          <a:p>
            <a:r>
              <a:rPr lang="en" dirty="0"/>
              <a:t>Använd med fördel handsprit innan kateterisering på en offentlig toalett.</a:t>
            </a:r>
            <a:endParaRPr lang="en" dirty="0">
              <a:cs typeface="Calibri"/>
            </a:endParaRPr>
          </a:p>
          <a:p>
            <a:r>
              <a:rPr lang="en" b="1" dirty="0"/>
              <a:t>Underlivshygien</a:t>
            </a:r>
            <a:endParaRPr lang="en" dirty="0"/>
          </a:p>
          <a:p>
            <a:r>
              <a:rPr lang="en" dirty="0"/>
              <a:t>Daglig underlivshygien, ej antibakteriell tvål. Använd intimtvål eller bara ljummet vatten för att inte torka ut slemhinnorna/ ändra pH/ störa normal bakterieflora. </a:t>
            </a:r>
            <a:endParaRPr lang="en" dirty="0">
              <a:cs typeface="Calibri"/>
            </a:endParaRPr>
          </a:p>
          <a:p>
            <a:r>
              <a:rPr lang="en" dirty="0"/>
              <a:t>Tvätt av underlivet även vid behov (t.ex. efter avföringsläckage eller större urinläckage). </a:t>
            </a:r>
            <a:endParaRPr lang="en" dirty="0">
              <a:cs typeface="Calibri"/>
            </a:endParaRPr>
          </a:p>
          <a:p>
            <a:r>
              <a:rPr lang="en" dirty="0"/>
              <a:t>Kvinnor tvätta framifrån och bakåt.</a:t>
            </a:r>
            <a:endParaRPr lang="en" dirty="0">
              <a:cs typeface="Calibri"/>
            </a:endParaRPr>
          </a:p>
          <a:p>
            <a:r>
              <a:rPr lang="en" dirty="0"/>
              <a:t>För männen är det även viktigt att tvätta under förhuden. </a:t>
            </a:r>
            <a:endParaRPr lang="en" dirty="0">
              <a:cs typeface="Calibri"/>
            </a:endParaRPr>
          </a:p>
          <a:p>
            <a:endParaRPr lang="en" dirty="0"/>
          </a:p>
          <a:p>
            <a:pPr lvl="0"/>
            <a:endParaRPr lang="sv-SE" sz="1200" dirty="0">
              <a:solidFill>
                <a:srgbClr val="000000"/>
              </a:solidFill>
              <a:latin typeface="Calibri"/>
              <a:ea typeface="Lato"/>
              <a:cs typeface="Calibri"/>
            </a:endParaRPr>
          </a:p>
        </p:txBody>
      </p:sp>
      <p:sp>
        <p:nvSpPr>
          <p:cNvPr id="4" name="Slide Number Placeholder 3">
            <a:extLst>
              <a:ext uri="{FF2B5EF4-FFF2-40B4-BE49-F238E27FC236}">
                <a16:creationId xmlns:a16="http://schemas.microsoft.com/office/drawing/2014/main" id="{5E745E55-F5C0-7E4E-2A49-1D7686974DC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BA8F44-0B80-4E00-9F08-1F7FB0F068F9}" type="slidenum">
              <a:t>14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E6E8-C326-C891-4B53-E70022DDF4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54E94E-CD06-7378-D24D-86A8F325D78E}"/>
              </a:ext>
            </a:extLst>
          </p:cNvPr>
          <p:cNvSpPr txBox="1">
            <a:spLocks noGrp="1"/>
          </p:cNvSpPr>
          <p:nvPr>
            <p:ph type="body" sz="quarter" idx="1"/>
          </p:nvPr>
        </p:nvSpPr>
        <p:spPr/>
        <p:txBody>
          <a:bodyPr/>
          <a:lstStyle/>
          <a:p>
            <a:pPr>
              <a:lnSpc>
                <a:spcPct val="105000"/>
              </a:lnSpc>
              <a:spcAft>
                <a:spcPts val="800"/>
              </a:spcAft>
              <a:defRPr/>
            </a:pPr>
            <a:r>
              <a:rPr lang="en" dirty="0"/>
              <a:t>Ofullständig blåstömning: Ändra position för att få en bättre tömning, t.ex. kan det vara divertiklar som inte töms. Inte helt ovanligt att katetern tas ut innan tömningen är klar. Vissa katetrar är för korta för att tömma urinblåsan helt tom, ögonen når inte ända in i urinblåsan när blåsan fälls ihop när den töms. Ibland behövs det att öka kateterns cherriere, ch12-14 förordas.</a:t>
            </a:r>
            <a:endParaRPr lang="en" dirty="0">
              <a:cs typeface="Calibri"/>
            </a:endParaRPr>
          </a:p>
          <a:p>
            <a:pPr>
              <a:lnSpc>
                <a:spcPct val="105000"/>
              </a:lnSpc>
              <a:spcAft>
                <a:spcPts val="800"/>
              </a:spcAft>
              <a:defRPr/>
            </a:pPr>
            <a:r>
              <a:rPr lang="en" dirty="0"/>
              <a:t>Ändra position för att få en bättre tömning, t.ex. kan det vara divertiklar som inte töms. Personer som tömmer sig i sängen har en sämre position än sittande, pga. gravitationen hjälper till vid sittande/stående läge. Är toalett på arbetsplatsen anpassad för att en fullständig tömning ska kunna ske? Resturinkontroll med blåsscanner efter RIK kan vara nödvändigt.</a:t>
            </a:r>
            <a:endParaRPr lang="en" dirty="0">
              <a:cs typeface="Calibri"/>
            </a:endParaRPr>
          </a:p>
          <a:p>
            <a:pPr>
              <a:lnSpc>
                <a:spcPct val="105000"/>
              </a:lnSpc>
              <a:spcAft>
                <a:spcPts val="800"/>
              </a:spcAft>
              <a:defRPr/>
            </a:pPr>
            <a:r>
              <a:rPr lang="en" dirty="0"/>
              <a:t>Överviktig person: behov av tillräcklig räckvidd. En större kroppsvikt kan kräva en längre kateter för att utföra kateteriseringen på ett adekvat sätt. Män kan behöva sitta ner och tömma tomt även vid RIK om de t ex har dålig balans.</a:t>
            </a:r>
            <a:endParaRPr lang="en" dirty="0">
              <a:cs typeface="Calibri"/>
            </a:endParaRPr>
          </a:p>
          <a:p>
            <a:pPr marL="0" marR="0" lvl="0" indent="0" algn="l" defTabSz="914400">
              <a:spcBef>
                <a:spcPts val="0"/>
              </a:spcBef>
              <a:buClrTx/>
              <a:buSzTx/>
              <a:buFontTx/>
              <a:buNone/>
              <a:tabLst/>
              <a:defRPr/>
            </a:pPr>
            <a:endParaRPr lang="sv-SE" dirty="0"/>
          </a:p>
          <a:p>
            <a:pPr lvl="0"/>
            <a:endParaRPr lang="sv-SE" dirty="0"/>
          </a:p>
          <a:p>
            <a:pPr lvl="0"/>
            <a:endParaRPr lang="sv-SE" dirty="0"/>
          </a:p>
          <a:p>
            <a:pPr lvl="0"/>
            <a:endParaRPr lang="sv-SE" dirty="0"/>
          </a:p>
          <a:p>
            <a:pPr lvl="0">
              <a:lnSpc>
                <a:spcPct val="105000"/>
              </a:lnSpc>
              <a:spcAft>
                <a:spcPts val="800"/>
              </a:spcAft>
            </a:pPr>
            <a:endParaRPr lang="sv-SE" sz="1200" dirty="0">
              <a:latin typeface="Calibri" pitchFamily="34"/>
              <a:cs typeface="Times New Roman" pitchFamily="18"/>
            </a:endParaRPr>
          </a:p>
          <a:p>
            <a:endParaRPr lang="sv-SE" dirty="0"/>
          </a:p>
        </p:txBody>
      </p:sp>
      <p:sp>
        <p:nvSpPr>
          <p:cNvPr id="4" name="Slide Number Placeholder 3">
            <a:extLst>
              <a:ext uri="{FF2B5EF4-FFF2-40B4-BE49-F238E27FC236}">
                <a16:creationId xmlns:a16="http://schemas.microsoft.com/office/drawing/2014/main" id="{40521D8A-D4E2-7393-6EE4-DB738F7AF9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427F62-6F70-47FC-B98F-6920FBF754DA}" type="slidenum">
              <a:t>15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cs typeface="Calibri"/>
              </a:rPr>
              <a:t>Positiv Nitrit:</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Nitrit är positivt vid infektion med de vanligaste gramnegativa </a:t>
            </a:r>
            <a:r>
              <a:rPr kumimoji="0" lang="sv-SE" sz="1200" b="0" i="0" u="none" strike="noStrike" kern="1200" cap="none" spc="0" normalizeH="0" baseline="0" noProof="0" dirty="0" err="1">
                <a:ln>
                  <a:noFill/>
                </a:ln>
                <a:solidFill>
                  <a:srgbClr val="000000"/>
                </a:solidFill>
                <a:effectLst/>
                <a:uLnTx/>
                <a:uFillTx/>
                <a:latin typeface="Calibri"/>
                <a:cs typeface="Calibri"/>
              </a:rPr>
              <a:t>uropatogenerna</a:t>
            </a:r>
            <a:r>
              <a:rPr kumimoji="0" lang="sv-SE" sz="1200" b="0" i="0" u="none" strike="noStrike" kern="1200" cap="none" spc="0" normalizeH="0" baseline="0" noProof="0" dirty="0">
                <a:ln>
                  <a:noFill/>
                </a:ln>
                <a:solidFill>
                  <a:srgbClr val="000000"/>
                </a:solidFill>
                <a:effectLst/>
                <a:uLnTx/>
                <a:uFillTx/>
                <a:latin typeface="Calibri"/>
                <a:cs typeface="Calibri"/>
              </a:rPr>
              <a:t> (E. </a:t>
            </a:r>
            <a:r>
              <a:rPr kumimoji="0" lang="sv-SE" sz="1200" b="0" i="0" u="none" strike="noStrike" kern="1200" cap="none" spc="0" normalizeH="0" baseline="0" noProof="0" dirty="0" err="1">
                <a:ln>
                  <a:noFill/>
                </a:ln>
                <a:solidFill>
                  <a:srgbClr val="000000"/>
                </a:solidFill>
                <a:effectLst/>
                <a:uLnTx/>
                <a:uFillTx/>
                <a:latin typeface="Calibri"/>
                <a:cs typeface="Calibri"/>
              </a:rPr>
              <a:t>coli</a:t>
            </a:r>
            <a:r>
              <a:rPr kumimoji="0" lang="sv-SE" sz="1200" b="0" i="0" u="none" strike="noStrike" kern="1200" cap="none" spc="0" normalizeH="0" baseline="0" noProof="0" dirty="0">
                <a:ln>
                  <a:noFill/>
                </a:ln>
                <a:solidFill>
                  <a:srgbClr val="000000"/>
                </a:solidFill>
                <a:effectLst/>
                <a:uLnTx/>
                <a:uFillTx/>
                <a:latin typeface="Calibri"/>
                <a:cs typeface="Calibri"/>
              </a:rPr>
              <a:t>, </a:t>
            </a:r>
            <a:r>
              <a:rPr kumimoji="0" lang="sv-SE" sz="1200" b="0" i="0" u="none" strike="noStrike" kern="1200" cap="none" spc="0" normalizeH="0" baseline="0" noProof="0" dirty="0" err="1">
                <a:ln>
                  <a:noFill/>
                </a:ln>
                <a:solidFill>
                  <a:srgbClr val="000000"/>
                </a:solidFill>
                <a:effectLst/>
                <a:uLnTx/>
                <a:uFillTx/>
                <a:latin typeface="Calibri"/>
                <a:cs typeface="Calibri"/>
              </a:rPr>
              <a:t>Proteus</a:t>
            </a:r>
            <a:r>
              <a:rPr kumimoji="0" lang="sv-SE" sz="1200" b="0" i="0" u="none" strike="noStrike" kern="1200" cap="none" spc="0" normalizeH="0" baseline="0" noProof="0" dirty="0">
                <a:ln>
                  <a:noFill/>
                </a:ln>
                <a:solidFill>
                  <a:srgbClr val="000000"/>
                </a:solidFill>
                <a:effectLst/>
                <a:uLnTx/>
                <a:uFillTx/>
                <a:latin typeface="Calibri"/>
                <a:cs typeface="Calibri"/>
              </a:rPr>
              <a:t>, </a:t>
            </a:r>
            <a:r>
              <a:rPr kumimoji="0" lang="sv-SE" sz="1200" b="0" i="0" u="none" strike="noStrike" kern="1200" cap="none" spc="0" normalizeH="0" baseline="0" noProof="0" dirty="0" err="1">
                <a:ln>
                  <a:noFill/>
                </a:ln>
                <a:solidFill>
                  <a:srgbClr val="000000"/>
                </a:solidFill>
                <a:effectLst/>
                <a:uLnTx/>
                <a:uFillTx/>
                <a:latin typeface="Calibri"/>
                <a:cs typeface="Calibri"/>
              </a:rPr>
              <a:t>Klebsiella</a:t>
            </a:r>
            <a:r>
              <a:rPr kumimoji="0" lang="sv-SE" sz="1200" b="0" i="0" u="none" strike="noStrike" kern="1200" cap="none" spc="0" normalizeH="0" baseline="0" noProof="0" dirty="0">
                <a:ln>
                  <a:noFill/>
                </a:ln>
                <a:solidFill>
                  <a:srgbClr val="000000"/>
                </a:solidFill>
                <a:effectLst/>
                <a:uLnTx/>
                <a:uFillTx/>
                <a:latin typeface="Calibri"/>
                <a:cs typeface="Calibri"/>
              </a:rPr>
              <a:t>) men negativt vid grampositiv infektion (</a:t>
            </a:r>
            <a:r>
              <a:rPr kumimoji="0" lang="sv-SE" sz="1200" b="0" i="0" u="none" strike="noStrike" kern="1200" cap="none" spc="0" normalizeH="0" baseline="0" noProof="0" dirty="0" err="1">
                <a:ln>
                  <a:noFill/>
                </a:ln>
                <a:solidFill>
                  <a:srgbClr val="000000"/>
                </a:solidFill>
                <a:effectLst/>
                <a:uLnTx/>
                <a:uFillTx/>
                <a:latin typeface="Calibri"/>
                <a:cs typeface="Calibri"/>
              </a:rPr>
              <a:t>staphylokocker</a:t>
            </a:r>
            <a:r>
              <a:rPr kumimoji="0" lang="sv-SE" sz="1200" b="0" i="0" u="none" strike="noStrike" kern="1200" cap="none" spc="0" normalizeH="0" baseline="0" noProof="0" dirty="0">
                <a:ln>
                  <a:noFill/>
                </a:ln>
                <a:solidFill>
                  <a:srgbClr val="000000"/>
                </a:solidFill>
                <a:effectLst/>
                <a:uLnTx/>
                <a:uFillTx/>
                <a:latin typeface="Calibri"/>
                <a:cs typeface="Calibri"/>
              </a:rPr>
              <a:t>, streptokocker, enterokocker) samt vid </a:t>
            </a:r>
            <a:r>
              <a:rPr kumimoji="0" lang="sv-SE" sz="1200" b="0" i="0" u="none" strike="noStrike" kern="1200" cap="none" spc="0" normalizeH="0" baseline="0" noProof="0" dirty="0" err="1">
                <a:ln>
                  <a:noFill/>
                </a:ln>
                <a:solidFill>
                  <a:srgbClr val="000000"/>
                </a:solidFill>
                <a:effectLst/>
                <a:uLnTx/>
                <a:uFillTx/>
                <a:latin typeface="Calibri"/>
                <a:cs typeface="Calibri"/>
              </a:rPr>
              <a:t>pseudomonasinfektion</a:t>
            </a:r>
            <a:r>
              <a:rPr kumimoji="0" lang="sv-SE" sz="1200" b="0" i="0" u="none" strike="noStrike" kern="1200" cap="none" spc="0" normalizeH="0" baseline="0" noProof="0" dirty="0">
                <a:ln>
                  <a:noFill/>
                </a:ln>
                <a:solidFill>
                  <a:srgbClr val="000000"/>
                </a:solidFill>
                <a:effectLst/>
                <a:uLnTx/>
                <a:uFillTx/>
                <a:latin typeface="Calibri"/>
                <a:cs typeface="Calibri"/>
              </a:rPr>
              <a:t>. </a:t>
            </a:r>
            <a:endParaRPr kumimoji="0" lang="sv-SE" sz="1200" b="0" i="0" u="none" strike="noStrike" kern="1200" cap="none" spc="0" normalizeH="0" baseline="0" noProof="0" dirty="0">
              <a:ln>
                <a:noFill/>
              </a:ln>
              <a:solidFill>
                <a:srgbClr val="000000"/>
              </a:solidFill>
              <a:effectLst/>
              <a:uLnTx/>
              <a:uFillTx/>
              <a:latin typeface="Calibri" pitchFamily="34"/>
              <a:cs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itchFamily="34"/>
              </a:rPr>
              <a:t>Leukocyter:</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itchFamily="34"/>
              </a:rPr>
              <a:t>Leukocyt-testet har störst värde vid negativt nitrit test och talar för inflammation i urinblåsan.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itchFamily="34"/>
              </a:rPr>
              <a:t>Glukos i urinen:</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itchFamily="34"/>
              </a:rPr>
              <a:t>Odiagnostiserad DIAB eller dåligt reglerat blodsocker kräver att patienten skickas för vidare utredning.</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itchFamily="34"/>
              </a:rPr>
              <a:t>Observera att läkemedel som ökar utsöndringen av glukos i urinen t ex DIAB och bantningsläkemedel kan påverka risken för UVI, socker i urinen fungerar som mat för bakterierna och </a:t>
            </a:r>
            <a:r>
              <a:rPr kumimoji="0" lang="sv-SE" sz="1200" b="0" i="0" u="none" strike="noStrike" kern="1200" cap="none" spc="0" normalizeH="0" baseline="0" noProof="0" dirty="0" err="1">
                <a:ln>
                  <a:noFill/>
                </a:ln>
                <a:solidFill>
                  <a:srgbClr val="000000"/>
                </a:solidFill>
                <a:effectLst/>
                <a:uLnTx/>
                <a:uFillTx/>
                <a:latin typeface="Calibri" pitchFamily="34"/>
              </a:rPr>
              <a:t>boostar</a:t>
            </a:r>
            <a:r>
              <a:rPr kumimoji="0" lang="sv-SE" sz="1200" b="0" i="0" u="none" strike="noStrike" kern="1200" cap="none" spc="0" normalizeH="0" baseline="0" noProof="0" dirty="0">
                <a:ln>
                  <a:noFill/>
                </a:ln>
                <a:solidFill>
                  <a:srgbClr val="000000"/>
                </a:solidFill>
                <a:effectLst/>
                <a:uLnTx/>
                <a:uFillTx/>
                <a:latin typeface="Calibri" pitchFamily="34"/>
              </a:rPr>
              <a:t> dem.</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err="1">
                <a:ln>
                  <a:noFill/>
                </a:ln>
                <a:solidFill>
                  <a:srgbClr val="000000"/>
                </a:solidFill>
                <a:effectLst/>
                <a:uLnTx/>
                <a:uFillTx/>
                <a:latin typeface="Calibri" pitchFamily="34"/>
              </a:rPr>
              <a:t>Hematuri</a:t>
            </a:r>
            <a:r>
              <a:rPr kumimoji="0" lang="sv-SE" sz="1200" b="1" i="0" u="none" strike="noStrike" kern="1200" cap="none" spc="0" normalizeH="0" baseline="0" noProof="0" dirty="0">
                <a:ln>
                  <a:noFill/>
                </a:ln>
                <a:solidFill>
                  <a:srgbClr val="000000"/>
                </a:solidFill>
                <a:effectLst/>
                <a:uLnTx/>
                <a:uFillTx/>
                <a:latin typeface="Calibri" pitchFamily="34"/>
              </a:rPr>
              <a:t>:</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err="1">
                <a:ln>
                  <a:noFill/>
                </a:ln>
                <a:solidFill>
                  <a:srgbClr val="000000"/>
                </a:solidFill>
                <a:effectLst/>
                <a:uLnTx/>
                <a:uFillTx/>
                <a:latin typeface="Calibri" pitchFamily="34"/>
              </a:rPr>
              <a:t>Hematuri</a:t>
            </a:r>
            <a:r>
              <a:rPr kumimoji="0" lang="sv-SE" sz="1200" b="0" i="0" u="none" strike="noStrike" kern="1200" cap="none" spc="0" normalizeH="0" baseline="0" noProof="0" dirty="0">
                <a:ln>
                  <a:noFill/>
                </a:ln>
                <a:solidFill>
                  <a:srgbClr val="000000"/>
                </a:solidFill>
                <a:effectLst/>
                <a:uLnTx/>
                <a:uFillTx/>
                <a:latin typeface="Calibri" pitchFamily="34"/>
              </a:rPr>
              <a:t> som visas på sticka (ej synligt för ögat) kan vara orsakad av RIK processen. </a:t>
            </a: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cs typeface="Calibri" pitchFamily="34"/>
            </a:endParaRPr>
          </a:p>
          <a:p>
            <a:endParaRPr lang="sv-SE" dirty="0">
              <a:latin typeface="Calibri" pitchFamily="34"/>
              <a:cs typeface="Calibri" pitchFamily="34"/>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16</a:t>
            </a:fld>
            <a:endParaRPr lang="sv-SE"/>
          </a:p>
        </p:txBody>
      </p:sp>
    </p:spTree>
    <p:extLst>
      <p:ext uri="{BB962C8B-B14F-4D97-AF65-F5344CB8AC3E}">
        <p14:creationId xmlns:p14="http://schemas.microsoft.com/office/powerpoint/2010/main" val="39376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Calibri"/>
                <a:cs typeface="Calibri"/>
              </a:rPr>
              <a:t>Urinodling </a:t>
            </a:r>
            <a:endParaRPr lang="en"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Urinodling med art- och resistensbestämning ska alltid göras när indikation finns för antibiotikabehandling.</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Tas alltid vid recidiverande UVI vid kateterbehandling </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UVI vid känd eller misstänkt resistensproblematik </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Febril UVI</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UVI hos män</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UVI hos gravida kvinnor</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Terapisvikt vid antibiotikabehandling av UVI</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Screening för ABU under graviditet och inför vissa urologiska ingrepp </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Indikationer för urinodling efter avslutad behandling, o</a:t>
            </a:r>
            <a:r>
              <a:rPr kumimoji="0" lang="sv-SE" sz="2800" b="0" i="0" u="none" strike="noStrike" kern="1200" cap="none" spc="0" normalizeH="0" baseline="0" noProof="0" dirty="0">
                <a:ln>
                  <a:noFill/>
                </a:ln>
                <a:solidFill>
                  <a:srgbClr val="000000"/>
                </a:solidFill>
                <a:effectLst/>
                <a:uLnTx/>
                <a:uFillTx/>
                <a:latin typeface="Calibri"/>
              </a:rPr>
              <a:t>m infektionen orsakas av ureas-positiva bakterier</a:t>
            </a:r>
            <a:endParaRPr lang="sv-SE" sz="2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cs typeface="Calibri"/>
              </a:rPr>
              <a:t>Indikationer för urinodling med art- och resistensbestämning </a:t>
            </a:r>
            <a:endParaRPr lang="sv-SE" sz="18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cs typeface="Calibri"/>
              </a:rPr>
              <a:t>Ange följande på remissen:</a:t>
            </a:r>
            <a:endParaRPr lang="sv-SE" sz="1200" b="1"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Pågående, nyss avslutad eller planerad antibiotikabehandling, uppgift om patientens allmäntillstånd är påverkat</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hur provet är taget, till exempel kastat </a:t>
            </a:r>
            <a:r>
              <a:rPr kumimoji="0" lang="sv-SE" sz="1200" b="0" i="0" u="none" strike="noStrike" kern="1200" cap="none" spc="0" normalizeH="0" baseline="0" noProof="0" dirty="0" err="1">
                <a:ln>
                  <a:noFill/>
                </a:ln>
                <a:solidFill>
                  <a:srgbClr val="000000"/>
                </a:solidFill>
                <a:effectLst/>
                <a:uLnTx/>
                <a:uFillTx/>
                <a:latin typeface="Calibri"/>
                <a:cs typeface="Calibri"/>
              </a:rPr>
              <a:t>mittstråleprov</a:t>
            </a:r>
            <a:r>
              <a:rPr kumimoji="0" lang="sv-SE" sz="1200" b="0" i="0" u="none" strike="noStrike" kern="1200" cap="none" spc="0" normalizeH="0" baseline="0" noProof="0" dirty="0">
                <a:ln>
                  <a:noFill/>
                </a:ln>
                <a:solidFill>
                  <a:srgbClr val="000000"/>
                </a:solidFill>
                <a:effectLst/>
                <a:uLnTx/>
                <a:uFillTx/>
                <a:latin typeface="Calibri"/>
                <a:cs typeface="Calibri"/>
              </a:rPr>
              <a:t>, urin från KAD.</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Finns kännedom/misstanke om njursten bör det anges.</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Uppge känd allergi mot antibiotika.</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Det görs en sammantagen klinisk bedömning av ovanstående uppgifter som avgör vilka bakteriearter och bakteriemängder som svaras ut som relevanta.</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Skriv svaret på urinstickan på remissen</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cs typeface="Calibri"/>
              </a:rPr>
              <a:t>Korrekt provtagning vid RIK</a:t>
            </a:r>
            <a:endParaRPr lang="sv-SE" sz="1200" b="1"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Sträva efter lång </a:t>
            </a:r>
            <a:r>
              <a:rPr kumimoji="0" lang="sv-SE" sz="1200" b="0" i="0" u="none" strike="noStrike" kern="1200" cap="none" spc="0" normalizeH="0" baseline="0" noProof="0" dirty="0" err="1">
                <a:ln>
                  <a:noFill/>
                </a:ln>
                <a:solidFill>
                  <a:srgbClr val="000000"/>
                </a:solidFill>
                <a:effectLst/>
                <a:uLnTx/>
                <a:uFillTx/>
                <a:latin typeface="Calibri"/>
                <a:cs typeface="Calibri"/>
              </a:rPr>
              <a:t>blåstid</a:t>
            </a:r>
            <a:r>
              <a:rPr kumimoji="0" lang="sv-SE" sz="1200" b="0" i="0" u="none" strike="noStrike" kern="1200" cap="none" spc="0" normalizeH="0" baseline="0" noProof="0" dirty="0">
                <a:ln>
                  <a:noFill/>
                </a:ln>
                <a:solidFill>
                  <a:srgbClr val="000000"/>
                </a:solidFill>
                <a:effectLst/>
                <a:uLnTx/>
                <a:uFillTx/>
                <a:latin typeface="Calibri"/>
                <a:cs typeface="Calibri"/>
              </a:rPr>
              <a:t>, helst morgonurin. Urinprov vid RIK ska tas som mittstråle prov. Utför kateteriseringen </a:t>
            </a:r>
            <a:r>
              <a:rPr kumimoji="0" lang="sv-SE" sz="1200" b="0" i="0" u="none" strike="noStrike" kern="1200" cap="none" spc="0" normalizeH="0" baseline="0" noProof="0" dirty="0" err="1">
                <a:ln>
                  <a:noFill/>
                </a:ln>
                <a:solidFill>
                  <a:srgbClr val="000000"/>
                </a:solidFill>
                <a:effectLst/>
                <a:uLnTx/>
                <a:uFillTx/>
                <a:latin typeface="Calibri"/>
                <a:cs typeface="Calibri"/>
              </a:rPr>
              <a:t>enl</a:t>
            </a:r>
            <a:r>
              <a:rPr kumimoji="0" lang="sv-SE" sz="1200" b="0" i="0" u="none" strike="noStrike" kern="1200" cap="none" spc="0" normalizeH="0" baseline="0" noProof="0" dirty="0">
                <a:ln>
                  <a:noFill/>
                </a:ln>
                <a:solidFill>
                  <a:srgbClr val="000000"/>
                </a:solidFill>
                <a:effectLst/>
                <a:uLnTx/>
                <a:uFillTx/>
                <a:latin typeface="Calibri"/>
                <a:cs typeface="Calibri"/>
              </a:rPr>
              <a:t> rekommenderad rutin. Låt urinen inledningsvis rinna ner i toaletten. För sedan in provtagningskärlet i strålen och fyll enligt anvisning. Töm sedan blåsan komplett och ta ut katetern. Förslut provtagningskärlet. Anteckna blåstiden, det vill säga den tid urinen har stått i blåsan, på remissen.</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Skicka ej urinen du stoppat stickan i för odling.</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cs typeface="Calibri"/>
              </a:rPr>
              <a:t>Kontrollera föregående odlingssvar (för att få bort riskfaktorn, </a:t>
            </a:r>
            <a:r>
              <a:rPr kumimoji="0" lang="sv-SE" sz="1200" b="1" i="0" u="none" strike="noStrike" kern="1200" cap="none" spc="0" normalizeH="0" baseline="0" noProof="0" dirty="0" err="1">
                <a:ln>
                  <a:noFill/>
                </a:ln>
                <a:solidFill>
                  <a:srgbClr val="000000"/>
                </a:solidFill>
                <a:effectLst/>
                <a:uLnTx/>
                <a:uFillTx/>
                <a:latin typeface="Calibri"/>
                <a:cs typeface="Calibri"/>
              </a:rPr>
              <a:t>t.ex</a:t>
            </a:r>
            <a:r>
              <a:rPr kumimoji="0" lang="sv-SE" sz="1200" b="1" i="0" u="none" strike="noStrike" kern="1200" cap="none" spc="0" normalizeH="0" baseline="0" noProof="0" dirty="0">
                <a:ln>
                  <a:noFill/>
                </a:ln>
                <a:solidFill>
                  <a:srgbClr val="000000"/>
                </a:solidFill>
                <a:effectLst/>
                <a:uLnTx/>
                <a:uFillTx/>
                <a:latin typeface="Calibri"/>
                <a:cs typeface="Calibri"/>
              </a:rPr>
              <a:t> sten)</a:t>
            </a:r>
            <a:endParaRPr lang="sv-SE" sz="1200" b="1"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cs typeface="Calibri"/>
              </a:rPr>
              <a:t>Kontrollera föregående UVI bakterie</a:t>
            </a:r>
            <a:endParaRPr lang="sv-SE" sz="1200" b="1"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Odlingssvar</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cs typeface="Calibri"/>
              </a:rPr>
              <a:t>Stenbildande bakterier i urinen</a:t>
            </a:r>
            <a:r>
              <a:rPr kumimoji="0" lang="sv-SE" sz="1200" b="0" i="0" u="none" strike="noStrike" kern="1200" cap="none" spc="0" normalizeH="0" baseline="0" noProof="0" dirty="0">
                <a:ln>
                  <a:noFill/>
                </a:ln>
                <a:solidFill>
                  <a:srgbClr val="000000"/>
                </a:solidFill>
                <a:effectLst/>
                <a:uLnTx/>
                <a:uFillTx/>
                <a:latin typeface="Calibri"/>
                <a:cs typeface="Calibri"/>
              </a:rPr>
              <a:t>.</a:t>
            </a:r>
            <a:endParaRPr lang="sv-SE" sz="1200" b="0" i="0" u="none" strike="noStrike" kern="1200" cap="none" spc="0" normalizeH="0" baseline="0" noProof="0" dirty="0">
              <a:ln>
                <a:noFill/>
              </a:ln>
              <a:solidFill>
                <a:srgbClr val="000000"/>
              </a:solidFill>
              <a:effectLst/>
              <a:uLnTx/>
              <a:uFillTx/>
              <a:latin typeface="Calibri"/>
              <a:cs typeface="Calibri"/>
            </a:endParaRPr>
          </a:p>
          <a:p>
            <a:pPr>
              <a:lnSpc>
                <a:spcPct val="105000"/>
              </a:lnSpc>
              <a:spcAft>
                <a:spcPts val="800"/>
              </a:spcAft>
              <a:defRPr/>
            </a:pPr>
            <a:r>
              <a:rPr kumimoji="0" lang="sv-SE" sz="1200" b="0" i="0" u="none" strike="noStrike" kern="1200" cap="none" spc="0" normalizeH="0" baseline="0" noProof="0" dirty="0">
                <a:ln>
                  <a:noFill/>
                </a:ln>
                <a:solidFill>
                  <a:srgbClr val="000000"/>
                </a:solidFill>
                <a:effectLst/>
                <a:uLnTx/>
                <a:uFillTx/>
                <a:latin typeface="Calibri"/>
                <a:cs typeface="Calibri"/>
              </a:rPr>
              <a:t>Orsaken kan vara </a:t>
            </a:r>
            <a:r>
              <a:rPr lang="sv-SE" dirty="0" err="1">
                <a:solidFill>
                  <a:srgbClr val="000000"/>
                </a:solidFill>
                <a:latin typeface="Calibri"/>
                <a:cs typeface="Calibri"/>
              </a:rPr>
              <a:t>residualurin</a:t>
            </a:r>
            <a:r>
              <a:rPr kumimoji="0" lang="sv-SE" sz="1200" b="0" i="0" u="none" strike="noStrike" kern="1200" cap="none" spc="0" normalizeH="0" baseline="0" noProof="0" dirty="0">
                <a:ln>
                  <a:noFill/>
                </a:ln>
                <a:solidFill>
                  <a:srgbClr val="000000"/>
                </a:solidFill>
                <a:effectLst/>
                <a:uLnTx/>
                <a:uFillTx/>
                <a:latin typeface="Calibri"/>
                <a:cs typeface="Calibri"/>
              </a:rPr>
              <a:t> </a:t>
            </a:r>
            <a:r>
              <a:rPr lang="sv-SE" dirty="0">
                <a:solidFill>
                  <a:srgbClr val="000000"/>
                </a:solidFill>
                <a:latin typeface="Calibri"/>
                <a:cs typeface="Calibri"/>
              </a:rPr>
              <a:t>eller att ett</a:t>
            </a:r>
            <a:r>
              <a:rPr kumimoji="0" lang="sv-SE" sz="1200" b="0" i="0" u="none" strike="noStrike" kern="1200" cap="none" spc="0" normalizeH="0" baseline="0" noProof="0" dirty="0">
                <a:ln>
                  <a:noFill/>
                </a:ln>
                <a:solidFill>
                  <a:srgbClr val="000000"/>
                </a:solidFill>
                <a:effectLst/>
                <a:uLnTx/>
                <a:uFillTx/>
                <a:latin typeface="Calibri"/>
                <a:cs typeface="Calibri"/>
              </a:rPr>
              <a:t> främmande föremål tex ett hårstrå följer med in i urinblåsan vid RIK. </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Vissa bakterier bildar </a:t>
            </a:r>
            <a:r>
              <a:rPr kumimoji="0" lang="sv-SE" sz="1200" b="0" i="0" u="none" strike="noStrike" kern="1200" cap="none" spc="0" normalizeH="0" baseline="0" noProof="0" dirty="0" err="1">
                <a:ln>
                  <a:noFill/>
                </a:ln>
                <a:solidFill>
                  <a:srgbClr val="000000"/>
                </a:solidFill>
                <a:effectLst/>
                <a:uLnTx/>
                <a:uFillTx/>
                <a:latin typeface="Calibri"/>
                <a:cs typeface="Calibri"/>
              </a:rPr>
              <a:t>urinsten</a:t>
            </a:r>
            <a:r>
              <a:rPr kumimoji="0" lang="sv-SE" sz="1200" b="0" i="0" u="none" strike="noStrike" kern="1200" cap="none" spc="0" normalizeH="0" baseline="0" noProof="0" dirty="0">
                <a:ln>
                  <a:noFill/>
                </a:ln>
                <a:solidFill>
                  <a:srgbClr val="000000"/>
                </a:solidFill>
                <a:effectLst/>
                <a:uLnTx/>
                <a:uFillTx/>
                <a:latin typeface="Calibri"/>
                <a:cs typeface="Calibri"/>
              </a:rPr>
              <a:t> tex. </a:t>
            </a:r>
            <a:r>
              <a:rPr kumimoji="0" lang="sv-SE" sz="1200" b="0" i="0" u="none" strike="noStrike" kern="1200" cap="none" spc="0" normalizeH="0" baseline="0" noProof="0" dirty="0" err="1">
                <a:ln>
                  <a:noFill/>
                </a:ln>
                <a:solidFill>
                  <a:srgbClr val="000000"/>
                </a:solidFill>
                <a:effectLst/>
                <a:uLnTx/>
                <a:uFillTx/>
                <a:latin typeface="Calibri"/>
                <a:cs typeface="Calibri"/>
              </a:rPr>
              <a:t>Klebsiella</a:t>
            </a:r>
            <a:r>
              <a:rPr kumimoji="0" lang="sv-SE" sz="1200" b="0" i="0" u="none" strike="noStrike" kern="1200" cap="none" spc="0" normalizeH="0" baseline="0" noProof="0" dirty="0">
                <a:ln>
                  <a:noFill/>
                </a:ln>
                <a:solidFill>
                  <a:srgbClr val="000000"/>
                </a:solidFill>
                <a:effectLst/>
                <a:uLnTx/>
                <a:uFillTx/>
                <a:latin typeface="Calibri"/>
                <a:cs typeface="Calibri"/>
              </a:rPr>
              <a:t> och </a:t>
            </a:r>
            <a:r>
              <a:rPr kumimoji="0" lang="sv-SE" sz="1200" b="0" i="0" u="none" strike="noStrike" kern="1200" cap="none" spc="0" normalizeH="0" baseline="0" noProof="0" dirty="0" err="1">
                <a:ln>
                  <a:noFill/>
                </a:ln>
                <a:solidFill>
                  <a:srgbClr val="000000"/>
                </a:solidFill>
                <a:effectLst/>
                <a:uLnTx/>
                <a:uFillTx/>
                <a:latin typeface="Calibri"/>
                <a:cs typeface="Calibri"/>
              </a:rPr>
              <a:t>Proteus</a:t>
            </a:r>
            <a:r>
              <a:rPr kumimoji="0" lang="sv-SE" sz="1200" b="0" i="0" u="none" strike="noStrike" kern="1200" cap="none" spc="0" normalizeH="0" baseline="0" noProof="0" dirty="0">
                <a:ln>
                  <a:noFill/>
                </a:ln>
                <a:solidFill>
                  <a:srgbClr val="000000"/>
                </a:solidFill>
                <a:effectLst/>
                <a:uLnTx/>
                <a:uFillTx/>
                <a:latin typeface="Calibri"/>
                <a:cs typeface="Calibri"/>
              </a:rPr>
              <a:t> med symtom som upprepade </a:t>
            </a:r>
            <a:r>
              <a:rPr kumimoji="0" lang="sv-SE" sz="1200" b="0" i="0" u="none" strike="noStrike" kern="1200" cap="none" spc="0" normalizeH="0" baseline="0" noProof="0" dirty="0" err="1">
                <a:ln>
                  <a:noFill/>
                </a:ln>
                <a:solidFill>
                  <a:srgbClr val="000000"/>
                </a:solidFill>
                <a:effectLst/>
                <a:uLnTx/>
                <a:uFillTx/>
                <a:latin typeface="Calibri"/>
                <a:cs typeface="Calibri"/>
              </a:rPr>
              <a:t>UVI:er</a:t>
            </a:r>
            <a:r>
              <a:rPr kumimoji="0" lang="sv-SE" sz="1200" b="0" i="0" u="none" strike="noStrike" kern="1200" cap="none" spc="0" normalizeH="0" baseline="0" noProof="0" dirty="0">
                <a:ln>
                  <a:noFill/>
                </a:ln>
                <a:solidFill>
                  <a:srgbClr val="000000"/>
                </a:solidFill>
                <a:effectLst/>
                <a:uLnTx/>
                <a:uFillTx/>
                <a:latin typeface="Calibri"/>
                <a:cs typeface="Calibri"/>
              </a:rPr>
              <a:t>, trängningar och blod i urinen.</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Om det är samma bakterie som tidigare är patienten underbehandlad (antibiotika för kort tid) eller så finns det främmande kropp (tex hårstrå som bidrar till biofilm). </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cs typeface="Calibri"/>
              </a:rPr>
              <a:t>Detta kräver vidare åtgärd.</a:t>
            </a:r>
            <a:endParaRPr lang="sv-SE" sz="1200" b="0" i="0" u="none" strike="noStrike" kern="1200" cap="none" spc="0" normalizeH="0" baseline="0" noProof="0" dirty="0">
              <a:ln>
                <a:noFill/>
              </a:ln>
              <a:solidFill>
                <a:srgbClr val="000000"/>
              </a:solidFill>
              <a:effectLst/>
              <a:uLnTx/>
              <a:uFillTx/>
              <a:latin typeface="Calibri"/>
              <a:cs typeface="Calibri"/>
            </a:endParaRPr>
          </a:p>
          <a:p>
            <a:pPr>
              <a:lnSpc>
                <a:spcPct val="105000"/>
              </a:lnSpc>
              <a:spcAft>
                <a:spcPts val="800"/>
              </a:spcAft>
              <a:defRPr/>
            </a:pPr>
            <a:r>
              <a:rPr lang="sv-SE" dirty="0">
                <a:solidFill>
                  <a:srgbClr val="000000"/>
                </a:solidFill>
                <a:latin typeface="Calibri"/>
                <a:ea typeface="Calibri"/>
                <a:cs typeface="Calibri"/>
              </a:rPr>
              <a:t>Tänk även på att dessa bakterier bildar biofilm, vilket försvårar behandlingen.</a:t>
            </a:r>
            <a:endParaRPr lang="sv-SE" sz="1200" b="0" i="0" u="none" strike="noStrike" kern="1200" cap="none" spc="0" normalizeH="0" baseline="0" noProof="0" dirty="0">
              <a:ln>
                <a:noFill/>
              </a:ln>
              <a:solidFill>
                <a:srgbClr val="000000"/>
              </a:solidFill>
              <a:effectLst/>
              <a:uLnTx/>
              <a:uFillTx/>
              <a:latin typeface="Calibri" pitchFamily="34"/>
              <a:ea typeface="Calibri"/>
              <a:cs typeface="Calibri"/>
            </a:endParaRPr>
          </a:p>
          <a:p>
            <a:pPr>
              <a:lnSpc>
                <a:spcPct val="105000"/>
              </a:lnSpc>
              <a:spcAft>
                <a:spcPts val="800"/>
              </a:spcAft>
              <a:defRPr/>
            </a:pPr>
            <a:endParaRPr lang="sv-SE" dirty="0">
              <a:solidFill>
                <a:srgbClr val="000000"/>
              </a:solidFill>
              <a:latin typeface="Calibri" pitchFamily="34"/>
              <a:ea typeface="Calibri" pitchFamily="34"/>
              <a:cs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endParaRPr>
          </a:p>
          <a:p>
            <a:pPr>
              <a:lnSpc>
                <a:spcPct val="105000"/>
              </a:lnSpc>
              <a:spcAft>
                <a:spcPts val="800"/>
              </a:spcAft>
              <a:defRPr/>
            </a:pPr>
            <a:r>
              <a:rPr kumimoji="0" lang="sv-SE" sz="1200" b="0" i="0" u="none" strike="noStrike" kern="1200" cap="none" spc="0" normalizeH="0" baseline="0" noProof="0" dirty="0">
                <a:ln>
                  <a:noFill/>
                </a:ln>
                <a:solidFill>
                  <a:srgbClr val="000000"/>
                </a:solidFill>
                <a:effectLst/>
                <a:uLnTx/>
                <a:uFillTx/>
                <a:latin typeface="Calibri"/>
              </a:rPr>
              <a:t>”Ureas-positiva bakterier </a:t>
            </a:r>
            <a:r>
              <a:rPr kumimoji="0" lang="sv-SE" sz="1200" b="0" i="0" u="none" strike="noStrike" kern="1200" cap="none" spc="0" normalizeH="0" baseline="0" noProof="0" dirty="0" err="1">
                <a:ln>
                  <a:noFill/>
                </a:ln>
                <a:solidFill>
                  <a:srgbClr val="000000"/>
                </a:solidFill>
                <a:effectLst/>
                <a:uLnTx/>
                <a:uFillTx/>
                <a:latin typeface="Calibri"/>
              </a:rPr>
              <a:t>Bakterier</a:t>
            </a:r>
            <a:r>
              <a:rPr kumimoji="0" lang="sv-SE" sz="1200" b="0" i="0" u="none" strike="noStrike" kern="1200" cap="none" spc="0" normalizeH="0" baseline="0" noProof="0" dirty="0">
                <a:ln>
                  <a:noFill/>
                </a:ln>
                <a:solidFill>
                  <a:srgbClr val="000000"/>
                </a:solidFill>
                <a:effectLst/>
                <a:uLnTx/>
                <a:uFillTx/>
                <a:latin typeface="Calibri"/>
              </a:rPr>
              <a:t> som producerar ureas alkaliserar urinen, vilket medför att kristaller </a:t>
            </a:r>
            <a:r>
              <a:rPr lang="sv-SE" dirty="0">
                <a:solidFill>
                  <a:srgbClr val="000000"/>
                </a:solidFill>
                <a:latin typeface="Calibri"/>
              </a:rPr>
              <a:t>utfälls</a:t>
            </a:r>
            <a:r>
              <a:rPr lang="sv-SE" dirty="0">
                <a:solidFill>
                  <a:srgbClr val="000000"/>
                </a:solidFill>
              </a:rPr>
              <a:t> </a:t>
            </a:r>
            <a:r>
              <a:rPr lang="en" dirty="0">
                <a:solidFill>
                  <a:srgbClr val="000000"/>
                </a:solidFill>
              </a:rPr>
              <a:t>e.g. </a:t>
            </a:r>
            <a:r>
              <a:rPr lang="en" i="1" dirty="0">
                <a:solidFill>
                  <a:srgbClr val="000000"/>
                </a:solidFill>
              </a:rPr>
              <a:t>Klebsiella and Proteus</a:t>
            </a:r>
            <a:r>
              <a:rPr lang="en" i="1" dirty="0">
                <a:solidFill>
                  <a:srgbClr val="000000"/>
                </a:solidFill>
                <a:latin typeface="Calibri"/>
              </a:rPr>
              <a:t>.</a:t>
            </a:r>
            <a:r>
              <a:rPr lang="sv-SE" dirty="0">
                <a:solidFill>
                  <a:srgbClr val="000000"/>
                </a:solidFill>
                <a:latin typeface="Calibri"/>
              </a:rPr>
              <a:t> Långvarigt</a:t>
            </a:r>
            <a:r>
              <a:rPr kumimoji="0" lang="sv-SE" sz="1200" b="0" i="0" u="none" strike="noStrike" kern="1200" cap="none" spc="0" normalizeH="0" baseline="0" noProof="0" dirty="0">
                <a:ln>
                  <a:noFill/>
                </a:ln>
                <a:solidFill>
                  <a:srgbClr val="000000"/>
                </a:solidFill>
                <a:effectLst/>
                <a:uLnTx/>
                <a:uFillTx/>
                <a:latin typeface="Calibri"/>
              </a:rPr>
              <a:t> bärarskap av sådana bakterier i urinvägarna kan därigenom orsaka konkrementbildning (s.k. infektionsstenar). När ureaspositiva bakterier orsakar </a:t>
            </a:r>
            <a:r>
              <a:rPr kumimoji="0" lang="sv-SE" sz="1200" b="0" i="0" u="none" strike="noStrike" kern="1200" cap="none" spc="0" normalizeH="0" baseline="0" noProof="0" dirty="0" err="1">
                <a:ln>
                  <a:noFill/>
                </a:ln>
                <a:solidFill>
                  <a:srgbClr val="000000"/>
                </a:solidFill>
                <a:effectLst/>
                <a:uLnTx/>
                <a:uFillTx/>
                <a:latin typeface="Calibri"/>
              </a:rPr>
              <a:t>symtomgivande</a:t>
            </a:r>
            <a:r>
              <a:rPr kumimoji="0" lang="sv-SE" sz="1200" b="0" i="0" u="none" strike="noStrike" kern="1200" cap="none" spc="0" normalizeH="0" baseline="0" noProof="0" dirty="0">
                <a:ln>
                  <a:noFill/>
                </a:ln>
                <a:solidFill>
                  <a:srgbClr val="000000"/>
                </a:solidFill>
                <a:effectLst/>
                <a:uLnTx/>
                <a:uFillTx/>
                <a:latin typeface="Calibri"/>
              </a:rPr>
              <a:t> UVI rekommenderas urinodling ett par veckor efter avslutad antibiotikabehandling. Om samma bakteriestam påvisas i upprepade urinodlingar kan konkrementbildning redan ha ägt rum eller riskerar uppstå om inte bakterierna </a:t>
            </a:r>
            <a:r>
              <a:rPr kumimoji="0" lang="sv-SE" sz="1200" b="0" i="0" u="none" strike="noStrike" kern="1200" cap="none" spc="0" normalizeH="0" baseline="0" noProof="0" dirty="0" err="1">
                <a:ln>
                  <a:noFill/>
                </a:ln>
                <a:solidFill>
                  <a:srgbClr val="000000"/>
                </a:solidFill>
                <a:effectLst/>
                <a:uLnTx/>
                <a:uFillTx/>
                <a:latin typeface="Calibri"/>
              </a:rPr>
              <a:t>eradikeras</a:t>
            </a:r>
            <a:r>
              <a:rPr kumimoji="0" lang="sv-SE" sz="1200" b="0" i="0" u="none" strike="noStrike" kern="1200" cap="none" spc="0" normalizeH="0" baseline="0" noProof="0" dirty="0">
                <a:ln>
                  <a:noFill/>
                </a:ln>
                <a:solidFill>
                  <a:srgbClr val="000000"/>
                </a:solidFill>
                <a:effectLst/>
                <a:uLnTx/>
                <a:uFillTx/>
                <a:latin typeface="Calibri"/>
              </a:rPr>
              <a:t>. Utredning med cystoskopi (blåsstenar) och DT njurar (förkalkningar i njurparenkym och/eller njurbäcken) bör då övervägas. Exempel på urinvägspatogena bakterier som bildar ureas och som kan orsaka konkrementbildning i urinvägarna”</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itchFamily="34"/>
            </a:endParaRPr>
          </a:p>
          <a:p>
            <a:pPr lvl="0">
              <a:lnSpc>
                <a:spcPct val="105000"/>
              </a:lnSpc>
              <a:spcAft>
                <a:spcPts val="800"/>
              </a:spcAft>
            </a:pPr>
            <a:endParaRPr lang="en" sz="1200" dirty="0">
              <a:latin typeface="Calibri" pitchFamily="34"/>
            </a:endParaRPr>
          </a:p>
          <a:p>
            <a:pPr lvl="0">
              <a:lnSpc>
                <a:spcPct val="105000"/>
              </a:lnSpc>
              <a:spcAft>
                <a:spcPts val="800"/>
              </a:spcAft>
            </a:pPr>
            <a:r>
              <a:rPr lang="sv-SE" sz="1200" dirty="0">
                <a:latin typeface="Calibri" pitchFamily="34"/>
              </a:rPr>
              <a:t>https://infektion.net/wp-content/uploads/2022/12/vardprogram-uvi-201106.pdf</a:t>
            </a:r>
          </a:p>
          <a:p>
            <a:pPr lvl="0">
              <a:lnSpc>
                <a:spcPct val="105000"/>
              </a:lnSpc>
              <a:spcAft>
                <a:spcPts val="800"/>
              </a:spcAft>
            </a:pPr>
            <a:endParaRPr lang="en" sz="1200" dirty="0">
              <a:latin typeface="Calibri" pitchFamily="34"/>
            </a:endParaRPr>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17</a:t>
            </a:fld>
            <a:endParaRPr lang="sv-SE"/>
          </a:p>
        </p:txBody>
      </p:sp>
    </p:spTree>
    <p:extLst>
      <p:ext uri="{BB962C8B-B14F-4D97-AF65-F5344CB8AC3E}">
        <p14:creationId xmlns:p14="http://schemas.microsoft.com/office/powerpoint/2010/main" val="193660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5828-902A-89DA-2CF6-2577BAD30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DDBE698-EFF2-E6BF-57CD-E95FE84F8F62}"/>
              </a:ext>
            </a:extLst>
          </p:cNvPr>
          <p:cNvSpPr txBox="1">
            <a:spLocks noGrp="1"/>
          </p:cNvSpPr>
          <p:nvPr>
            <p:ph type="body" sz="quarter" idx="1"/>
          </p:nvPr>
        </p:nvSpPr>
        <p:spPr/>
        <p:txBody>
          <a:bodyPr/>
          <a:lstStyle/>
          <a:p>
            <a:pPr>
              <a:defRPr/>
            </a:pPr>
            <a:r>
              <a:rPr kumimoji="0" lang="sv-SE" sz="1200" b="0" i="0" u="none" strike="noStrike" kern="1200" cap="none" spc="0" normalizeH="0" baseline="0" noProof="0" dirty="0">
                <a:ln>
                  <a:noFill/>
                </a:ln>
                <a:solidFill>
                  <a:srgbClr val="000000"/>
                </a:solidFill>
                <a:effectLst/>
                <a:uLnTx/>
                <a:uFillTx/>
                <a:latin typeface="Calibri"/>
              </a:rPr>
              <a:t>Med hjälp av en </a:t>
            </a:r>
            <a:r>
              <a:rPr kumimoji="0" lang="sv-SE" sz="1200" b="0" i="0" u="none" strike="noStrike" kern="1200" cap="none" spc="0" normalizeH="0" baseline="0" noProof="0" dirty="0" err="1">
                <a:ln>
                  <a:noFill/>
                </a:ln>
                <a:solidFill>
                  <a:srgbClr val="000000"/>
                </a:solidFill>
                <a:effectLst/>
                <a:uLnTx/>
                <a:uFillTx/>
                <a:latin typeface="Calibri"/>
              </a:rPr>
              <a:t>miktionslista</a:t>
            </a:r>
            <a:r>
              <a:rPr kumimoji="0" lang="sv-SE" sz="1200" b="0" i="0" u="none" strike="noStrike" kern="1200" cap="none" spc="0" normalizeH="0" baseline="0" noProof="0" dirty="0">
                <a:ln>
                  <a:noFill/>
                </a:ln>
                <a:solidFill>
                  <a:srgbClr val="000000"/>
                </a:solidFill>
                <a:effectLst/>
                <a:uLnTx/>
                <a:uFillTx/>
                <a:latin typeface="Calibri"/>
              </a:rPr>
              <a:t>/vätskelista kan man kartlägga patientens </a:t>
            </a:r>
            <a:r>
              <a:rPr kumimoji="0" lang="sv-SE" sz="1200" b="0" i="0" u="none" strike="noStrike" kern="1200" cap="none" spc="0" normalizeH="0" baseline="0" noProof="0" dirty="0" err="1">
                <a:ln>
                  <a:noFill/>
                </a:ln>
                <a:solidFill>
                  <a:srgbClr val="000000"/>
                </a:solidFill>
                <a:effectLst/>
                <a:uLnTx/>
                <a:uFillTx/>
                <a:latin typeface="Calibri"/>
              </a:rPr>
              <a:t>miktionsvanor</a:t>
            </a:r>
            <a:r>
              <a:rPr kumimoji="0" lang="sv-SE" sz="1200" b="0" i="0" u="none" strike="noStrike" kern="1200" cap="none" spc="0" normalizeH="0" baseline="0" noProof="0" dirty="0">
                <a:ln>
                  <a:noFill/>
                </a:ln>
                <a:solidFill>
                  <a:srgbClr val="000000"/>
                </a:solidFill>
                <a:effectLst/>
                <a:uLnTx/>
                <a:uFillTx/>
                <a:latin typeface="Calibri"/>
              </a:rPr>
              <a:t> och vätskeintag. Viktigt att mäta både kateteriserad mängd och mäta den urin som </a:t>
            </a:r>
            <a:r>
              <a:rPr kumimoji="0" lang="sv-SE" sz="1200" b="0" i="0" u="none" strike="noStrike" kern="1200" cap="none" spc="0" normalizeH="0" baseline="0" noProof="0" dirty="0" err="1">
                <a:ln>
                  <a:noFill/>
                </a:ln>
                <a:solidFill>
                  <a:srgbClr val="000000"/>
                </a:solidFill>
                <a:effectLst/>
                <a:uLnTx/>
                <a:uFillTx/>
                <a:latin typeface="Calibri"/>
              </a:rPr>
              <a:t>mikteras</a:t>
            </a:r>
            <a:r>
              <a:rPr kumimoji="0" lang="sv-SE" sz="1200" b="0" i="0" u="none" strike="noStrike" kern="1200" cap="none" spc="0" normalizeH="0" baseline="0" noProof="0" dirty="0">
                <a:ln>
                  <a:noFill/>
                </a:ln>
                <a:solidFill>
                  <a:srgbClr val="000000"/>
                </a:solidFill>
                <a:effectLst/>
                <a:uLnTx/>
                <a:uFillTx/>
                <a:latin typeface="Calibri"/>
              </a:rPr>
              <a:t> utan kateter. Finns speciella </a:t>
            </a:r>
            <a:r>
              <a:rPr kumimoji="0" lang="sv-SE" sz="1200" b="0" i="0" u="none" strike="noStrike" kern="1200" cap="none" spc="0" normalizeH="0" baseline="0" noProof="0" dirty="0" err="1">
                <a:ln>
                  <a:noFill/>
                </a:ln>
                <a:solidFill>
                  <a:srgbClr val="000000"/>
                </a:solidFill>
                <a:effectLst/>
                <a:uLnTx/>
                <a:uFillTx/>
                <a:latin typeface="Calibri"/>
              </a:rPr>
              <a:t>miktionslistor</a:t>
            </a:r>
            <a:r>
              <a:rPr kumimoji="0" lang="sv-SE" sz="1200" b="0" i="0" u="none" strike="noStrike" kern="1200" cap="none" spc="0" normalizeH="0" baseline="0" noProof="0" dirty="0">
                <a:ln>
                  <a:noFill/>
                </a:ln>
                <a:solidFill>
                  <a:srgbClr val="000000"/>
                </a:solidFill>
                <a:effectLst/>
                <a:uLnTx/>
                <a:uFillTx/>
                <a:latin typeface="Calibri"/>
              </a:rPr>
              <a:t> för </a:t>
            </a:r>
            <a:r>
              <a:rPr lang="sv-SE" dirty="0">
                <a:solidFill>
                  <a:srgbClr val="000000"/>
                </a:solidFill>
                <a:latin typeface="Calibri"/>
              </a:rPr>
              <a:t>detta, ni</a:t>
            </a:r>
            <a:r>
              <a:rPr kumimoji="0" lang="sv-SE" sz="1200" b="0" i="0" u="none" strike="noStrike" kern="1200" cap="none" spc="0" normalizeH="0" baseline="0" noProof="0" dirty="0">
                <a:ln>
                  <a:noFill/>
                </a:ln>
                <a:solidFill>
                  <a:srgbClr val="000000"/>
                </a:solidFill>
                <a:effectLst/>
                <a:uLnTx/>
                <a:uFillTx/>
                <a:latin typeface="Calibri"/>
              </a:rPr>
              <a:t> hittar dem här: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hlinkClick r:id="rId3"/>
              </a:rPr>
              <a:t>https://www.wellspect.se/globalassets/digizuite/53140-en-aid0053140.pdf</a:t>
            </a:r>
            <a:endParaRPr lang="sv-SE" sz="1200" b="0" i="0" u="none" strike="noStrike" kern="1200" cap="none" spc="0" normalizeH="0" baseline="0" noProof="0" dirty="0">
              <a:ln>
                <a:noFill/>
              </a:ln>
              <a:solidFill>
                <a:srgbClr val="000000"/>
              </a:solidFill>
              <a:effectLst/>
              <a:uLnTx/>
              <a:uFillTx/>
              <a:latin typeface="Calibri"/>
              <a:cs typeface="Calibri"/>
              <a:hlinkClick r:id="rId3"/>
            </a:endParaRPr>
          </a:p>
          <a:p>
            <a:pPr marL="0" marR="0" lvl="0" indent="0" algn="l" defTabSz="914400">
              <a:lnSpc>
                <a:spcPct val="100000"/>
              </a:lnSpc>
              <a:spcBef>
                <a:spcPts val="0"/>
              </a:spcBef>
              <a:spcAft>
                <a:spcPts val="0"/>
              </a:spcAft>
              <a:buClrTx/>
              <a:buSzTx/>
              <a:buFontTx/>
              <a:buNone/>
              <a:tabLst/>
              <a:defRPr/>
            </a:pP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srgbClr val="000000"/>
                </a:solidFill>
                <a:effectLst/>
                <a:uLnTx/>
                <a:uFillTx/>
                <a:latin typeface="Calibri"/>
              </a:rPr>
              <a:t>Miktionslistan</a:t>
            </a:r>
            <a:r>
              <a:rPr kumimoji="0" lang="sv-SE" sz="1200" b="0" i="0" u="none" strike="noStrike" kern="1200" cap="none" spc="0" normalizeH="0" baseline="0" noProof="0" dirty="0">
                <a:ln>
                  <a:noFill/>
                </a:ln>
                <a:solidFill>
                  <a:srgbClr val="000000"/>
                </a:solidFill>
                <a:effectLst/>
                <a:uLnTx/>
                <a:uFillTx/>
                <a:latin typeface="Calibri"/>
              </a:rPr>
              <a:t> kan användas som ett pedagogiskt instrument vid uppföljning och är ett utmärkt underlag för att diskutera dryck- och </a:t>
            </a:r>
            <a:r>
              <a:rPr kumimoji="0" lang="sv-SE" sz="1200" b="0" i="0" u="none" strike="noStrike" kern="1200" cap="none" spc="0" normalizeH="0" baseline="0" noProof="0" dirty="0" err="1">
                <a:ln>
                  <a:noFill/>
                </a:ln>
                <a:solidFill>
                  <a:srgbClr val="000000"/>
                </a:solidFill>
                <a:effectLst/>
                <a:uLnTx/>
                <a:uFillTx/>
                <a:latin typeface="Calibri"/>
              </a:rPr>
              <a:t>miktionsvanor</a:t>
            </a:r>
            <a:r>
              <a:rPr kumimoji="0" lang="sv-SE" sz="1200" b="0" i="0" u="none" strike="noStrike" kern="1200" cap="none" spc="0" normalizeH="0" baseline="0" noProof="0" dirty="0">
                <a:ln>
                  <a:noFill/>
                </a:ln>
                <a:solidFill>
                  <a:srgbClr val="000000"/>
                </a:solidFill>
                <a:effectLst/>
                <a:uLnTx/>
                <a:uFillTx/>
                <a:latin typeface="Calibri"/>
              </a:rPr>
              <a:t>. </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Vätskeintaget bör vara minimum 1500 ml och ökas vid UVI</a:t>
            </a:r>
            <a:r>
              <a:rPr lang="sv-SE" dirty="0">
                <a:solidFill>
                  <a:srgbClr val="000000"/>
                </a:solidFill>
                <a:latin typeface="Calibri"/>
              </a:rPr>
              <a:t>.</a:t>
            </a:r>
            <a:endParaRPr lang="sv-SE" sz="1200" b="0" i="0" u="none" strike="noStrike" kern="1200" cap="none" spc="0" normalizeH="0" baseline="0" noProof="0" dirty="0">
              <a:ln>
                <a:noFill/>
              </a:ln>
              <a:solidFill>
                <a:srgbClr val="000000"/>
              </a:solidFill>
              <a:effectLst/>
              <a:uLnTx/>
              <a:uFillTx/>
              <a:latin typeface="Calibri"/>
              <a:cs typeface="Calibri"/>
            </a:endParaRPr>
          </a:p>
          <a:p>
            <a:pPr>
              <a:defRPr/>
            </a:pPr>
            <a:r>
              <a:rPr lang="en" dirty="0"/>
              <a:t>Regelbunden tömning av blåsan under dagen är viktigt enl EAUN guidelines, en rekommendation är att max ha 400 ml vid varje tömning, morgonurin mängden kan dock vara större. Rekommenderad tämningsfrekvens vid RIK är 4-6/ dag. Den totala urinmängden är mellan 1000 – 2000 ml / dygn.</a:t>
            </a:r>
            <a:endParaRPr lang="sv-SE" dirty="0"/>
          </a:p>
          <a:p>
            <a:pPr marL="0" marR="0" lvl="0" indent="0" algn="l" defTabSz="914400">
              <a:lnSpc>
                <a:spcPct val="100000"/>
              </a:lnSpc>
              <a:spcBef>
                <a:spcPts val="0"/>
              </a:spcBef>
              <a:spcAft>
                <a:spcPts val="0"/>
              </a:spcAft>
              <a:buClrTx/>
              <a:buSzTx/>
              <a:buFontTx/>
              <a:buNone/>
              <a:tabLst/>
              <a:defRPr/>
            </a:pPr>
            <a:endParaRPr lang="sv-SE" dirty="0">
              <a:ea typeface="Calibri"/>
              <a:cs typeface="Calibri"/>
            </a:endParaRPr>
          </a:p>
          <a:p>
            <a:pPr lvl="0"/>
            <a:endParaRPr lang="sv-SE" dirty="0">
              <a:ea typeface="Calibri"/>
              <a:cs typeface="Calibri"/>
            </a:endParaRPr>
          </a:p>
          <a:p>
            <a:pPr lvl="0"/>
            <a:endParaRPr lang="en" dirty="0">
              <a:ea typeface="Calibri" panose="020F0502020204030204"/>
              <a:cs typeface="Calibri"/>
            </a:endParaRPr>
          </a:p>
          <a:p>
            <a:endParaRPr lang="sv-SE" dirty="0">
              <a:ea typeface="Calibri" panose="020F0502020204030204"/>
              <a:cs typeface="Calibri" panose="020F0502020204030204"/>
            </a:endParaRPr>
          </a:p>
          <a:p>
            <a:endParaRPr lang="sv-SE"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7480E093-7433-B341-293B-13DE7FFD24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CC0FD-9318-4077-958C-ED6E21AC03BC}" type="slidenum">
              <a:t>18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C80D-F453-9AA1-002A-14B7F94ADF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0E59FC-6402-0892-7521-39A764A9663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Belysa </a:t>
            </a:r>
            <a:r>
              <a:rPr lang="sv-SE" dirty="0">
                <a:solidFill>
                  <a:srgbClr val="000000"/>
                </a:solidFill>
                <a:latin typeface="Calibri"/>
              </a:rPr>
              <a:t>det </a:t>
            </a:r>
            <a:r>
              <a:rPr lang="sv-SE" dirty="0" err="1">
                <a:solidFill>
                  <a:srgbClr val="000000"/>
                </a:solidFill>
                <a:latin typeface="Calibri"/>
              </a:rPr>
              <a:t>ev</a:t>
            </a:r>
            <a:r>
              <a:rPr kumimoji="0" lang="sv-SE" sz="1200" b="0" i="0" u="none" strike="noStrike" kern="1200" cap="none" spc="0" normalizeH="0" baseline="0" noProof="0" dirty="0">
                <a:ln>
                  <a:noFill/>
                </a:ln>
                <a:solidFill>
                  <a:srgbClr val="000000"/>
                </a:solidFill>
                <a:effectLst/>
                <a:uLnTx/>
                <a:uFillTx/>
                <a:latin typeface="Calibri"/>
              </a:rPr>
              <a:t> problemet för patienten på ett bättre sätt </a:t>
            </a:r>
            <a:r>
              <a:rPr lang="sv-SE" dirty="0">
                <a:solidFill>
                  <a:srgbClr val="000000"/>
                </a:solidFill>
                <a:latin typeface="Calibri"/>
              </a:rPr>
              <a:t>för att</a:t>
            </a:r>
            <a:r>
              <a:rPr kumimoji="0" lang="sv-SE" sz="1200" b="0" i="0" u="none" strike="noStrike" kern="1200" cap="none" spc="0" normalizeH="0" baseline="0" noProof="0" dirty="0">
                <a:ln>
                  <a:noFill/>
                </a:ln>
                <a:solidFill>
                  <a:srgbClr val="000000"/>
                </a:solidFill>
                <a:effectLst/>
                <a:uLnTx/>
                <a:uFillTx/>
                <a:latin typeface="Calibri"/>
              </a:rPr>
              <a:t> kunna justera mängder och frekvens. </a:t>
            </a:r>
            <a:endParaRPr lang="sv-SE" sz="12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Ibland finns det ett behov av stöd från omgivningen med t. ex påminnelser osv. </a:t>
            </a:r>
          </a:p>
          <a:p>
            <a:pPr>
              <a:defRPr/>
            </a:pPr>
            <a:r>
              <a:rPr lang="sv-SE" dirty="0">
                <a:solidFill>
                  <a:srgbClr val="000000"/>
                </a:solidFill>
                <a:latin typeface="Calibri"/>
              </a:rPr>
              <a:t>Följs den rekommenderade instruktionen för RIK, den</a:t>
            </a:r>
            <a:r>
              <a:rPr kumimoji="0" lang="sv-SE" sz="1200" b="0" i="0" u="none" strike="noStrike" kern="1200" cap="none" spc="0" normalizeH="0" baseline="0" noProof="0" dirty="0">
                <a:ln>
                  <a:noFill/>
                </a:ln>
                <a:solidFill>
                  <a:srgbClr val="000000"/>
                </a:solidFill>
                <a:effectLst/>
                <a:uLnTx/>
                <a:uFillTx/>
                <a:latin typeface="Calibri"/>
              </a:rPr>
              <a:t> regelbundna tömningen över dagen är viktig och EAUN </a:t>
            </a:r>
            <a:r>
              <a:rPr kumimoji="0" lang="sv-SE" sz="1200" b="0" i="0" u="none" strike="noStrike" kern="1200" cap="none" spc="0" normalizeH="0" baseline="0" noProof="0" dirty="0" err="1">
                <a:ln>
                  <a:noFill/>
                </a:ln>
                <a:solidFill>
                  <a:srgbClr val="000000"/>
                </a:solidFill>
                <a:effectLst/>
                <a:uLnTx/>
                <a:uFillTx/>
                <a:latin typeface="Calibri"/>
              </a:rPr>
              <a:t>guidelines</a:t>
            </a:r>
            <a:r>
              <a:rPr kumimoji="0" lang="sv-SE" sz="1200" b="0" i="0" u="none" strike="noStrike" kern="1200" cap="none" spc="0" normalizeH="0" baseline="0" noProof="0" dirty="0">
                <a:ln>
                  <a:noFill/>
                </a:ln>
                <a:solidFill>
                  <a:srgbClr val="000000"/>
                </a:solidFill>
                <a:effectLst/>
                <a:uLnTx/>
                <a:uFillTx/>
                <a:latin typeface="Calibri"/>
              </a:rPr>
              <a:t> rekommenderar 4-6 ggr/dygn samt ej överstiga 400 ml urin per tillfälle (morgonurinen är ofta en större mängd)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Både det rekommenderade vätskeintaget och tömd mängd urin per dygn bör ligga på 1500-2000 ml. Vid UVI bör vätskeintaget ökas.</a:t>
            </a:r>
          </a:p>
          <a:p>
            <a:endParaRPr lang="en" dirty="0">
              <a:cs typeface="Calibri"/>
            </a:endParaRPr>
          </a:p>
        </p:txBody>
      </p:sp>
      <p:sp>
        <p:nvSpPr>
          <p:cNvPr id="4" name="Slide Number Placeholder 3">
            <a:extLst>
              <a:ext uri="{FF2B5EF4-FFF2-40B4-BE49-F238E27FC236}">
                <a16:creationId xmlns:a16="http://schemas.microsoft.com/office/drawing/2014/main" id="{AD9F4914-89D6-CC5F-09E8-37F5B70BF1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90953B-13D9-416A-9F51-4EBBA72D90EC}" type="slidenum">
              <a:t>19</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Följ</a:t>
            </a:r>
            <a:r>
              <a:rPr lang="en-US" dirty="0"/>
              <a:t> dessa 3 </a:t>
            </a:r>
            <a:r>
              <a:rPr lang="en-US" dirty="0" err="1"/>
              <a:t>steg</a:t>
            </a:r>
            <a:r>
              <a:rPr lang="en-US" dirty="0"/>
              <a:t> för </a:t>
            </a:r>
            <a:r>
              <a:rPr lang="en-US" dirty="0" err="1"/>
              <a:t>rätt</a:t>
            </a:r>
            <a:r>
              <a:rPr lang="en-US" dirty="0"/>
              <a:t> </a:t>
            </a:r>
            <a:r>
              <a:rPr lang="en-US" dirty="0" err="1"/>
              <a:t>inställningar</a:t>
            </a:r>
            <a:r>
              <a:rPr lang="en-US" dirty="0"/>
              <a:t>.</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25061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8DD2-1FCB-4C52-FC34-C44A77463F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7D35F7-1EC3-DB2F-7960-BA42E19DCBCF}"/>
              </a:ext>
            </a:extLst>
          </p:cNvPr>
          <p:cNvSpPr txBox="1">
            <a:spLocks noGrp="1"/>
          </p:cNvSpPr>
          <p:nvPr>
            <p:ph type="body" sz="quarter" idx="1"/>
          </p:nvPr>
        </p:nvSpPr>
        <p:spPr/>
        <p:txBody>
          <a:bodyPr/>
          <a:lstStyle/>
          <a:p>
            <a:r>
              <a:rPr lang="en-US" dirty="0" err="1"/>
              <a:t>Blåsan</a:t>
            </a:r>
            <a:r>
              <a:rPr lang="en-US" dirty="0"/>
              <a:t> och </a:t>
            </a:r>
            <a:r>
              <a:rPr lang="en-US" dirty="0" err="1"/>
              <a:t>tarmen</a:t>
            </a:r>
            <a:r>
              <a:rPr lang="en-US" dirty="0"/>
              <a:t> ligger </a:t>
            </a:r>
            <a:r>
              <a:rPr lang="en-US" dirty="0" err="1"/>
              <a:t>nära</a:t>
            </a:r>
            <a:r>
              <a:rPr lang="en-US" dirty="0"/>
              <a:t> och </a:t>
            </a:r>
            <a:r>
              <a:rPr lang="en-US" dirty="0" err="1"/>
              <a:t>har</a:t>
            </a:r>
            <a:r>
              <a:rPr lang="en-US" dirty="0"/>
              <a:t> </a:t>
            </a:r>
            <a:r>
              <a:rPr lang="en-US" dirty="0" err="1"/>
              <a:t>därav</a:t>
            </a:r>
            <a:r>
              <a:rPr lang="en-US" dirty="0"/>
              <a:t> </a:t>
            </a:r>
            <a:r>
              <a:rPr lang="en-US" dirty="0" err="1"/>
              <a:t>stor</a:t>
            </a:r>
            <a:r>
              <a:rPr lang="en-US" dirty="0"/>
              <a:t> </a:t>
            </a:r>
            <a:r>
              <a:rPr lang="en-US" dirty="0" err="1"/>
              <a:t>påverkan</a:t>
            </a:r>
            <a:r>
              <a:rPr lang="en-US" dirty="0"/>
              <a:t> </a:t>
            </a:r>
            <a:r>
              <a:rPr lang="en-US" dirty="0" err="1"/>
              <a:t>på</a:t>
            </a:r>
            <a:r>
              <a:rPr lang="en-US" dirty="0"/>
              <a:t> </a:t>
            </a:r>
            <a:r>
              <a:rPr lang="en-US" dirty="0" err="1"/>
              <a:t>varandra</a:t>
            </a:r>
            <a:r>
              <a:rPr lang="en-US" dirty="0"/>
              <a:t>. Det </a:t>
            </a:r>
            <a:r>
              <a:rPr lang="en-US" dirty="0" err="1"/>
              <a:t>finns</a:t>
            </a:r>
            <a:r>
              <a:rPr lang="en-US" dirty="0"/>
              <a:t> </a:t>
            </a:r>
            <a:r>
              <a:rPr lang="en-US" dirty="0" err="1"/>
              <a:t>ett</a:t>
            </a:r>
            <a:r>
              <a:rPr lang="en-US" dirty="0"/>
              <a:t> </a:t>
            </a:r>
            <a:r>
              <a:rPr lang="en-US" dirty="0" err="1"/>
              <a:t>samband</a:t>
            </a:r>
            <a:r>
              <a:rPr lang="en-US" dirty="0"/>
              <a:t> </a:t>
            </a:r>
            <a:r>
              <a:rPr lang="en-US" dirty="0" err="1"/>
              <a:t>mellan</a:t>
            </a:r>
            <a:r>
              <a:rPr lang="en-US" dirty="0"/>
              <a:t> </a:t>
            </a:r>
            <a:r>
              <a:rPr lang="en-US" dirty="0" err="1"/>
              <a:t>upprepade</a:t>
            </a:r>
            <a:r>
              <a:rPr lang="en-US" dirty="0"/>
              <a:t> UVI er och </a:t>
            </a:r>
            <a:r>
              <a:rPr lang="en-US" dirty="0" err="1"/>
              <a:t>tarmdysfunktion</a:t>
            </a:r>
            <a:r>
              <a:rPr lang="en-US" dirty="0"/>
              <a:t>. Den </a:t>
            </a:r>
            <a:r>
              <a:rPr lang="en-US" dirty="0" err="1"/>
              <a:t>exakta</a:t>
            </a:r>
            <a:r>
              <a:rPr lang="en-US" dirty="0"/>
              <a:t> </a:t>
            </a:r>
            <a:r>
              <a:rPr lang="en-US" dirty="0" err="1"/>
              <a:t>orsaken</a:t>
            </a:r>
            <a:r>
              <a:rPr lang="en-US" dirty="0"/>
              <a:t> </a:t>
            </a:r>
            <a:r>
              <a:rPr lang="en-US" dirty="0" err="1"/>
              <a:t>är</a:t>
            </a:r>
            <a:r>
              <a:rPr lang="en-US" dirty="0"/>
              <a:t> </a:t>
            </a:r>
            <a:r>
              <a:rPr lang="en-US" dirty="0" err="1"/>
              <a:t>inte</a:t>
            </a:r>
            <a:r>
              <a:rPr lang="en-US" dirty="0"/>
              <a:t> </a:t>
            </a:r>
            <a:r>
              <a:rPr lang="en-US" dirty="0" err="1"/>
              <a:t>känd</a:t>
            </a:r>
            <a:r>
              <a:rPr lang="en-US" dirty="0"/>
              <a:t> men </a:t>
            </a:r>
            <a:r>
              <a:rPr lang="en-US" dirty="0" err="1"/>
              <a:t>en</a:t>
            </a:r>
            <a:r>
              <a:rPr lang="en-US" dirty="0"/>
              <a:t> </a:t>
            </a:r>
            <a:r>
              <a:rPr lang="en-US" dirty="0" err="1"/>
              <a:t>förstoppad</a:t>
            </a:r>
            <a:r>
              <a:rPr lang="en-US" dirty="0"/>
              <a:t> </a:t>
            </a:r>
            <a:r>
              <a:rPr lang="en-US" dirty="0" err="1"/>
              <a:t>tarm</a:t>
            </a:r>
            <a:r>
              <a:rPr lang="en-US" dirty="0"/>
              <a:t> </a:t>
            </a:r>
            <a:r>
              <a:rPr lang="en-US" dirty="0" err="1"/>
              <a:t>kan</a:t>
            </a:r>
            <a:r>
              <a:rPr lang="en-US" dirty="0"/>
              <a:t> </a:t>
            </a:r>
            <a:r>
              <a:rPr lang="en-US" dirty="0" err="1"/>
              <a:t>ge</a:t>
            </a:r>
            <a:r>
              <a:rPr lang="en-US" dirty="0"/>
              <a:t> </a:t>
            </a:r>
            <a:r>
              <a:rPr lang="en-US" dirty="0" err="1"/>
              <a:t>en</a:t>
            </a:r>
            <a:r>
              <a:rPr lang="en-US" dirty="0"/>
              <a:t> </a:t>
            </a:r>
            <a:r>
              <a:rPr lang="en-US" dirty="0" err="1"/>
              <a:t>sämre</a:t>
            </a:r>
            <a:r>
              <a:rPr lang="en-US" dirty="0"/>
              <a:t> </a:t>
            </a:r>
            <a:r>
              <a:rPr lang="en-US" dirty="0" err="1"/>
              <a:t>blåstömning</a:t>
            </a:r>
            <a:r>
              <a:rPr lang="en-US" dirty="0"/>
              <a:t>, </a:t>
            </a:r>
            <a:r>
              <a:rPr lang="en-US" dirty="0" err="1"/>
              <a:t>avförsingsinkontinens</a:t>
            </a:r>
            <a:r>
              <a:rPr lang="en-US" dirty="0"/>
              <a:t>/</a:t>
            </a:r>
            <a:r>
              <a:rPr lang="en-US" dirty="0" err="1"/>
              <a:t>diarré</a:t>
            </a:r>
            <a:r>
              <a:rPr lang="en-US" dirty="0"/>
              <a:t> </a:t>
            </a:r>
            <a:r>
              <a:rPr lang="en-US" dirty="0" err="1"/>
              <a:t>kan</a:t>
            </a:r>
            <a:r>
              <a:rPr lang="en-US" dirty="0"/>
              <a:t> </a:t>
            </a:r>
            <a:r>
              <a:rPr lang="en-US" dirty="0" err="1"/>
              <a:t>orsaka</a:t>
            </a:r>
            <a:r>
              <a:rPr lang="en-US" dirty="0"/>
              <a:t> </a:t>
            </a:r>
            <a:r>
              <a:rPr lang="en-US" dirty="0" err="1"/>
              <a:t>att</a:t>
            </a:r>
            <a:r>
              <a:rPr lang="en-US" dirty="0"/>
              <a:t> E.coli </a:t>
            </a:r>
            <a:r>
              <a:rPr lang="en-US" dirty="0" err="1"/>
              <a:t>lättare</a:t>
            </a:r>
            <a:r>
              <a:rPr lang="en-US" dirty="0"/>
              <a:t> </a:t>
            </a:r>
            <a:r>
              <a:rPr lang="en-US" dirty="0" err="1"/>
              <a:t>kan</a:t>
            </a:r>
            <a:r>
              <a:rPr lang="en-US" dirty="0"/>
              <a:t> </a:t>
            </a:r>
            <a:r>
              <a:rPr lang="en-US" dirty="0" err="1"/>
              <a:t>kolonisera</a:t>
            </a:r>
            <a:r>
              <a:rPr lang="en-US" dirty="0"/>
              <a:t> </a:t>
            </a:r>
            <a:r>
              <a:rPr lang="en-US" dirty="0" err="1"/>
              <a:t>blåsan</a:t>
            </a:r>
            <a:r>
              <a:rPr lang="en-US" dirty="0"/>
              <a:t>. </a:t>
            </a:r>
          </a:p>
          <a:p>
            <a:r>
              <a:rPr lang="en-US" dirty="0" err="1"/>
              <a:t>Utred</a:t>
            </a:r>
            <a:r>
              <a:rPr lang="en-US" dirty="0"/>
              <a:t> </a:t>
            </a:r>
            <a:r>
              <a:rPr lang="en-US" dirty="0" err="1"/>
              <a:t>vad</a:t>
            </a:r>
            <a:r>
              <a:rPr lang="en-US" dirty="0"/>
              <a:t> </a:t>
            </a:r>
            <a:r>
              <a:rPr lang="en-US" dirty="0" err="1"/>
              <a:t>tarmtömningsproblematiken</a:t>
            </a:r>
            <a:r>
              <a:rPr lang="en-US" dirty="0"/>
              <a:t> </a:t>
            </a:r>
            <a:r>
              <a:rPr lang="en-US" dirty="0" err="1"/>
              <a:t>beror</a:t>
            </a:r>
            <a:r>
              <a:rPr lang="en-US" dirty="0"/>
              <a:t> </a:t>
            </a:r>
            <a:r>
              <a:rPr lang="en-US" dirty="0" err="1"/>
              <a:t>på</a:t>
            </a:r>
            <a:r>
              <a:rPr lang="en-US" dirty="0"/>
              <a:t> för </a:t>
            </a:r>
            <a:r>
              <a:rPr lang="en-US" dirty="0" err="1"/>
              <a:t>att</a:t>
            </a:r>
            <a:r>
              <a:rPr lang="en-US" dirty="0"/>
              <a:t> </a:t>
            </a:r>
            <a:r>
              <a:rPr lang="en-US" dirty="0" err="1"/>
              <a:t>hitta</a:t>
            </a:r>
            <a:r>
              <a:rPr lang="en-US" dirty="0"/>
              <a:t> </a:t>
            </a:r>
            <a:r>
              <a:rPr lang="en-US" dirty="0" err="1"/>
              <a:t>bästa</a:t>
            </a:r>
            <a:r>
              <a:rPr lang="en-US" dirty="0"/>
              <a:t> </a:t>
            </a:r>
            <a:r>
              <a:rPr lang="en-US" dirty="0" err="1"/>
              <a:t>behandlingen</a:t>
            </a:r>
            <a:r>
              <a:rPr lang="en-US" dirty="0"/>
              <a:t>. </a:t>
            </a:r>
            <a:endParaRPr lang="en-US" dirty="0">
              <a:cs typeface="Calibri"/>
            </a:endParaRPr>
          </a:p>
          <a:p>
            <a:r>
              <a:rPr lang="en-US" dirty="0" err="1"/>
              <a:t>Är</a:t>
            </a:r>
            <a:r>
              <a:rPr lang="en-US" dirty="0"/>
              <a:t> det </a:t>
            </a:r>
            <a:r>
              <a:rPr lang="en-US" b="1" dirty="0" err="1"/>
              <a:t>förstoppning</a:t>
            </a:r>
            <a:r>
              <a:rPr lang="en-US" dirty="0"/>
              <a:t> </a:t>
            </a:r>
            <a:r>
              <a:rPr lang="en-US" dirty="0" err="1"/>
              <a:t>som</a:t>
            </a:r>
            <a:r>
              <a:rPr lang="en-US" dirty="0"/>
              <a:t> </a:t>
            </a:r>
            <a:r>
              <a:rPr lang="en-US" dirty="0" err="1"/>
              <a:t>orsakar</a:t>
            </a:r>
            <a:r>
              <a:rPr lang="en-US" dirty="0"/>
              <a:t> </a:t>
            </a:r>
            <a:r>
              <a:rPr lang="en-US" dirty="0" err="1"/>
              <a:t>att</a:t>
            </a:r>
            <a:r>
              <a:rPr lang="en-US" dirty="0"/>
              <a:t> </a:t>
            </a:r>
            <a:r>
              <a:rPr lang="en-US" dirty="0" err="1"/>
              <a:t>blåsan</a:t>
            </a:r>
            <a:r>
              <a:rPr lang="en-US" dirty="0"/>
              <a:t> </a:t>
            </a:r>
            <a:r>
              <a:rPr lang="en-US" dirty="0" err="1"/>
              <a:t>inte</a:t>
            </a:r>
            <a:r>
              <a:rPr lang="en-US" dirty="0"/>
              <a:t> </a:t>
            </a:r>
            <a:r>
              <a:rPr lang="en-US" dirty="0" err="1"/>
              <a:t>töms</a:t>
            </a:r>
            <a:r>
              <a:rPr lang="en-US" dirty="0"/>
              <a:t> </a:t>
            </a:r>
            <a:r>
              <a:rPr lang="en-US" dirty="0" err="1"/>
              <a:t>ordentligt</a:t>
            </a:r>
            <a:r>
              <a:rPr lang="en-US" dirty="0"/>
              <a:t> </a:t>
            </a:r>
            <a:r>
              <a:rPr lang="en-US" dirty="0" err="1"/>
              <a:t>kan</a:t>
            </a:r>
            <a:r>
              <a:rPr lang="en-US" dirty="0"/>
              <a:t> det </a:t>
            </a:r>
            <a:r>
              <a:rPr lang="en-US" dirty="0" err="1"/>
              <a:t>leda</a:t>
            </a:r>
            <a:r>
              <a:rPr lang="en-US" dirty="0"/>
              <a:t> till UVI </a:t>
            </a:r>
            <a:r>
              <a:rPr lang="en-US" dirty="0" err="1"/>
              <a:t>pga</a:t>
            </a:r>
            <a:r>
              <a:rPr lang="en-US" dirty="0"/>
              <a:t> </a:t>
            </a:r>
            <a:r>
              <a:rPr lang="en-US" dirty="0" err="1"/>
              <a:t>resurin</a:t>
            </a:r>
            <a:r>
              <a:rPr lang="en-US" dirty="0"/>
              <a:t>. </a:t>
            </a:r>
            <a:endParaRPr lang="en-US" dirty="0">
              <a:cs typeface="Calibri"/>
            </a:endParaRPr>
          </a:p>
          <a:p>
            <a:r>
              <a:rPr lang="en-US" dirty="0" err="1"/>
              <a:t>Är</a:t>
            </a:r>
            <a:r>
              <a:rPr lang="en-US" dirty="0"/>
              <a:t> det</a:t>
            </a:r>
            <a:r>
              <a:rPr lang="en-US" b="1" dirty="0"/>
              <a:t> </a:t>
            </a:r>
            <a:r>
              <a:rPr lang="en-US" b="1" dirty="0" err="1"/>
              <a:t>avföringsinkontinens</a:t>
            </a:r>
            <a:r>
              <a:rPr lang="en-US" b="1" dirty="0"/>
              <a:t> </a:t>
            </a:r>
            <a:r>
              <a:rPr lang="en-US" dirty="0" err="1"/>
              <a:t>som</a:t>
            </a:r>
            <a:r>
              <a:rPr lang="en-US" dirty="0"/>
              <a:t> </a:t>
            </a:r>
            <a:r>
              <a:rPr lang="en-US" dirty="0" err="1"/>
              <a:t>är</a:t>
            </a:r>
            <a:r>
              <a:rPr lang="en-US" dirty="0"/>
              <a:t> </a:t>
            </a:r>
            <a:r>
              <a:rPr lang="en-US" dirty="0" err="1"/>
              <a:t>bekymmret</a:t>
            </a:r>
            <a:r>
              <a:rPr lang="en-US" dirty="0"/>
              <a:t> </a:t>
            </a:r>
            <a:r>
              <a:rPr lang="en-US" dirty="0" err="1"/>
              <a:t>kan</a:t>
            </a:r>
            <a:r>
              <a:rPr lang="en-US" dirty="0"/>
              <a:t> </a:t>
            </a:r>
            <a:r>
              <a:rPr lang="en-US" dirty="0" err="1"/>
              <a:t>bakterier</a:t>
            </a:r>
            <a:r>
              <a:rPr lang="en-US" noProof="0" dirty="0"/>
              <a:t>/(</a:t>
            </a:r>
            <a:r>
              <a:rPr lang="en-US" noProof="0" dirty="0" err="1"/>
              <a:t>E.Coli</a:t>
            </a:r>
            <a:r>
              <a:rPr lang="en-US" noProof="0" dirty="0"/>
              <a:t>)</a:t>
            </a:r>
            <a:r>
              <a:rPr lang="en-US" dirty="0"/>
              <a:t> </a:t>
            </a:r>
            <a:r>
              <a:rPr lang="en-US" dirty="0" err="1"/>
              <a:t>från</a:t>
            </a:r>
            <a:r>
              <a:rPr lang="en-US" dirty="0"/>
              <a:t> </a:t>
            </a:r>
            <a:r>
              <a:rPr lang="en-US" dirty="0" err="1"/>
              <a:t>tarmen</a:t>
            </a:r>
            <a:r>
              <a:rPr lang="en-US" dirty="0"/>
              <a:t>  </a:t>
            </a:r>
            <a:r>
              <a:rPr lang="en-US" dirty="0" err="1"/>
              <a:t>överföras</a:t>
            </a:r>
            <a:r>
              <a:rPr lang="en-US" dirty="0"/>
              <a:t> till </a:t>
            </a:r>
            <a:r>
              <a:rPr lang="en-US" dirty="0" err="1"/>
              <a:t>urinvägarna</a:t>
            </a:r>
            <a:r>
              <a:rPr lang="en-US" dirty="0"/>
              <a:t> och </a:t>
            </a:r>
            <a:r>
              <a:rPr lang="en-US" dirty="0" err="1"/>
              <a:t>därigenom</a:t>
            </a:r>
            <a:r>
              <a:rPr lang="en-US" dirty="0"/>
              <a:t> </a:t>
            </a:r>
            <a:r>
              <a:rPr lang="en-US" dirty="0" err="1"/>
              <a:t>orsaka</a:t>
            </a:r>
            <a:r>
              <a:rPr lang="en-US" dirty="0"/>
              <a:t> </a:t>
            </a:r>
            <a:r>
              <a:rPr lang="en-US" dirty="0" err="1"/>
              <a:t>urinvägsinfektion</a:t>
            </a:r>
            <a:r>
              <a:rPr lang="en-US" dirty="0"/>
              <a:t>? </a:t>
            </a:r>
            <a:endParaRPr lang="en-US" noProof="0" dirty="0">
              <a:cs typeface="Calibri"/>
            </a:endParaRPr>
          </a:p>
          <a:p>
            <a:pPr>
              <a:defRPr/>
            </a:pPr>
            <a:endParaRPr lang="en-US" dirty="0"/>
          </a:p>
          <a:p>
            <a:pPr>
              <a:defRPr/>
            </a:pPr>
            <a:r>
              <a:rPr lang="en-US" dirty="0" err="1"/>
              <a:t>Säkerställ</a:t>
            </a:r>
            <a:r>
              <a:rPr lang="en-US" dirty="0"/>
              <a:t> god </a:t>
            </a:r>
            <a:r>
              <a:rPr lang="en-US" dirty="0" err="1"/>
              <a:t>tarmtömning</a:t>
            </a:r>
            <a:r>
              <a:rPr lang="en-US" dirty="0"/>
              <a:t>.</a:t>
            </a:r>
            <a:r>
              <a:rPr lang="en-US" noProof="0" dirty="0"/>
              <a:t> </a:t>
            </a:r>
            <a:endParaRPr lang="en-US"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rPr>
              <a:t>Studie visar att personer som startar med TAI och </a:t>
            </a:r>
            <a:r>
              <a:rPr kumimoji="0" lang="sv-SE" sz="1200" b="1" i="0" u="none" strike="noStrike" kern="1200" cap="none" spc="0" normalizeH="0" baseline="0" noProof="0" dirty="0" err="1">
                <a:ln>
                  <a:noFill/>
                </a:ln>
                <a:solidFill>
                  <a:srgbClr val="000000"/>
                </a:solidFill>
                <a:effectLst/>
                <a:uLnTx/>
                <a:uFillTx/>
                <a:latin typeface="Calibri"/>
              </a:rPr>
              <a:t>RIKar</a:t>
            </a:r>
            <a:r>
              <a:rPr kumimoji="0" lang="sv-SE" sz="1200" b="1" i="0" u="none" strike="noStrike" kern="1200" cap="none" spc="0" normalizeH="0" baseline="0" noProof="0" dirty="0">
                <a:ln>
                  <a:noFill/>
                </a:ln>
                <a:solidFill>
                  <a:srgbClr val="000000"/>
                </a:solidFill>
                <a:effectLst/>
                <a:uLnTx/>
                <a:uFillTx/>
                <a:latin typeface="Calibri"/>
              </a:rPr>
              <a:t> sig får en minskad UVI frekvens. </a:t>
            </a:r>
            <a:endParaRPr lang="sv-SE" sz="1200" b="1" i="0" u="none" strike="noStrike" kern="1200" cap="none" spc="0" normalizeH="0" baseline="0" noProof="0" dirty="0">
              <a:ln>
                <a:noFill/>
              </a:ln>
              <a:solidFill>
                <a:srgbClr val="000000"/>
              </a:solidFill>
              <a:effectLst/>
              <a:uLnTx/>
              <a:uFillTx/>
              <a:latin typeface="Calibri"/>
              <a:cs typeface="Calibri"/>
            </a:endParaRPr>
          </a:p>
          <a:p>
            <a:pPr>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studie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av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Furuta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2021 </a:t>
            </a:r>
            <a:r>
              <a:rPr lang="en-US" dirty="0" err="1">
                <a:solidFill>
                  <a:prstClr val="black"/>
                </a:solidFill>
                <a:latin typeface="Calibri" panose="020F0502020204030204"/>
              </a:rPr>
              <a:t>visar</a:t>
            </a:r>
            <a:r>
              <a:rPr lang="en-US" dirty="0">
                <a:solidFill>
                  <a:prstClr val="black"/>
                </a:solidFill>
                <a:latin typeface="Calibri" panose="020F0502020204030204"/>
              </a:rPr>
              <a:t> </a:t>
            </a:r>
            <a:r>
              <a:rPr lang="en-US" dirty="0" err="1">
                <a:solidFill>
                  <a:srgbClr val="000000"/>
                </a:solidFill>
                <a:latin typeface="Calibri"/>
                <a:cs typeface="Calibri"/>
              </a:rPr>
              <a:t>att</a:t>
            </a:r>
            <a:r>
              <a:rPr lang="en-US" dirty="0">
                <a:solidFill>
                  <a:srgbClr val="000000"/>
                </a:solidFill>
                <a:latin typeface="Calibri"/>
                <a:cs typeface="Calibri"/>
              </a:rPr>
              <a:t> </a:t>
            </a:r>
            <a:r>
              <a:rPr lang="en-US" dirty="0">
                <a:solidFill>
                  <a:srgbClr val="191919"/>
                </a:solidFill>
                <a:latin typeface="Gotham SSm A"/>
              </a:rPr>
              <a:t>TAI, </a:t>
            </a:r>
            <a:r>
              <a:rPr lang="en-US" dirty="0" err="1">
                <a:solidFill>
                  <a:srgbClr val="191919"/>
                </a:solidFill>
                <a:latin typeface="Gotham SSm A"/>
              </a:rPr>
              <a:t>genom</a:t>
            </a:r>
            <a:r>
              <a:rPr lang="en-US" dirty="0">
                <a:solidFill>
                  <a:srgbClr val="191919"/>
                </a:solidFill>
                <a:latin typeface="Gotham SSm A"/>
              </a:rPr>
              <a:t> </a:t>
            </a:r>
            <a:r>
              <a:rPr lang="en-US" dirty="0" err="1">
                <a:solidFill>
                  <a:srgbClr val="191919"/>
                </a:solidFill>
                <a:latin typeface="Gotham SSm A"/>
              </a:rPr>
              <a:t>att</a:t>
            </a:r>
            <a:r>
              <a:rPr lang="en-US" dirty="0">
                <a:solidFill>
                  <a:srgbClr val="191919"/>
                </a:solidFill>
                <a:latin typeface="Gotham SSm A"/>
              </a:rPr>
              <a:t> </a:t>
            </a:r>
            <a:r>
              <a:rPr lang="en-US" dirty="0" err="1">
                <a:solidFill>
                  <a:srgbClr val="191919"/>
                </a:solidFill>
                <a:latin typeface="Gotham SSm A"/>
              </a:rPr>
              <a:t>förbättra</a:t>
            </a:r>
            <a:r>
              <a:rPr lang="en-US" dirty="0">
                <a:solidFill>
                  <a:srgbClr val="191919"/>
                </a:solidFill>
                <a:latin typeface="Gotham SSm A"/>
              </a:rPr>
              <a:t> </a:t>
            </a:r>
            <a:r>
              <a:rPr lang="en-US" dirty="0" err="1">
                <a:solidFill>
                  <a:srgbClr val="191919"/>
                </a:solidFill>
                <a:latin typeface="Gotham SSm A"/>
              </a:rPr>
              <a:t>tarmtömningen</a:t>
            </a:r>
            <a:r>
              <a:rPr lang="en-US" dirty="0">
                <a:solidFill>
                  <a:srgbClr val="191919"/>
                </a:solidFill>
                <a:latin typeface="Gotham SSm A"/>
              </a:rPr>
              <a:t>  </a:t>
            </a:r>
            <a:r>
              <a:rPr lang="en-US" dirty="0" err="1">
                <a:solidFill>
                  <a:srgbClr val="191919"/>
                </a:solidFill>
                <a:latin typeface="Gotham SSm A"/>
              </a:rPr>
              <a:t>reduceras</a:t>
            </a:r>
            <a:r>
              <a:rPr lang="en-US" dirty="0">
                <a:solidFill>
                  <a:srgbClr val="191919"/>
                </a:solidFill>
                <a:latin typeface="Gotham SSm A"/>
              </a:rPr>
              <a:t> </a:t>
            </a:r>
            <a:r>
              <a:rPr lang="en-US" dirty="0" err="1">
                <a:solidFill>
                  <a:srgbClr val="191919"/>
                </a:solidFill>
                <a:latin typeface="Gotham SSm A"/>
              </a:rPr>
              <a:t>risken</a:t>
            </a:r>
            <a:r>
              <a:rPr lang="en-US" dirty="0">
                <a:solidFill>
                  <a:srgbClr val="191919"/>
                </a:solidFill>
                <a:latin typeface="Gotham SSm A"/>
              </a:rPr>
              <a:t> för </a:t>
            </a:r>
            <a:r>
              <a:rPr lang="en-US" dirty="0" err="1">
                <a:solidFill>
                  <a:srgbClr val="191919"/>
                </a:solidFill>
                <a:latin typeface="Gotham SSm A"/>
              </a:rPr>
              <a:t>blåskontamination</a:t>
            </a:r>
            <a:r>
              <a:rPr lang="en-US" dirty="0">
                <a:solidFill>
                  <a:srgbClr val="191919"/>
                </a:solidFill>
                <a:latin typeface="Gotham SSm A"/>
              </a:rPr>
              <a:t> av E.coli  </a:t>
            </a:r>
            <a:endParaRPr lang="en-US" b="1" dirty="0">
              <a:solidFill>
                <a:srgbClr val="000000"/>
              </a:solidFill>
              <a:highlight>
                <a:srgbClr val="FFFF00"/>
              </a:highlight>
              <a:latin typeface="Calibri" panose="020F0502020204030204"/>
              <a:cs typeface="Calibri" panose="020F0502020204030204"/>
            </a:endParaRPr>
          </a:p>
          <a:p>
            <a:pPr>
              <a:defRPr/>
            </a:pPr>
            <a:r>
              <a:rPr lang="en-US" dirty="0">
                <a:solidFill>
                  <a:srgbClr val="000000"/>
                </a:solidFill>
                <a:latin typeface="Calibri"/>
                <a:cs typeface="Calibri"/>
                <a:hlinkClick r:id="rId3"/>
              </a:rPr>
              <a:t>Effects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of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Transanal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Irrigation on Gut Microbiota in Pediatric Patients with Spina Bifida - Wellspect</a:t>
            </a:r>
            <a:endParaRPr lang="en-US" sz="1200" b="1" i="0" u="none" strike="noStrike" kern="1200" cap="none" spc="0" normalizeH="0" baseline="0" noProof="0" dirty="0">
              <a:ln>
                <a:noFill/>
              </a:ln>
              <a:solidFill>
                <a:prstClr val="black"/>
              </a:solidFill>
              <a:effectLst/>
              <a:highlight>
                <a:srgbClr val="FFFF00"/>
              </a:highlight>
              <a:uLnTx/>
              <a:uFillTx/>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lvl="0"/>
            <a:endParaRPr lang="en-US" b="1" noProof="0" dirty="0">
              <a:highlight>
                <a:srgbClr val="FFFF00"/>
              </a:highlight>
            </a:endParaRPr>
          </a:p>
        </p:txBody>
      </p:sp>
      <p:sp>
        <p:nvSpPr>
          <p:cNvPr id="4" name="Slide Number Placeholder 3">
            <a:extLst>
              <a:ext uri="{FF2B5EF4-FFF2-40B4-BE49-F238E27FC236}">
                <a16:creationId xmlns:a16="http://schemas.microsoft.com/office/drawing/2014/main" id="{DE9862C7-D16E-4062-9E25-D5FA080871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A3FDF-EA5E-4551-B180-440F6EF37F22}" type="slidenum">
              <a:t>20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t>Förstoppning är ett symtom inte en sjukdom.</a:t>
            </a:r>
            <a:endParaRPr lang="en" dirty="0">
              <a:cs typeface="Calibri"/>
            </a:endParaRPr>
          </a:p>
          <a:p>
            <a:r>
              <a:rPr lang="en" dirty="0"/>
              <a:t>En förstoppad tarm leder till ett ökat tryck mot blåsan och urinröret vilket påverkar funktionen/tömningen. Både lagring och tömning. Ökad resurin kan leda till urinvägsinfektion.</a:t>
            </a:r>
            <a:endParaRPr lang="en" dirty="0">
              <a:cs typeface="Calibri"/>
            </a:endParaRPr>
          </a:p>
          <a:p>
            <a:r>
              <a:rPr lang="en" dirty="0"/>
              <a:t>Medicinsk definition</a:t>
            </a:r>
            <a:r>
              <a:rPr lang="en" b="0" dirty="0"/>
              <a:t> </a:t>
            </a:r>
            <a:r>
              <a:rPr lang="en" dirty="0"/>
              <a:t>av förstoppning enl </a:t>
            </a:r>
            <a:r>
              <a:rPr lang="en" b="0" dirty="0"/>
              <a:t>(ROME IV criteria)</a:t>
            </a:r>
            <a:endParaRPr lang="en" b="0" dirty="0">
              <a:cs typeface="Calibri"/>
            </a:endParaRPr>
          </a:p>
          <a:p>
            <a:r>
              <a:rPr lang="en" dirty="0"/>
              <a:t>Två eller fler av följande:</a:t>
            </a:r>
            <a:endParaRPr lang="en" dirty="0">
              <a:cs typeface="Calibri"/>
            </a:endParaRPr>
          </a:p>
          <a:p>
            <a:r>
              <a:rPr lang="en" dirty="0"/>
              <a:t>Krystning vid minst 25 % av tarmtömningarna.</a:t>
            </a:r>
            <a:br>
              <a:rPr lang="en" dirty="0">
                <a:cs typeface="+mn-lt"/>
              </a:rPr>
            </a:br>
            <a:r>
              <a:rPr lang="en" dirty="0"/>
              <a:t>Hård avföring vid minst 25 % av tarmtömningarna.</a:t>
            </a:r>
            <a:br>
              <a:rPr lang="en" dirty="0">
                <a:cs typeface="+mn-lt"/>
              </a:rPr>
            </a:br>
            <a:r>
              <a:rPr lang="en" dirty="0"/>
              <a:t>Känsla av ofullständig tömning vid minst 25 % av tarmtömningarna.</a:t>
            </a:r>
            <a:br>
              <a:rPr lang="en" dirty="0">
                <a:cs typeface="+mn-lt"/>
              </a:rPr>
            </a:br>
            <a:r>
              <a:rPr lang="en" dirty="0"/>
              <a:t>Känsla av anorektal obstruktion/blockering vid minst 25 % av tarmtömningarna.</a:t>
            </a:r>
            <a:br>
              <a:rPr lang="en" dirty="0">
                <a:cs typeface="+mn-lt"/>
              </a:rPr>
            </a:br>
            <a:r>
              <a:rPr lang="en" dirty="0"/>
              <a:t>Behov att manuellt underlätta tömningen vid minst 25 % av tarmtömningarna.</a:t>
            </a:r>
            <a:br>
              <a:rPr lang="en" dirty="0">
                <a:cs typeface="+mn-lt"/>
              </a:rPr>
            </a:br>
            <a:r>
              <a:rPr lang="en" dirty="0"/>
              <a:t>Mindre än tre avföringar/vecka.</a:t>
            </a:r>
            <a:endParaRPr lang="en" dirty="0">
              <a:cs typeface="Calibri"/>
            </a:endParaRPr>
          </a:p>
          <a:p>
            <a:endParaRPr lang="en" dirty="0"/>
          </a:p>
          <a:p>
            <a:r>
              <a:rPr lang="en" dirty="0"/>
              <a:t>Ovanstående förutsätter tre månaders obehag under det senaste året, och att patienten inte uppfyller IBS-kriterierna och att diarré inte uppstår. </a:t>
            </a:r>
            <a:endParaRPr lang="en" dirty="0">
              <a:cs typeface="Calibri"/>
            </a:endParaRPr>
          </a:p>
          <a:p>
            <a:pPr marL="171450" indent="-171450">
              <a:buFont typeface="Calibri" panose="020B0604020202020204" pitchFamily="34" charset="0"/>
              <a:buChar char="-"/>
            </a:pPr>
            <a:endParaRPr lang="sv-SE" dirty="0">
              <a:cs typeface="Calibri" panose="020F0502020204030204"/>
            </a:endParaRPr>
          </a:p>
          <a:p>
            <a:r>
              <a:rPr lang="en" dirty="0"/>
              <a:t>För det mesta beror förstoppning på ett funktionsproblem (hur tarmrörelserna fungerar, eller hur tarmen töms). Mer sällan beror det på en underliggande sjukdom</a:t>
            </a:r>
            <a:endParaRPr lang="en" dirty="0">
              <a:cs typeface="Calibri"/>
            </a:endParaRPr>
          </a:p>
          <a:p>
            <a:endParaRPr lang="sv-SE" dirty="0"/>
          </a:p>
          <a:p>
            <a:r>
              <a:rPr lang="sv-SE" dirty="0"/>
              <a:t>Följande varningstecken i samband med förstoppning bör alltid utredas av en läkare med denna expertis: </a:t>
            </a:r>
            <a:endParaRPr lang="sv-SE" dirty="0">
              <a:cs typeface="Calibri"/>
            </a:endParaRPr>
          </a:p>
          <a:p>
            <a:r>
              <a:rPr lang="sv-SE" dirty="0"/>
              <a:t>- Blod i avföringen</a:t>
            </a:r>
            <a:endParaRPr lang="sv-SE" dirty="0">
              <a:cs typeface="Calibri" panose="020F0502020204030204"/>
            </a:endParaRPr>
          </a:p>
          <a:p>
            <a:r>
              <a:rPr lang="sv-SE" dirty="0"/>
              <a:t>- Viktminskning </a:t>
            </a:r>
            <a:endParaRPr lang="sv-SE" dirty="0">
              <a:cs typeface="Calibri" panose="020F0502020204030204"/>
            </a:endParaRPr>
          </a:p>
          <a:p>
            <a:r>
              <a:rPr lang="sv-SE" dirty="0"/>
              <a:t>- Slem i avföringen</a:t>
            </a:r>
            <a:endParaRPr lang="sv-SE" dirty="0">
              <a:cs typeface="Calibri" panose="020F0502020204030204"/>
            </a:endParaRPr>
          </a:p>
          <a:p>
            <a:r>
              <a:rPr lang="sv-SE" dirty="0"/>
              <a:t>- Förlust av aptit</a:t>
            </a:r>
            <a:endParaRPr lang="sv-SE" dirty="0">
              <a:cs typeface="Calibri" panose="020F0502020204030204"/>
            </a:endParaRPr>
          </a:p>
          <a:p>
            <a:r>
              <a:rPr lang="sv-SE" dirty="0"/>
              <a:t>- Ont i magen </a:t>
            </a:r>
            <a:endParaRPr lang="sv-SE" dirty="0">
              <a:cs typeface="Calibri" panose="020F0502020204030204"/>
            </a:endParaRPr>
          </a:p>
          <a:p>
            <a:r>
              <a:rPr lang="sv-SE" dirty="0"/>
              <a:t>- Smärta i samband med tömning och plötsliga förändringar i tarmvanor</a:t>
            </a:r>
            <a:endParaRPr lang="sv-SE" dirty="0">
              <a:cs typeface="Calibri"/>
            </a:endParaRPr>
          </a:p>
          <a:p>
            <a:r>
              <a:rPr lang="sv-SE" dirty="0"/>
              <a:t>- Eftersom förstoppning är ett vanligt initialt symptom på tjocktarmscancer, måste detta undersökas.</a:t>
            </a:r>
            <a:endParaRPr lang="sv-SE" dirty="0">
              <a:cs typeface="Calibri"/>
            </a:endParaRPr>
          </a:p>
          <a:p>
            <a:endParaRPr lang="sv-SE" dirty="0"/>
          </a:p>
          <a:p>
            <a:r>
              <a:rPr lang="en" b="1" dirty="0"/>
              <a:t>Avföringsläckage</a:t>
            </a:r>
            <a:endParaRPr lang="en" b="1" dirty="0">
              <a:cs typeface="Calibri"/>
            </a:endParaRPr>
          </a:p>
          <a:p>
            <a:r>
              <a:rPr lang="en" dirty="0"/>
              <a:t>Definitionen av avförigsläckage är ofrivilligt läckage av gas, lös o fast avföring som för individen medför sociala problem eller problem med hygiien som upplevs besvärande. </a:t>
            </a:r>
            <a:endParaRPr lang="en" dirty="0">
              <a:cs typeface="Calibri"/>
            </a:endParaRPr>
          </a:p>
          <a:p>
            <a:endParaRPr lang="en" dirty="0"/>
          </a:p>
          <a:p>
            <a:r>
              <a:rPr lang="en" dirty="0"/>
              <a:t>Det finns 3 klassificeringar av symtom på avföringsinkontinens:</a:t>
            </a:r>
            <a:endParaRPr lang="en" dirty="0">
              <a:cs typeface="Calibri"/>
            </a:endParaRPr>
          </a:p>
          <a:p>
            <a:endParaRPr lang="sv-SE" dirty="0"/>
          </a:p>
          <a:p>
            <a:pPr marL="171450" indent="-171450">
              <a:buFont typeface="Calibri" panose="020B0604020202020204" pitchFamily="34" charset="0"/>
              <a:buChar char="-"/>
            </a:pPr>
            <a:r>
              <a:rPr lang="en" dirty="0"/>
              <a:t>Passiv inkontinens: Ofrivillig tömning av tarmen utan tränging el känsla av att behöva tömma tarmen. </a:t>
            </a:r>
            <a:endParaRPr lang="en" dirty="0">
              <a:cs typeface="Calibri" panose="020F0502020204030204"/>
            </a:endParaRPr>
          </a:p>
          <a:p>
            <a:pPr marL="171450" indent="-171450">
              <a:buFont typeface="Calibri" panose="020B0604020202020204" pitchFamily="34" charset="0"/>
              <a:buChar char="-"/>
            </a:pPr>
            <a:r>
              <a:rPr lang="en" dirty="0"/>
              <a:t>Trängningsinkontinens: Ofrivillig tömning av tarmen trots försök att hålla kvar avföring</a:t>
            </a:r>
            <a:endParaRPr lang="en" dirty="0">
              <a:cs typeface="Calibri"/>
            </a:endParaRPr>
          </a:p>
          <a:p>
            <a:pPr marL="171450" indent="-171450">
              <a:buFont typeface="Calibri" panose="020B0604020202020204" pitchFamily="34" charset="0"/>
              <a:buChar char="-"/>
            </a:pPr>
            <a:r>
              <a:rPr lang="en" dirty="0"/>
              <a:t>Blandinkontinens: både passiva och trängande symtom</a:t>
            </a:r>
            <a:endParaRPr lang="en" dirty="0">
              <a:cs typeface="Calibri"/>
            </a:endParaRPr>
          </a:p>
          <a:p>
            <a:endParaRPr lang="en" dirty="0"/>
          </a:p>
          <a:p>
            <a:r>
              <a:rPr lang="en" dirty="0"/>
              <a:t>Bedömning, diagnos och behandling av avföringsinkontinens behöver anpassas till varje enskild person</a:t>
            </a:r>
            <a:endParaRPr lang="en" dirty="0">
              <a:cs typeface="Calibri"/>
            </a:endParaRPr>
          </a:p>
          <a:p>
            <a:pPr>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cs typeface="Calibri"/>
              </a:rPr>
              <a:t>Utred vidare om det behövs och påbörja behandling för aktuell tarmdysfunktion.</a:t>
            </a: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86664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rPr>
              <a:t>Tarmdagbok</a:t>
            </a:r>
            <a:r>
              <a:rPr kumimoji="0" lang="sv-SE" sz="1200" b="0" i="0" u="none" strike="noStrike" kern="1200" cap="none" spc="0" normalizeH="0" baseline="0" noProof="0" dirty="0">
                <a:ln>
                  <a:noFill/>
                </a:ln>
                <a:solidFill>
                  <a:srgbClr val="000000"/>
                </a:solidFill>
                <a:effectLst/>
                <a:uLnTx/>
                <a:uFillTx/>
                <a:latin typeface="Calibri"/>
              </a:rPr>
              <a:t> kan vara ett bra verktyg för enkel utredning.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Normalt att tömma tarmen 3 gånger per dag till 3 gånger i veckan. </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a:rPr>
              <a:t>Använd Bristol </a:t>
            </a:r>
            <a:r>
              <a:rPr kumimoji="0" lang="sv-SE" sz="1200" b="1" i="0" u="none" strike="noStrike" kern="1200" cap="none" spc="0" normalizeH="0" baseline="0" noProof="0" dirty="0" err="1">
                <a:ln>
                  <a:noFill/>
                </a:ln>
                <a:solidFill>
                  <a:srgbClr val="000000"/>
                </a:solidFill>
                <a:effectLst/>
                <a:uLnTx/>
                <a:uFillTx/>
                <a:latin typeface="Calibri"/>
              </a:rPr>
              <a:t>Stool</a:t>
            </a:r>
            <a:r>
              <a:rPr kumimoji="0" lang="sv-SE" sz="1200" b="1" i="0" u="none" strike="noStrike" kern="1200" cap="none" spc="0" normalizeH="0" baseline="0" noProof="0" dirty="0">
                <a:ln>
                  <a:noFill/>
                </a:ln>
                <a:solidFill>
                  <a:srgbClr val="000000"/>
                </a:solidFill>
                <a:effectLst/>
                <a:uLnTx/>
                <a:uFillTx/>
                <a:latin typeface="Calibri"/>
              </a:rPr>
              <a:t> Skala </a:t>
            </a:r>
            <a:r>
              <a:rPr kumimoji="0" lang="sv-SE" sz="1200" b="0" i="0" u="none" strike="noStrike" kern="1200" cap="none" spc="0" normalizeH="0" baseline="0" noProof="0" dirty="0">
                <a:ln>
                  <a:noFill/>
                </a:ln>
                <a:solidFill>
                  <a:srgbClr val="000000"/>
                </a:solidFill>
                <a:effectLst/>
                <a:uLnTx/>
                <a:uFillTx/>
                <a:latin typeface="Calibri"/>
              </a:rPr>
              <a:t>för att underlätta diskussionen med patienten, och uppskatta om problemen främst är förstoppning eller avföringsinkontinens.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Det är viktigt att se över toalettpositionen och att använda en fotpall för vuxna och barn. Detta förbättrar vinkeln på benen vilket kommer att förbättra passagen av avföringen.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Utred vidare om behov och sätt in behandling för respektive tarmrubbning.</a:t>
            </a:r>
            <a:endParaRPr lang="sv-SE" sz="1200" b="0" i="0" u="none" strike="noStrike" kern="1200" cap="none" spc="0" normalizeH="0" baseline="0" noProof="0" dirty="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a:endParaRPr>
          </a:p>
          <a:p>
            <a:r>
              <a:rPr lang="en-US" sz="2000" i="0" dirty="0">
                <a:solidFill>
                  <a:srgbClr val="191919"/>
                </a:solidFill>
                <a:effectLst/>
                <a:latin typeface="Gotham SSm A"/>
              </a:rPr>
              <a:t>A clinical study by </a:t>
            </a:r>
            <a:r>
              <a:rPr lang="en-US" sz="2000" i="0" dirty="0" err="1">
                <a:solidFill>
                  <a:srgbClr val="191919"/>
                </a:solidFill>
                <a:effectLst/>
                <a:latin typeface="Gotham SSm A"/>
              </a:rPr>
              <a:t>Furuta</a:t>
            </a:r>
            <a:r>
              <a:rPr lang="en-US" sz="2000" i="0" dirty="0">
                <a:solidFill>
                  <a:srgbClr val="191919"/>
                </a:solidFill>
                <a:effectLst/>
                <a:latin typeface="Gotham SSm A"/>
              </a:rPr>
              <a:t> et al 2021 in children with spina bifida have shown positive effects of </a:t>
            </a:r>
            <a:r>
              <a:rPr lang="en-US" sz="2000" i="0" dirty="0" err="1">
                <a:solidFill>
                  <a:srgbClr val="191919"/>
                </a:solidFill>
                <a:effectLst/>
                <a:latin typeface="Gotham SSm A"/>
              </a:rPr>
              <a:t>transanal</a:t>
            </a:r>
            <a:r>
              <a:rPr lang="en-US" sz="2000" i="0" dirty="0">
                <a:solidFill>
                  <a:srgbClr val="191919"/>
                </a:solidFill>
                <a:effectLst/>
                <a:latin typeface="Gotham SSm A"/>
              </a:rPr>
              <a:t> irrigation (</a:t>
            </a:r>
            <a:r>
              <a:rPr lang="en-US" sz="2000" b="0" i="0" dirty="0">
                <a:solidFill>
                  <a:srgbClr val="191919"/>
                </a:solidFill>
                <a:effectLst/>
                <a:latin typeface="Gotham SSm A"/>
              </a:rPr>
              <a:t>TAI) for improved bowel habits and washing of the colorectal tract, for reduced risk of bladder contamination by </a:t>
            </a:r>
            <a:r>
              <a:rPr lang="en-US" sz="2000" b="0" i="1" dirty="0">
                <a:solidFill>
                  <a:srgbClr val="191919"/>
                </a:solidFill>
                <a:effectLst/>
                <a:latin typeface="Gotham SSm A"/>
              </a:rPr>
              <a:t>E. coli</a:t>
            </a:r>
            <a:r>
              <a:rPr lang="en-US" sz="2000" b="0" i="0" dirty="0">
                <a:solidFill>
                  <a:srgbClr val="191919"/>
                </a:solidFill>
                <a:effectLst/>
                <a:latin typeface="Gotham SSm A"/>
              </a:rPr>
              <a:t>. </a:t>
            </a:r>
            <a:endParaRPr lang="en-US" sz="1800" b="0" i="0" dirty="0">
              <a:solidFill>
                <a:srgbClr val="000000"/>
              </a:solidFill>
              <a:effectLst/>
              <a:latin typeface="Calibri" panose="020F0502020204030204" pitchFamily="34" charset="0"/>
              <a:cs typeface="Calibri" panose="020F0502020204030204"/>
            </a:endParaRPr>
          </a:p>
          <a:p>
            <a:endParaRPr lang="en-US" sz="2000" b="0" i="0" dirty="0">
              <a:solidFill>
                <a:srgbClr val="191919"/>
              </a:solidFill>
              <a:effectLst/>
              <a:latin typeface="Gotham SSm A"/>
            </a:endParaRPr>
          </a:p>
          <a:p>
            <a:endParaRPr lang="sv-SE" b="1" dirty="0"/>
          </a:p>
          <a:p>
            <a:endParaRPr lang="en" dirty="0"/>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22</a:t>
            </a:fld>
            <a:endParaRPr lang="sv-SE"/>
          </a:p>
        </p:txBody>
      </p:sp>
    </p:spTree>
    <p:extLst>
      <p:ext uri="{BB962C8B-B14F-4D97-AF65-F5344CB8AC3E}">
        <p14:creationId xmlns:p14="http://schemas.microsoft.com/office/powerpoint/2010/main" val="4185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1114197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FF71B-B84D-64B1-5725-962B65F685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B07DE-A96A-223E-118E-0CA924B5395E}"/>
              </a:ext>
            </a:extLst>
          </p:cNvPr>
          <p:cNvSpPr txBox="1">
            <a:spLocks noGrp="1"/>
          </p:cNvSpPr>
          <p:nvPr>
            <p:ph type="body" sz="quarter" idx="1"/>
          </p:nvPr>
        </p:nvSpPr>
        <p:spPr/>
        <p:txBody>
          <a:bodyPr/>
          <a:lstStyle/>
          <a:p>
            <a:pPr>
              <a:defRPr/>
            </a:pPr>
            <a:r>
              <a:rPr lang="en" dirty="0"/>
              <a:t>För patienter som får hjälp med RIK i hemmiljö är ren/ non-touch-teknik att föredra mot steril metod, det är en säker och effektiv metod som inte ökar risken för UVI </a:t>
            </a:r>
            <a:r>
              <a:rPr kumimoji="0" lang="en" sz="1200" b="0" i="1"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(EAUN IC guidelines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200" b="0" i="1"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Att ha rätt kompetens är både viktigt och nödvändigt för den personal som ska ge stöd, service och omsorg till personer med funktionsnedsättning. Med rätt kompetens kan personalen bidra till insatser av god kvalitet. En viktig uppgift för arbetsgivare är att avgöra vilken kompetens som behövs i den verksamhet som de ansvarar för och att se till att det finns förutsättningar för kompetensutveckling. </a:t>
            </a:r>
            <a:endParaRPr lang="sv-SE" sz="12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noProof="0" dirty="0">
              <a:solidFill>
                <a:schemeClr val="accent3"/>
              </a:solidFill>
            </a:endParaRPr>
          </a:p>
        </p:txBody>
      </p:sp>
      <p:sp>
        <p:nvSpPr>
          <p:cNvPr id="4" name="Slide Number Placeholder 3">
            <a:extLst>
              <a:ext uri="{FF2B5EF4-FFF2-40B4-BE49-F238E27FC236}">
                <a16:creationId xmlns:a16="http://schemas.microsoft.com/office/drawing/2014/main" id="{92D00D1E-7BC6-2252-6897-25FD23D7A9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3B97A-8BC4-4C2D-A878-49DD2CB17291}" type="slidenum">
              <a:t>24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1961D-D978-EA48-47B9-D6285774A7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C28632-8B35-94F4-6469-D92DEC2BBE35}"/>
              </a:ext>
            </a:extLst>
          </p:cNvPr>
          <p:cNvSpPr txBox="1">
            <a:spLocks noGrp="1"/>
          </p:cNvSpPr>
          <p:nvPr>
            <p:ph type="body" sz="quarter" idx="1"/>
          </p:nvPr>
        </p:nvSpPr>
        <p:spPr/>
        <p:txBody>
          <a:bodyPr/>
          <a:lstStyle/>
          <a:p>
            <a:r>
              <a:rPr lang="en" dirty="0"/>
              <a:t>Om individen är i behov av assisterad RIK är följande faktorer bra att tänka på;</a:t>
            </a:r>
            <a:endParaRPr lang="en" dirty="0">
              <a:cs typeface="Calibri"/>
            </a:endParaRPr>
          </a:p>
          <a:p>
            <a:endParaRPr lang="en" dirty="0"/>
          </a:p>
          <a:p>
            <a:r>
              <a:rPr lang="en" dirty="0"/>
              <a:t>Om det är många assistenter så är det viktigt att alla känner sig säkra på RIK och genomgått adekvat träning.</a:t>
            </a:r>
            <a:endParaRPr lang="en" dirty="0">
              <a:cs typeface="Calibri"/>
            </a:endParaRPr>
          </a:p>
          <a:p>
            <a:r>
              <a:rPr lang="en" b="1" dirty="0"/>
              <a:t>Frekvensen av RIK </a:t>
            </a:r>
            <a:r>
              <a:rPr lang="en" dirty="0"/>
              <a:t>är extremt viktigt för att blåsan inte ska tänjas ut. Om RIK proceduren upplevs svår är det ne risk att den utförs mer sällan än nödvändigt. Detsamma gäller om inte scheman oriktlinjer är uppsatta eftersom individen själv inte känner när blåsan behöver tömmas. </a:t>
            </a:r>
            <a:endParaRPr lang="en"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Att ha rätt kompetens är både viktigt och nödvändigt för den personal som ska ge stöd, service och omsorg till personer med funktionsnedsättning. Med rätt kompetens kan personalen bidra till insatser av god kvalitet. En viktig uppgift för arbetsgivare är att avgöra vilken kompetens som behövs i den verksamhet som de ansvarar för och att se till att det finns förutsättningar för kompetensutveckling. </a:t>
            </a:r>
          </a:p>
          <a:p>
            <a:pPr marL="0" lvl="0" indent="0">
              <a:buSzPct val="100000"/>
              <a:buNone/>
            </a:pPr>
            <a:endParaRPr lang="en" dirty="0"/>
          </a:p>
          <a:p>
            <a:pPr lvl="0"/>
            <a:r>
              <a:rPr lang="en" dirty="0"/>
              <a:t>Titta också på teknikdelen och material från Wellspect utbildning</a:t>
            </a:r>
          </a:p>
          <a:p>
            <a:endParaRPr lang="sv-SE" dirty="0"/>
          </a:p>
        </p:txBody>
      </p:sp>
      <p:sp>
        <p:nvSpPr>
          <p:cNvPr id="4" name="Slide Number Placeholder 3">
            <a:extLst>
              <a:ext uri="{FF2B5EF4-FFF2-40B4-BE49-F238E27FC236}">
                <a16:creationId xmlns:a16="http://schemas.microsoft.com/office/drawing/2014/main" id="{1AE7750F-6947-871B-8378-E11F82D92A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78F4F7-474A-4036-92A0-8AD04936ACC3}" type="slidenum">
              <a:t>25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69D3-3CFA-2AEC-555E-BD62427C28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CA821D-0639-BAEA-5625-83449D3E53D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Remiss till röntgen om frågeställningen är sten i urinvägarna, om återkommande UVI med </a:t>
            </a:r>
            <a:r>
              <a:rPr kumimoji="0" lang="sv-SE" sz="1200" b="0" i="0" u="none" strike="noStrike" kern="1200" cap="none" spc="0" normalizeH="0" baseline="0" noProof="0" dirty="0" err="1">
                <a:ln>
                  <a:noFill/>
                </a:ln>
                <a:solidFill>
                  <a:srgbClr val="000000"/>
                </a:solidFill>
                <a:effectLst/>
                <a:uLnTx/>
                <a:uFillTx/>
                <a:latin typeface="Calibri"/>
              </a:rPr>
              <a:t>stenbildande</a:t>
            </a:r>
            <a:r>
              <a:rPr kumimoji="0" lang="sv-SE" sz="1200" b="0" i="0" u="none" strike="noStrike" kern="1200" cap="none" spc="0" normalizeH="0" baseline="0" noProof="0" dirty="0">
                <a:ln>
                  <a:noFill/>
                </a:ln>
                <a:solidFill>
                  <a:srgbClr val="000000"/>
                </a:solidFill>
                <a:effectLst/>
                <a:uLnTx/>
                <a:uFillTx/>
                <a:latin typeface="Calibri"/>
              </a:rPr>
              <a:t> bakterier</a:t>
            </a:r>
            <a:endParaRPr lang="en" sz="1200" b="0" i="0" u="none" strike="noStrike" kern="1200" cap="none" spc="0" normalizeH="0" baseline="0" noProof="0" dirty="0">
              <a:ln>
                <a:noFill/>
              </a:ln>
              <a:solidFill>
                <a:srgbClr val="000000"/>
              </a:solidFill>
              <a:effectLst/>
              <a:uLnTx/>
              <a:uFillTx/>
              <a:latin typeface="Calibri"/>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a:rPr>
              <a:t>Remiss till specialistklinik för att avgöra hur man ska gå vidare, tex cystoskopi eller </a:t>
            </a:r>
            <a:r>
              <a:rPr kumimoji="0" lang="sv-SE" sz="1200" b="0" i="0" u="none" strike="noStrike" kern="1200" cap="none" spc="0" normalizeH="0" baseline="0" noProof="0" dirty="0" err="1">
                <a:ln>
                  <a:noFill/>
                </a:ln>
                <a:solidFill>
                  <a:srgbClr val="000000"/>
                </a:solidFill>
                <a:effectLst/>
                <a:uLnTx/>
                <a:uFillTx/>
                <a:latin typeface="Calibri"/>
              </a:rPr>
              <a:t>urodynamik</a:t>
            </a:r>
            <a:r>
              <a:rPr kumimoji="0" lang="sv-SE" sz="1200" b="0" i="0" u="none" strike="noStrike" kern="1200" cap="none" spc="0" normalizeH="0" baseline="0" noProof="0" dirty="0">
                <a:ln>
                  <a:noFill/>
                </a:ln>
                <a:solidFill>
                  <a:srgbClr val="000000"/>
                </a:solidFill>
                <a:effectLst/>
                <a:uLnTx/>
                <a:uFillTx/>
                <a:latin typeface="Calibri"/>
              </a:rPr>
              <a:t>. </a:t>
            </a:r>
            <a:endParaRPr kumimoji="0" lang="sv-SE" sz="1200" b="1" i="0" u="none" strike="noStrike" kern="1200" cap="none" spc="0"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a:endParaRPr>
          </a:p>
          <a:p>
            <a:pPr lvl="0"/>
            <a:endParaRPr lang="en" b="1" dirty="0"/>
          </a:p>
          <a:p>
            <a:pPr lvl="0"/>
            <a:endParaRPr lang="sv-SE" b="1" dirty="0"/>
          </a:p>
          <a:p>
            <a:pPr lvl="0"/>
            <a:endParaRPr lang="sv-SE" b="1" dirty="0"/>
          </a:p>
          <a:p>
            <a:pPr lvl="0"/>
            <a:endParaRPr lang="sv-SE" b="1" dirty="0"/>
          </a:p>
          <a:p>
            <a:pPr lvl="0"/>
            <a:endParaRPr lang="sv-SE" b="1" dirty="0"/>
          </a:p>
        </p:txBody>
      </p:sp>
      <p:sp>
        <p:nvSpPr>
          <p:cNvPr id="4" name="Slide Number Placeholder 3">
            <a:extLst>
              <a:ext uri="{FF2B5EF4-FFF2-40B4-BE49-F238E27FC236}">
                <a16:creationId xmlns:a16="http://schemas.microsoft.com/office/drawing/2014/main" id="{3865576E-B44D-4E47-4EFF-0F17DF1D2E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832646-308B-4900-82BB-FF0AE996D8FC}" type="slidenum">
              <a:t>26</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6557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28</a:t>
            </a:fld>
            <a:endParaRPr lang="sv-SE"/>
          </a:p>
        </p:txBody>
      </p:sp>
    </p:spTree>
    <p:extLst>
      <p:ext uri="{BB962C8B-B14F-4D97-AF65-F5344CB8AC3E}">
        <p14:creationId xmlns:p14="http://schemas.microsoft.com/office/powerpoint/2010/main" val="2010420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49164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58D74-0E35-4EDD-DBD3-861157481B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136BCB-CE4E-4B8F-3732-E7A514B157D4}"/>
              </a:ext>
            </a:extLst>
          </p:cNvPr>
          <p:cNvSpPr txBox="1">
            <a:spLocks noGrp="1"/>
          </p:cNvSpPr>
          <p:nvPr>
            <p:ph type="body" sz="quarter" idx="1"/>
          </p:nvPr>
        </p:nvSpPr>
        <p:spPr/>
        <p:txBody>
          <a:bodyPr/>
          <a:lstStyle/>
          <a:p>
            <a:r>
              <a:rPr lang="en-US" dirty="0"/>
              <a:t>Det </a:t>
            </a:r>
            <a:r>
              <a:rPr lang="en-US" dirty="0" err="1"/>
              <a:t>primära</a:t>
            </a:r>
            <a:r>
              <a:rPr lang="en-US" dirty="0"/>
              <a:t> </a:t>
            </a:r>
            <a:r>
              <a:rPr lang="en-US" dirty="0" err="1"/>
              <a:t>målet</a:t>
            </a:r>
            <a:r>
              <a:rPr lang="en-US" dirty="0"/>
              <a:t> med </a:t>
            </a:r>
            <a:r>
              <a:rPr lang="en-US" dirty="0" err="1"/>
              <a:t>detta</a:t>
            </a:r>
            <a:r>
              <a:rPr lang="en-US" dirty="0"/>
              <a:t> material </a:t>
            </a:r>
            <a:r>
              <a:rPr lang="en-US" dirty="0" err="1"/>
              <a:t>är</a:t>
            </a:r>
            <a:r>
              <a:rPr lang="en-US" dirty="0"/>
              <a:t> </a:t>
            </a:r>
            <a:r>
              <a:rPr lang="en-US" dirty="0" err="1"/>
              <a:t>att</a:t>
            </a:r>
            <a:r>
              <a:rPr lang="en-US" dirty="0"/>
              <a:t> </a:t>
            </a:r>
            <a:r>
              <a:rPr lang="en-US" dirty="0" err="1"/>
              <a:t>skapa</a:t>
            </a:r>
            <a:r>
              <a:rPr lang="en-US" dirty="0"/>
              <a:t> </a:t>
            </a:r>
            <a:r>
              <a:rPr lang="en-US" dirty="0" err="1"/>
              <a:t>ett</a:t>
            </a:r>
            <a:r>
              <a:rPr lang="en-US" dirty="0"/>
              <a:t> </a:t>
            </a:r>
            <a:r>
              <a:rPr lang="en-US" dirty="0" err="1"/>
              <a:t>interaktivt</a:t>
            </a:r>
            <a:r>
              <a:rPr lang="en-US" dirty="0"/>
              <a:t> </a:t>
            </a:r>
            <a:r>
              <a:rPr lang="en-US" dirty="0" err="1"/>
              <a:t>utbildningsmaterial</a:t>
            </a:r>
            <a:r>
              <a:rPr lang="en-US" dirty="0"/>
              <a:t> </a:t>
            </a:r>
            <a:r>
              <a:rPr lang="en-US" dirty="0" err="1"/>
              <a:t>kring</a:t>
            </a:r>
            <a:r>
              <a:rPr lang="en-US" dirty="0"/>
              <a:t> </a:t>
            </a:r>
            <a:r>
              <a:rPr lang="en-US" dirty="0" err="1"/>
              <a:t>vad</a:t>
            </a:r>
            <a:r>
              <a:rPr lang="en-US" dirty="0"/>
              <a:t> man </a:t>
            </a:r>
            <a:r>
              <a:rPr lang="en-US" dirty="0" err="1"/>
              <a:t>bör</a:t>
            </a:r>
            <a:r>
              <a:rPr lang="en-US" dirty="0"/>
              <a:t> </a:t>
            </a:r>
            <a:r>
              <a:rPr lang="en-US" dirty="0" err="1"/>
              <a:t>undersöka</a:t>
            </a:r>
            <a:r>
              <a:rPr lang="en-US" dirty="0"/>
              <a:t> och </a:t>
            </a:r>
            <a:r>
              <a:rPr lang="en-US" dirty="0" err="1"/>
              <a:t>åtgärda</a:t>
            </a:r>
            <a:r>
              <a:rPr lang="en-US" dirty="0"/>
              <a:t> </a:t>
            </a:r>
            <a:r>
              <a:rPr lang="en-US" dirty="0" err="1"/>
              <a:t>när</a:t>
            </a:r>
            <a:r>
              <a:rPr lang="en-US" dirty="0"/>
              <a:t> </a:t>
            </a:r>
            <a:r>
              <a:rPr lang="en-US" dirty="0" err="1"/>
              <a:t>en</a:t>
            </a:r>
            <a:r>
              <a:rPr lang="en-US" dirty="0"/>
              <a:t> person </a:t>
            </a:r>
            <a:r>
              <a:rPr lang="en-US" dirty="0" err="1"/>
              <a:t>som</a:t>
            </a:r>
            <a:r>
              <a:rPr lang="en-US" dirty="0"/>
              <a:t> </a:t>
            </a:r>
            <a:r>
              <a:rPr lang="en-US" dirty="0" err="1"/>
              <a:t>kateteriserar</a:t>
            </a:r>
            <a:r>
              <a:rPr lang="en-US" dirty="0"/>
              <a:t> sig </a:t>
            </a:r>
            <a:r>
              <a:rPr lang="en-US" dirty="0" err="1"/>
              <a:t>får</a:t>
            </a:r>
            <a:r>
              <a:rPr lang="en-US" dirty="0"/>
              <a:t> </a:t>
            </a:r>
            <a:r>
              <a:rPr lang="en-US" dirty="0" err="1"/>
              <a:t>återkommande</a:t>
            </a:r>
            <a:r>
              <a:rPr lang="en-US" dirty="0"/>
              <a:t> </a:t>
            </a:r>
            <a:r>
              <a:rPr lang="en-US" dirty="0" err="1"/>
              <a:t>urinvägsinfektioner</a:t>
            </a:r>
            <a:r>
              <a:rPr lang="en-US" dirty="0"/>
              <a:t>. Det </a:t>
            </a:r>
            <a:r>
              <a:rPr lang="en-US" dirty="0" err="1"/>
              <a:t>är</a:t>
            </a:r>
            <a:r>
              <a:rPr lang="en-US" dirty="0"/>
              <a:t> </a:t>
            </a:r>
            <a:r>
              <a:rPr lang="en-US" dirty="0" err="1"/>
              <a:t>tänkt</a:t>
            </a:r>
            <a:r>
              <a:rPr lang="en-US" dirty="0"/>
              <a:t> </a:t>
            </a:r>
            <a:r>
              <a:rPr lang="en-US" dirty="0" err="1"/>
              <a:t>att</a:t>
            </a:r>
            <a:r>
              <a:rPr lang="en-US" dirty="0"/>
              <a:t> </a:t>
            </a:r>
            <a:r>
              <a:rPr lang="en-US" dirty="0" err="1"/>
              <a:t>fungera</a:t>
            </a:r>
            <a:r>
              <a:rPr lang="en-US" dirty="0"/>
              <a:t> </a:t>
            </a:r>
            <a:r>
              <a:rPr lang="en-US" dirty="0" err="1"/>
              <a:t>som</a:t>
            </a:r>
            <a:r>
              <a:rPr lang="en-US" dirty="0"/>
              <a:t> </a:t>
            </a:r>
            <a:r>
              <a:rPr lang="en-US" dirty="0" err="1"/>
              <a:t>en</a:t>
            </a:r>
            <a:r>
              <a:rPr lang="en-US" dirty="0"/>
              <a:t> ”</a:t>
            </a:r>
            <a:r>
              <a:rPr lang="en-US" dirty="0" err="1"/>
              <a:t>checklista</a:t>
            </a:r>
            <a:r>
              <a:rPr lang="en-US" dirty="0"/>
              <a:t>” för </a:t>
            </a:r>
            <a:r>
              <a:rPr lang="en-US" dirty="0" err="1"/>
              <a:t>att</a:t>
            </a:r>
            <a:r>
              <a:rPr lang="en-US" dirty="0"/>
              <a:t> </a:t>
            </a:r>
            <a:r>
              <a:rPr lang="en-US" dirty="0" err="1"/>
              <a:t>finna</a:t>
            </a:r>
            <a:r>
              <a:rPr lang="en-US" dirty="0"/>
              <a:t> </a:t>
            </a:r>
            <a:r>
              <a:rPr lang="en-US" dirty="0" err="1"/>
              <a:t>bästa</a:t>
            </a:r>
            <a:r>
              <a:rPr lang="en-US" dirty="0"/>
              <a:t> </a:t>
            </a:r>
            <a:r>
              <a:rPr lang="en-US" dirty="0" err="1"/>
              <a:t>möjliga</a:t>
            </a:r>
            <a:r>
              <a:rPr lang="en-US" dirty="0"/>
              <a:t> </a:t>
            </a:r>
            <a:r>
              <a:rPr lang="en-US" dirty="0" err="1"/>
              <a:t>behandlingsplan</a:t>
            </a:r>
            <a:r>
              <a:rPr lang="en-US" dirty="0"/>
              <a:t>. För </a:t>
            </a:r>
            <a:r>
              <a:rPr lang="en-US" dirty="0" err="1"/>
              <a:t>varje</a:t>
            </a:r>
            <a:r>
              <a:rPr lang="en-US" dirty="0"/>
              <a:t> </a:t>
            </a:r>
            <a:r>
              <a:rPr lang="en-US" dirty="0" err="1"/>
              <a:t>enskild</a:t>
            </a:r>
            <a:r>
              <a:rPr lang="en-US" dirty="0"/>
              <a:t> parameter </a:t>
            </a:r>
            <a:r>
              <a:rPr lang="en-US" dirty="0" err="1"/>
              <a:t>som</a:t>
            </a:r>
            <a:r>
              <a:rPr lang="en-US" dirty="0"/>
              <a:t> </a:t>
            </a:r>
            <a:r>
              <a:rPr lang="en-US" dirty="0" err="1"/>
              <a:t>kan</a:t>
            </a:r>
            <a:r>
              <a:rPr lang="en-US" dirty="0"/>
              <a:t> </a:t>
            </a:r>
            <a:r>
              <a:rPr lang="en-US" dirty="0" err="1"/>
              <a:t>påverka</a:t>
            </a:r>
            <a:r>
              <a:rPr lang="en-US" dirty="0"/>
              <a:t> </a:t>
            </a:r>
            <a:r>
              <a:rPr lang="en-US" dirty="0" err="1"/>
              <a:t>så</a:t>
            </a:r>
            <a:r>
              <a:rPr lang="en-US" dirty="0"/>
              <a:t> </a:t>
            </a:r>
            <a:r>
              <a:rPr lang="en-US" dirty="0" err="1"/>
              <a:t>finns</a:t>
            </a:r>
            <a:r>
              <a:rPr lang="en-US" dirty="0"/>
              <a:t> </a:t>
            </a:r>
            <a:r>
              <a:rPr lang="en-US" dirty="0" err="1"/>
              <a:t>också</a:t>
            </a:r>
            <a:r>
              <a:rPr lang="en-US" dirty="0"/>
              <a:t> </a:t>
            </a:r>
            <a:r>
              <a:rPr lang="en-US" dirty="0" err="1"/>
              <a:t>föreslagna</a:t>
            </a:r>
            <a:r>
              <a:rPr lang="en-US" dirty="0"/>
              <a:t> </a:t>
            </a:r>
            <a:r>
              <a:rPr lang="en-US" dirty="0" err="1"/>
              <a:t>åtgärder</a:t>
            </a:r>
            <a:r>
              <a:rPr lang="en-US" dirty="0"/>
              <a:t>. I </a:t>
            </a:r>
            <a:r>
              <a:rPr lang="en-US" dirty="0" err="1"/>
              <a:t>denna</a:t>
            </a:r>
            <a:r>
              <a:rPr lang="en-US" dirty="0"/>
              <a:t> </a:t>
            </a:r>
            <a:r>
              <a:rPr lang="en-US" dirty="0" err="1"/>
              <a:t>flik</a:t>
            </a:r>
            <a:r>
              <a:rPr lang="en-US" dirty="0"/>
              <a:t> </a:t>
            </a:r>
            <a:r>
              <a:rPr lang="en-US" dirty="0" err="1"/>
              <a:t>finns</a:t>
            </a:r>
            <a:r>
              <a:rPr lang="en-US" dirty="0"/>
              <a:t> </a:t>
            </a:r>
            <a:r>
              <a:rPr lang="en-US" dirty="0" err="1"/>
              <a:t>ofta</a:t>
            </a:r>
            <a:r>
              <a:rPr lang="en-US" dirty="0"/>
              <a:t> </a:t>
            </a:r>
            <a:r>
              <a:rPr lang="en-US" dirty="0" err="1"/>
              <a:t>direktlänkar</a:t>
            </a:r>
            <a:r>
              <a:rPr lang="en-US" dirty="0"/>
              <a:t> till </a:t>
            </a:r>
            <a:r>
              <a:rPr lang="en-US" dirty="0" err="1"/>
              <a:t>vår</a:t>
            </a:r>
            <a:r>
              <a:rPr lang="en-US" dirty="0"/>
              <a:t> </a:t>
            </a:r>
            <a:r>
              <a:rPr lang="en-US" dirty="0" err="1"/>
              <a:t>kvalitetssäkrade</a:t>
            </a:r>
            <a:r>
              <a:rPr lang="en-US" dirty="0"/>
              <a:t> </a:t>
            </a:r>
            <a:r>
              <a:rPr lang="en-US" dirty="0" err="1"/>
              <a:t>utbildningsportal</a:t>
            </a:r>
            <a:r>
              <a:rPr lang="en-US" dirty="0"/>
              <a:t>, Wellspect </a:t>
            </a:r>
            <a:r>
              <a:rPr lang="en-US" dirty="0" err="1"/>
              <a:t>Utbildning</a:t>
            </a:r>
            <a:r>
              <a:rPr lang="en-US" dirty="0"/>
              <a:t>, för </a:t>
            </a:r>
            <a:r>
              <a:rPr lang="en-US" dirty="0" err="1"/>
              <a:t>ökad</a:t>
            </a:r>
            <a:r>
              <a:rPr lang="en-US" dirty="0"/>
              <a:t> </a:t>
            </a:r>
            <a:r>
              <a:rPr lang="en-US" dirty="0" err="1"/>
              <a:t>användarvänlighet</a:t>
            </a:r>
            <a:r>
              <a:rPr lang="en-US" dirty="0"/>
              <a:t>. </a:t>
            </a:r>
            <a:endParaRPr lang="en-US" dirty="0">
              <a:ea typeface="Calibri"/>
              <a:cs typeface="Calibri"/>
            </a:endParaRPr>
          </a:p>
          <a:p>
            <a:r>
              <a:rPr lang="en-US" dirty="0"/>
              <a:t>Det </a:t>
            </a:r>
            <a:r>
              <a:rPr lang="en-US" dirty="0" err="1"/>
              <a:t>sekundära</a:t>
            </a:r>
            <a:r>
              <a:rPr lang="en-US" dirty="0"/>
              <a:t> </a:t>
            </a:r>
            <a:r>
              <a:rPr lang="en-US" dirty="0" err="1"/>
              <a:t>målet</a:t>
            </a:r>
            <a:r>
              <a:rPr lang="en-US" dirty="0"/>
              <a:t> </a:t>
            </a:r>
            <a:r>
              <a:rPr lang="en-US" dirty="0" err="1"/>
              <a:t>är</a:t>
            </a:r>
            <a:r>
              <a:rPr lang="en-US" dirty="0"/>
              <a:t> </a:t>
            </a:r>
            <a:r>
              <a:rPr lang="en-US" dirty="0" err="1"/>
              <a:t>att</a:t>
            </a:r>
            <a:r>
              <a:rPr lang="en-US" dirty="0"/>
              <a:t> </a:t>
            </a:r>
            <a:r>
              <a:rPr lang="en-US" dirty="0" err="1"/>
              <a:t>ge</a:t>
            </a:r>
            <a:r>
              <a:rPr lang="en-US" dirty="0"/>
              <a:t> </a:t>
            </a:r>
            <a:r>
              <a:rPr lang="en-US" dirty="0" err="1"/>
              <a:t>förbättrad</a:t>
            </a:r>
            <a:r>
              <a:rPr lang="en-US" dirty="0"/>
              <a:t>, </a:t>
            </a:r>
            <a:r>
              <a:rPr lang="en-US" dirty="0" err="1"/>
              <a:t>individanpassad</a:t>
            </a:r>
            <a:r>
              <a:rPr lang="en-US" dirty="0"/>
              <a:t> </a:t>
            </a:r>
            <a:r>
              <a:rPr lang="en-US" dirty="0" err="1"/>
              <a:t>behandling</a:t>
            </a:r>
            <a:r>
              <a:rPr lang="en-US" dirty="0"/>
              <a:t> mot UVI </a:t>
            </a:r>
            <a:r>
              <a:rPr lang="en-US" dirty="0" err="1"/>
              <a:t>samt</a:t>
            </a:r>
            <a:r>
              <a:rPr lang="en-US" dirty="0"/>
              <a:t> </a:t>
            </a:r>
            <a:r>
              <a:rPr lang="en-US" dirty="0" err="1"/>
              <a:t>att</a:t>
            </a:r>
            <a:r>
              <a:rPr lang="en-US" dirty="0"/>
              <a:t> </a:t>
            </a:r>
            <a:r>
              <a:rPr lang="en-US" dirty="0" err="1"/>
              <a:t>förebygga</a:t>
            </a:r>
            <a:r>
              <a:rPr lang="en-US" dirty="0"/>
              <a:t> </a:t>
            </a:r>
            <a:r>
              <a:rPr lang="en-US" dirty="0" err="1"/>
              <a:t>att</a:t>
            </a:r>
            <a:r>
              <a:rPr lang="en-US" dirty="0"/>
              <a:t> </a:t>
            </a:r>
            <a:r>
              <a:rPr lang="en-US" dirty="0" err="1"/>
              <a:t>få</a:t>
            </a:r>
            <a:r>
              <a:rPr lang="en-US" dirty="0"/>
              <a:t> </a:t>
            </a:r>
            <a:r>
              <a:rPr lang="en-US" dirty="0" err="1"/>
              <a:t>återkommande</a:t>
            </a:r>
            <a:r>
              <a:rPr lang="en-US" dirty="0"/>
              <a:t> </a:t>
            </a:r>
            <a:r>
              <a:rPr lang="en-US" dirty="0" err="1"/>
              <a:t>UVIer</a:t>
            </a:r>
            <a:r>
              <a:rPr lang="en-US" dirty="0"/>
              <a:t>. </a:t>
            </a:r>
            <a:r>
              <a:rPr lang="en-US" dirty="0" err="1"/>
              <a:t>Dessutom</a:t>
            </a:r>
            <a:r>
              <a:rPr lang="en-US" dirty="0"/>
              <a:t> </a:t>
            </a:r>
            <a:r>
              <a:rPr lang="en-US" dirty="0" err="1"/>
              <a:t>att</a:t>
            </a:r>
            <a:r>
              <a:rPr lang="en-US" dirty="0"/>
              <a:t> </a:t>
            </a:r>
            <a:r>
              <a:rPr lang="en-US" dirty="0" err="1"/>
              <a:t>kunna</a:t>
            </a:r>
            <a:r>
              <a:rPr lang="en-US" dirty="0"/>
              <a:t> </a:t>
            </a:r>
            <a:r>
              <a:rPr lang="en-US" dirty="0" err="1"/>
              <a:t>bidra</a:t>
            </a:r>
            <a:r>
              <a:rPr lang="en-US" dirty="0"/>
              <a:t> till </a:t>
            </a:r>
            <a:r>
              <a:rPr lang="en-US" dirty="0" err="1"/>
              <a:t>att</a:t>
            </a:r>
            <a:r>
              <a:rPr lang="en-US" dirty="0"/>
              <a:t> </a:t>
            </a:r>
            <a:r>
              <a:rPr lang="en-US" dirty="0" err="1"/>
              <a:t>minska</a:t>
            </a:r>
            <a:r>
              <a:rPr lang="en-US" dirty="0"/>
              <a:t> </a:t>
            </a:r>
            <a:r>
              <a:rPr lang="en-US" dirty="0" err="1"/>
              <a:t>överförskrivning</a:t>
            </a:r>
            <a:r>
              <a:rPr lang="en-US" dirty="0"/>
              <a:t> av </a:t>
            </a:r>
            <a:r>
              <a:rPr lang="en-US" dirty="0" err="1"/>
              <a:t>antibiotika</a:t>
            </a:r>
            <a:r>
              <a:rPr lang="en-US" dirty="0"/>
              <a:t>. Den </a:t>
            </a:r>
            <a:r>
              <a:rPr lang="en-US" dirty="0" err="1"/>
              <a:t>ökande</a:t>
            </a:r>
            <a:r>
              <a:rPr lang="en-US" dirty="0"/>
              <a:t> </a:t>
            </a:r>
            <a:r>
              <a:rPr lang="en-US" dirty="0" err="1"/>
              <a:t>antibiotikaresistensen</a:t>
            </a:r>
            <a:r>
              <a:rPr lang="en-US" dirty="0"/>
              <a:t> </a:t>
            </a:r>
            <a:r>
              <a:rPr lang="en-US" dirty="0" err="1"/>
              <a:t>är</a:t>
            </a:r>
            <a:r>
              <a:rPr lang="en-US" dirty="0"/>
              <a:t> </a:t>
            </a:r>
            <a:r>
              <a:rPr lang="en-US" dirty="0" err="1"/>
              <a:t>en</a:t>
            </a:r>
            <a:r>
              <a:rPr lang="en-US" dirty="0"/>
              <a:t> </a:t>
            </a:r>
            <a:r>
              <a:rPr lang="en-US" dirty="0" err="1"/>
              <a:t>stor</a:t>
            </a:r>
            <a:r>
              <a:rPr lang="en-US" dirty="0"/>
              <a:t> </a:t>
            </a:r>
            <a:r>
              <a:rPr lang="en-US" dirty="0" err="1"/>
              <a:t>utmaning</a:t>
            </a:r>
            <a:r>
              <a:rPr lang="en-US" dirty="0"/>
              <a:t> </a:t>
            </a:r>
            <a:r>
              <a:rPr lang="en-US" dirty="0" err="1"/>
              <a:t>som</a:t>
            </a:r>
            <a:r>
              <a:rPr lang="en-US" dirty="0"/>
              <a:t> </a:t>
            </a:r>
            <a:r>
              <a:rPr lang="en-US" dirty="0" err="1"/>
              <a:t>behöver</a:t>
            </a:r>
            <a:r>
              <a:rPr lang="en-US" dirty="0"/>
              <a:t> </a:t>
            </a:r>
            <a:r>
              <a:rPr lang="en-US" dirty="0" err="1"/>
              <a:t>tas</a:t>
            </a:r>
            <a:r>
              <a:rPr lang="en-US" dirty="0"/>
              <a:t> </a:t>
            </a:r>
            <a:r>
              <a:rPr lang="en-US" dirty="0" err="1"/>
              <a:t>på</a:t>
            </a:r>
            <a:r>
              <a:rPr lang="en-US" dirty="0"/>
              <a:t> </a:t>
            </a:r>
            <a:r>
              <a:rPr lang="en-US" dirty="0" err="1"/>
              <a:t>allvar</a:t>
            </a:r>
            <a:r>
              <a:rPr lang="en-US" dirty="0"/>
              <a:t>.</a:t>
            </a:r>
            <a:endParaRPr lang="en-US" dirty="0">
              <a:ea typeface="Calibri"/>
              <a:cs typeface="Calibri"/>
            </a:endParaRPr>
          </a:p>
          <a:p>
            <a:r>
              <a:rPr lang="en-US" dirty="0" err="1"/>
              <a:t>Vår</a:t>
            </a:r>
            <a:r>
              <a:rPr lang="en-US" dirty="0"/>
              <a:t> </a:t>
            </a:r>
            <a:r>
              <a:rPr lang="en-US" dirty="0" err="1"/>
              <a:t>stora</a:t>
            </a:r>
            <a:r>
              <a:rPr lang="en-US" dirty="0"/>
              <a:t> </a:t>
            </a:r>
            <a:r>
              <a:rPr lang="en-US" dirty="0" err="1"/>
              <a:t>antibiotikaanvändning</a:t>
            </a:r>
            <a:r>
              <a:rPr lang="en-US" dirty="0"/>
              <a:t> </a:t>
            </a:r>
            <a:r>
              <a:rPr lang="en-US" dirty="0" err="1"/>
              <a:t>i</a:t>
            </a:r>
            <a:r>
              <a:rPr lang="en-US" dirty="0"/>
              <a:t> </a:t>
            </a:r>
            <a:r>
              <a:rPr lang="en-US" dirty="0" err="1"/>
              <a:t>världen</a:t>
            </a:r>
            <a:r>
              <a:rPr lang="en-US" dirty="0"/>
              <a:t> </a:t>
            </a:r>
            <a:r>
              <a:rPr lang="en-US" dirty="0" err="1"/>
              <a:t>gör</a:t>
            </a:r>
            <a:r>
              <a:rPr lang="en-US" dirty="0"/>
              <a:t> </a:t>
            </a:r>
            <a:r>
              <a:rPr lang="en-US" dirty="0" err="1"/>
              <a:t>att</a:t>
            </a:r>
            <a:r>
              <a:rPr lang="en-US" dirty="0"/>
              <a:t> </a:t>
            </a:r>
            <a:r>
              <a:rPr lang="en-US" dirty="0" err="1"/>
              <a:t>bakterier</a:t>
            </a:r>
            <a:r>
              <a:rPr lang="en-US" dirty="0"/>
              <a:t> </a:t>
            </a:r>
            <a:r>
              <a:rPr lang="en-US" dirty="0" err="1"/>
              <a:t>anpassar</a:t>
            </a:r>
            <a:r>
              <a:rPr lang="en-US" dirty="0"/>
              <a:t> sig och </a:t>
            </a:r>
            <a:r>
              <a:rPr lang="en-US" dirty="0" err="1"/>
              <a:t>utvecklar</a:t>
            </a:r>
            <a:r>
              <a:rPr lang="en-US" dirty="0"/>
              <a:t> </a:t>
            </a:r>
            <a:r>
              <a:rPr lang="en-US" dirty="0" err="1"/>
              <a:t>nya</a:t>
            </a:r>
            <a:r>
              <a:rPr lang="en-US" dirty="0"/>
              <a:t> </a:t>
            </a:r>
            <a:r>
              <a:rPr lang="en-US" dirty="0" err="1"/>
              <a:t>sätt</a:t>
            </a:r>
            <a:r>
              <a:rPr lang="en-US" dirty="0"/>
              <a:t> </a:t>
            </a:r>
            <a:r>
              <a:rPr lang="en-US" dirty="0" err="1"/>
              <a:t>att</a:t>
            </a:r>
            <a:r>
              <a:rPr lang="en-US" dirty="0"/>
              <a:t> </a:t>
            </a:r>
            <a:r>
              <a:rPr lang="en-US" dirty="0" err="1"/>
              <a:t>undvika</a:t>
            </a:r>
            <a:r>
              <a:rPr lang="en-US" dirty="0"/>
              <a:t> </a:t>
            </a:r>
            <a:r>
              <a:rPr lang="en-US" dirty="0" err="1"/>
              <a:t>antibiotikans</a:t>
            </a:r>
            <a:r>
              <a:rPr lang="en-US" dirty="0"/>
              <a:t> </a:t>
            </a:r>
            <a:r>
              <a:rPr lang="en-US" dirty="0" err="1"/>
              <a:t>effekt</a:t>
            </a:r>
            <a:r>
              <a:rPr lang="en-US" dirty="0"/>
              <a:t>. </a:t>
            </a:r>
            <a:r>
              <a:rPr lang="en-US" dirty="0" err="1"/>
              <a:t>När</a:t>
            </a:r>
            <a:r>
              <a:rPr lang="en-US" dirty="0"/>
              <a:t> ny </a:t>
            </a:r>
            <a:r>
              <a:rPr lang="en-US" dirty="0" err="1"/>
              <a:t>resistens</a:t>
            </a:r>
            <a:r>
              <a:rPr lang="en-US" dirty="0"/>
              <a:t> </a:t>
            </a:r>
            <a:r>
              <a:rPr lang="en-US" dirty="0" err="1"/>
              <a:t>utvecklas</a:t>
            </a:r>
            <a:r>
              <a:rPr lang="en-US" dirty="0"/>
              <a:t> </a:t>
            </a:r>
            <a:r>
              <a:rPr lang="en-US" dirty="0" err="1"/>
              <a:t>så</a:t>
            </a:r>
            <a:r>
              <a:rPr lang="en-US" dirty="0"/>
              <a:t> </a:t>
            </a:r>
            <a:r>
              <a:rPr lang="en-US" dirty="0" err="1"/>
              <a:t>blir</a:t>
            </a:r>
            <a:r>
              <a:rPr lang="en-US" dirty="0"/>
              <a:t> </a:t>
            </a:r>
            <a:r>
              <a:rPr lang="en-US" dirty="0" err="1"/>
              <a:t>effekten</a:t>
            </a:r>
            <a:r>
              <a:rPr lang="en-US" dirty="0"/>
              <a:t> </a:t>
            </a:r>
            <a:r>
              <a:rPr lang="en-US" dirty="0" err="1"/>
              <a:t>att</a:t>
            </a:r>
            <a:r>
              <a:rPr lang="en-US" dirty="0"/>
              <a:t> </a:t>
            </a:r>
            <a:r>
              <a:rPr lang="en-US" dirty="0" err="1"/>
              <a:t>antibiotikabehandlingen</a:t>
            </a:r>
            <a:r>
              <a:rPr lang="en-US" dirty="0"/>
              <a:t> </a:t>
            </a:r>
            <a:r>
              <a:rPr lang="en-US" dirty="0" err="1"/>
              <a:t>lämnar</a:t>
            </a:r>
            <a:r>
              <a:rPr lang="en-US" dirty="0"/>
              <a:t> </a:t>
            </a:r>
            <a:r>
              <a:rPr lang="en-US" dirty="0" err="1"/>
              <a:t>kvar</a:t>
            </a:r>
            <a:r>
              <a:rPr lang="en-US" dirty="0"/>
              <a:t> de </a:t>
            </a:r>
            <a:r>
              <a:rPr lang="en-US" dirty="0" err="1"/>
              <a:t>resistenta</a:t>
            </a:r>
            <a:r>
              <a:rPr lang="en-US" dirty="0"/>
              <a:t> </a:t>
            </a:r>
            <a:r>
              <a:rPr lang="en-US" dirty="0" err="1"/>
              <a:t>bakterierna</a:t>
            </a:r>
            <a:r>
              <a:rPr lang="en-US" dirty="0"/>
              <a:t> </a:t>
            </a:r>
            <a:r>
              <a:rPr lang="en-US" dirty="0" err="1"/>
              <a:t>som</a:t>
            </a:r>
            <a:r>
              <a:rPr lang="en-US" dirty="0"/>
              <a:t> </a:t>
            </a:r>
            <a:r>
              <a:rPr lang="en-US" dirty="0" err="1"/>
              <a:t>då</a:t>
            </a:r>
            <a:r>
              <a:rPr lang="en-US" dirty="0"/>
              <a:t> </a:t>
            </a:r>
            <a:r>
              <a:rPr lang="en-US" dirty="0" err="1"/>
              <a:t>förökar</a:t>
            </a:r>
            <a:r>
              <a:rPr lang="en-US" dirty="0"/>
              <a:t> sig. De </a:t>
            </a:r>
            <a:r>
              <a:rPr lang="en-US" dirty="0" err="1"/>
              <a:t>överlevande</a:t>
            </a:r>
            <a:r>
              <a:rPr lang="en-US" dirty="0"/>
              <a:t> </a:t>
            </a:r>
            <a:r>
              <a:rPr lang="en-US" dirty="0" err="1"/>
              <a:t>bakterierna</a:t>
            </a:r>
            <a:r>
              <a:rPr lang="en-US" dirty="0"/>
              <a:t> för </a:t>
            </a:r>
            <a:r>
              <a:rPr lang="en-US" dirty="0" err="1"/>
              <a:t>vidare</a:t>
            </a:r>
            <a:r>
              <a:rPr lang="en-US" dirty="0"/>
              <a:t> </a:t>
            </a:r>
            <a:r>
              <a:rPr lang="en-US" dirty="0" err="1"/>
              <a:t>sitt</a:t>
            </a:r>
            <a:r>
              <a:rPr lang="en-US" dirty="0"/>
              <a:t> DNA med </a:t>
            </a:r>
            <a:r>
              <a:rPr lang="en-US" dirty="0" err="1"/>
              <a:t>resistens-mönster</a:t>
            </a:r>
            <a:r>
              <a:rPr lang="en-US" dirty="0"/>
              <a:t> </a:t>
            </a:r>
            <a:r>
              <a:rPr lang="en-US" dirty="0" err="1"/>
              <a:t>från</a:t>
            </a:r>
            <a:r>
              <a:rPr lang="en-US" dirty="0"/>
              <a:t> generation till generation.  </a:t>
            </a:r>
            <a:endParaRPr lang="en-US" dirty="0">
              <a:ea typeface="Calibri"/>
              <a:cs typeface="Calibri"/>
            </a:endParaRPr>
          </a:p>
          <a:p>
            <a:r>
              <a:rPr lang="en-US" dirty="0" err="1"/>
              <a:t>Även</a:t>
            </a:r>
            <a:r>
              <a:rPr lang="en-US" dirty="0"/>
              <a:t> </a:t>
            </a:r>
            <a:r>
              <a:rPr lang="en-US" dirty="0" err="1"/>
              <a:t>resistens</a:t>
            </a:r>
            <a:r>
              <a:rPr lang="en-US" dirty="0"/>
              <a:t> mot </a:t>
            </a:r>
            <a:r>
              <a:rPr lang="en-US" dirty="0" err="1"/>
              <a:t>en</a:t>
            </a:r>
            <a:r>
              <a:rPr lang="en-US" dirty="0"/>
              <a:t> </a:t>
            </a:r>
            <a:r>
              <a:rPr lang="en-US" dirty="0" err="1"/>
              <a:t>typ</a:t>
            </a:r>
            <a:r>
              <a:rPr lang="en-US" dirty="0"/>
              <a:t> av </a:t>
            </a:r>
            <a:r>
              <a:rPr lang="en-US" dirty="0" err="1"/>
              <a:t>antibiotika</a:t>
            </a:r>
            <a:r>
              <a:rPr lang="en-US" dirty="0"/>
              <a:t> </a:t>
            </a:r>
            <a:r>
              <a:rPr lang="en-US" dirty="0" err="1"/>
              <a:t>kan</a:t>
            </a:r>
            <a:r>
              <a:rPr lang="en-US" dirty="0"/>
              <a:t> </a:t>
            </a:r>
            <a:r>
              <a:rPr lang="en-US" dirty="0" err="1"/>
              <a:t>skapa</a:t>
            </a:r>
            <a:r>
              <a:rPr lang="en-US" dirty="0"/>
              <a:t> </a:t>
            </a:r>
            <a:r>
              <a:rPr lang="en-US" dirty="0" err="1"/>
              <a:t>allvarliga</a:t>
            </a:r>
            <a:r>
              <a:rPr lang="en-US" dirty="0"/>
              <a:t> problem </a:t>
            </a:r>
            <a:r>
              <a:rPr lang="en-US" dirty="0" err="1"/>
              <a:t>som</a:t>
            </a:r>
            <a:r>
              <a:rPr lang="en-US" dirty="0"/>
              <a:t> </a:t>
            </a:r>
            <a:r>
              <a:rPr lang="en-US" dirty="0" err="1"/>
              <a:t>gör</a:t>
            </a:r>
            <a:r>
              <a:rPr lang="en-US" dirty="0"/>
              <a:t> </a:t>
            </a:r>
            <a:r>
              <a:rPr lang="en-US" dirty="0" err="1"/>
              <a:t>att</a:t>
            </a:r>
            <a:r>
              <a:rPr lang="en-US" dirty="0"/>
              <a:t> man </a:t>
            </a:r>
            <a:r>
              <a:rPr lang="en-US" dirty="0" err="1"/>
              <a:t>måste</a:t>
            </a:r>
            <a:r>
              <a:rPr lang="en-US" dirty="0"/>
              <a:t> </a:t>
            </a:r>
            <a:r>
              <a:rPr lang="en-US" dirty="0" err="1"/>
              <a:t>använda</a:t>
            </a:r>
            <a:r>
              <a:rPr lang="en-US" dirty="0"/>
              <a:t> </a:t>
            </a:r>
            <a:r>
              <a:rPr lang="en-US" dirty="0" err="1"/>
              <a:t>bredspektrum</a:t>
            </a:r>
            <a:r>
              <a:rPr lang="en-US" dirty="0"/>
              <a:t> och </a:t>
            </a:r>
            <a:r>
              <a:rPr lang="en-US" dirty="0" err="1"/>
              <a:t>ofta</a:t>
            </a:r>
            <a:r>
              <a:rPr lang="en-US" dirty="0"/>
              <a:t> </a:t>
            </a:r>
            <a:r>
              <a:rPr lang="en-US" dirty="0" err="1"/>
              <a:t>förlänger</a:t>
            </a:r>
            <a:r>
              <a:rPr lang="en-US" dirty="0"/>
              <a:t> </a:t>
            </a:r>
            <a:r>
              <a:rPr lang="en-US" dirty="0" err="1"/>
              <a:t>både</a:t>
            </a:r>
            <a:r>
              <a:rPr lang="en-US" dirty="0"/>
              <a:t> </a:t>
            </a:r>
            <a:r>
              <a:rPr lang="en-US" dirty="0" err="1"/>
              <a:t>behandlingsperiod</a:t>
            </a:r>
            <a:r>
              <a:rPr lang="en-US" dirty="0"/>
              <a:t> och </a:t>
            </a:r>
            <a:r>
              <a:rPr lang="en-US" dirty="0" err="1"/>
              <a:t>återhämtning</a:t>
            </a:r>
            <a:r>
              <a:rPr lang="en-US" dirty="0"/>
              <a:t>, med risk för </a:t>
            </a:r>
            <a:r>
              <a:rPr lang="en-US" dirty="0" err="1"/>
              <a:t>biverkningar</a:t>
            </a:r>
            <a:r>
              <a:rPr lang="en-US" dirty="0"/>
              <a:t>. All </a:t>
            </a:r>
            <a:r>
              <a:rPr lang="en-US" dirty="0" err="1"/>
              <a:t>antibiotikabehandling</a:t>
            </a:r>
            <a:r>
              <a:rPr lang="en-US" dirty="0"/>
              <a:t> </a:t>
            </a:r>
            <a:r>
              <a:rPr lang="en-US" dirty="0" err="1"/>
              <a:t>påverkar</a:t>
            </a:r>
            <a:r>
              <a:rPr lang="en-US" dirty="0"/>
              <a:t> den </a:t>
            </a:r>
            <a:r>
              <a:rPr lang="en-US" dirty="0" err="1"/>
              <a:t>naturliga</a:t>
            </a:r>
            <a:r>
              <a:rPr lang="en-US" dirty="0"/>
              <a:t> </a:t>
            </a:r>
            <a:r>
              <a:rPr lang="en-US" dirty="0" err="1"/>
              <a:t>bakteriefloran</a:t>
            </a:r>
            <a:r>
              <a:rPr lang="en-US" dirty="0"/>
              <a:t> och </a:t>
            </a:r>
            <a:r>
              <a:rPr lang="en-US" dirty="0" err="1"/>
              <a:t>kompositionen</a:t>
            </a:r>
            <a:r>
              <a:rPr lang="en-US" dirty="0"/>
              <a:t> av </a:t>
            </a:r>
            <a:r>
              <a:rPr lang="en-US" dirty="0" err="1"/>
              <a:t>olika</a:t>
            </a:r>
            <a:r>
              <a:rPr lang="en-US" dirty="0"/>
              <a:t> </a:t>
            </a:r>
            <a:r>
              <a:rPr lang="en-US" dirty="0" err="1"/>
              <a:t>bakterier</a:t>
            </a:r>
            <a:r>
              <a:rPr lang="en-US" dirty="0"/>
              <a:t> (de </a:t>
            </a:r>
            <a:r>
              <a:rPr lang="en-US" dirty="0" err="1"/>
              <a:t>i</a:t>
            </a:r>
            <a:r>
              <a:rPr lang="en-US" dirty="0"/>
              <a:t> </a:t>
            </a:r>
            <a:r>
              <a:rPr lang="en-US" dirty="0" err="1"/>
              <a:t>symbios</a:t>
            </a:r>
            <a:r>
              <a:rPr lang="en-US" dirty="0"/>
              <a:t> och de </a:t>
            </a:r>
            <a:r>
              <a:rPr lang="en-US" dirty="0" err="1"/>
              <a:t>patogena</a:t>
            </a:r>
            <a:r>
              <a:rPr lang="en-US" dirty="0"/>
              <a:t>), </a:t>
            </a:r>
            <a:r>
              <a:rPr lang="en-US" dirty="0" err="1"/>
              <a:t>vilket</a:t>
            </a:r>
            <a:r>
              <a:rPr lang="en-US" dirty="0"/>
              <a:t> </a:t>
            </a:r>
            <a:r>
              <a:rPr lang="en-US" dirty="0" err="1"/>
              <a:t>leder</a:t>
            </a:r>
            <a:r>
              <a:rPr lang="en-US" dirty="0"/>
              <a:t> till </a:t>
            </a:r>
            <a:r>
              <a:rPr lang="en-US" dirty="0" err="1"/>
              <a:t>att</a:t>
            </a:r>
            <a:r>
              <a:rPr lang="en-US" dirty="0"/>
              <a:t> </a:t>
            </a:r>
            <a:r>
              <a:rPr lang="en-US" dirty="0" err="1"/>
              <a:t>individen</a:t>
            </a:r>
            <a:r>
              <a:rPr lang="en-US" dirty="0"/>
              <a:t> </a:t>
            </a:r>
            <a:r>
              <a:rPr lang="en-US" dirty="0" err="1"/>
              <a:t>blir</a:t>
            </a:r>
            <a:r>
              <a:rPr lang="en-US" dirty="0"/>
              <a:t> </a:t>
            </a:r>
            <a:r>
              <a:rPr lang="en-US" dirty="0" err="1"/>
              <a:t>mer</a:t>
            </a:r>
            <a:r>
              <a:rPr lang="en-US" dirty="0"/>
              <a:t> </a:t>
            </a:r>
            <a:r>
              <a:rPr lang="en-US" dirty="0" err="1"/>
              <a:t>känslig</a:t>
            </a:r>
            <a:r>
              <a:rPr lang="en-US" dirty="0"/>
              <a:t> för </a:t>
            </a:r>
            <a:r>
              <a:rPr lang="en-US" dirty="0" err="1"/>
              <a:t>bakterieangrepp</a:t>
            </a:r>
            <a:r>
              <a:rPr lang="en-US" dirty="0"/>
              <a:t>. </a:t>
            </a:r>
            <a:r>
              <a:rPr lang="en-US" dirty="0" err="1"/>
              <a:t>Upprepade</a:t>
            </a:r>
            <a:r>
              <a:rPr lang="en-US" dirty="0"/>
              <a:t> </a:t>
            </a:r>
            <a:r>
              <a:rPr lang="en-US" dirty="0" err="1"/>
              <a:t>antibiotikabehandlingar</a:t>
            </a:r>
            <a:r>
              <a:rPr lang="en-US" dirty="0"/>
              <a:t> </a:t>
            </a:r>
            <a:r>
              <a:rPr lang="en-US" dirty="0" err="1"/>
              <a:t>kan</a:t>
            </a:r>
            <a:r>
              <a:rPr lang="en-US" dirty="0"/>
              <a:t> </a:t>
            </a:r>
            <a:r>
              <a:rPr lang="en-US" dirty="0" err="1"/>
              <a:t>därför</a:t>
            </a:r>
            <a:r>
              <a:rPr lang="en-US" dirty="0"/>
              <a:t> </a:t>
            </a:r>
            <a:r>
              <a:rPr lang="en-US" dirty="0" err="1"/>
              <a:t>bidra</a:t>
            </a:r>
            <a:r>
              <a:rPr lang="en-US" dirty="0"/>
              <a:t> till </a:t>
            </a:r>
            <a:r>
              <a:rPr lang="en-US" dirty="0" err="1"/>
              <a:t>återkommande</a:t>
            </a:r>
            <a:r>
              <a:rPr lang="en-US" dirty="0"/>
              <a:t> </a:t>
            </a:r>
            <a:r>
              <a:rPr lang="en-US" dirty="0" err="1"/>
              <a:t>urinvägsinfektioner</a:t>
            </a:r>
            <a:r>
              <a:rPr lang="en-US" dirty="0"/>
              <a:t>, </a:t>
            </a:r>
            <a:r>
              <a:rPr lang="en-US" dirty="0" err="1"/>
              <a:t>detta</a:t>
            </a:r>
            <a:r>
              <a:rPr lang="en-US" dirty="0"/>
              <a:t> </a:t>
            </a:r>
            <a:r>
              <a:rPr lang="en-US" dirty="0" err="1"/>
              <a:t>är</a:t>
            </a:r>
            <a:r>
              <a:rPr lang="en-US" dirty="0"/>
              <a:t> </a:t>
            </a:r>
            <a:r>
              <a:rPr lang="en-US" dirty="0" err="1"/>
              <a:t>en</a:t>
            </a:r>
            <a:r>
              <a:rPr lang="en-US" dirty="0"/>
              <a:t> </a:t>
            </a:r>
            <a:r>
              <a:rPr lang="en-US" dirty="0" err="1"/>
              <a:t>negativ</a:t>
            </a:r>
            <a:r>
              <a:rPr lang="en-US" dirty="0"/>
              <a:t> loop </a:t>
            </a:r>
            <a:r>
              <a:rPr lang="en-US" dirty="0" err="1"/>
              <a:t>som</a:t>
            </a:r>
            <a:r>
              <a:rPr lang="en-US" dirty="0"/>
              <a:t> </a:t>
            </a:r>
            <a:r>
              <a:rPr lang="en-US" dirty="0" err="1"/>
              <a:t>behöver</a:t>
            </a:r>
            <a:r>
              <a:rPr lang="en-US" dirty="0"/>
              <a:t> </a:t>
            </a:r>
            <a:r>
              <a:rPr lang="en-US" dirty="0" err="1"/>
              <a:t>brytas</a:t>
            </a:r>
            <a:r>
              <a:rPr lang="en-US" dirty="0"/>
              <a:t>.</a:t>
            </a:r>
            <a:endParaRPr lang="en-US" dirty="0">
              <a:ea typeface="Calibri"/>
              <a:cs typeface="Calibri"/>
            </a:endParaRPr>
          </a:p>
          <a:p>
            <a:r>
              <a:rPr lang="en-US" dirty="0"/>
              <a:t>Om vi med </a:t>
            </a:r>
            <a:r>
              <a:rPr lang="en-US" dirty="0" err="1"/>
              <a:t>hjälp</a:t>
            </a:r>
            <a:r>
              <a:rPr lang="en-US" dirty="0"/>
              <a:t> av </a:t>
            </a:r>
            <a:r>
              <a:rPr lang="en-US" dirty="0" err="1"/>
              <a:t>en</a:t>
            </a:r>
            <a:r>
              <a:rPr lang="en-US" dirty="0"/>
              <a:t> </a:t>
            </a:r>
            <a:r>
              <a:rPr lang="en-US" dirty="0" err="1"/>
              <a:t>checklista</a:t>
            </a:r>
            <a:r>
              <a:rPr lang="en-US" dirty="0"/>
              <a:t> </a:t>
            </a:r>
            <a:r>
              <a:rPr lang="en-US" dirty="0" err="1"/>
              <a:t>kan</a:t>
            </a:r>
            <a:r>
              <a:rPr lang="en-US" dirty="0"/>
              <a:t> </a:t>
            </a:r>
            <a:r>
              <a:rPr lang="en-US" dirty="0" err="1"/>
              <a:t>säkerställa</a:t>
            </a:r>
            <a:r>
              <a:rPr lang="en-US" dirty="0"/>
              <a:t> </a:t>
            </a:r>
            <a:r>
              <a:rPr lang="en-US" dirty="0" err="1"/>
              <a:t>att</a:t>
            </a:r>
            <a:r>
              <a:rPr lang="en-US" dirty="0"/>
              <a:t> </a:t>
            </a:r>
            <a:r>
              <a:rPr lang="en-US" dirty="0" err="1"/>
              <a:t>alla</a:t>
            </a:r>
            <a:r>
              <a:rPr lang="en-US" dirty="0"/>
              <a:t> </a:t>
            </a:r>
            <a:r>
              <a:rPr lang="en-US" dirty="0" err="1"/>
              <a:t>riskfaktorer</a:t>
            </a:r>
            <a:r>
              <a:rPr lang="en-US" dirty="0"/>
              <a:t> </a:t>
            </a:r>
            <a:r>
              <a:rPr lang="en-US" dirty="0" err="1"/>
              <a:t>beaktats</a:t>
            </a:r>
            <a:r>
              <a:rPr lang="en-US" dirty="0"/>
              <a:t> och </a:t>
            </a:r>
            <a:r>
              <a:rPr lang="en-US" dirty="0" err="1"/>
              <a:t>hanterats</a:t>
            </a:r>
            <a:r>
              <a:rPr lang="en-US" dirty="0"/>
              <a:t>, </a:t>
            </a:r>
            <a:r>
              <a:rPr lang="en-US" dirty="0" err="1"/>
              <a:t>hoppas</a:t>
            </a:r>
            <a:r>
              <a:rPr lang="en-US" dirty="0"/>
              <a:t> vi </a:t>
            </a:r>
            <a:r>
              <a:rPr lang="en-US" dirty="0" err="1"/>
              <a:t>kunna</a:t>
            </a:r>
            <a:r>
              <a:rPr lang="en-US" dirty="0"/>
              <a:t> </a:t>
            </a:r>
            <a:r>
              <a:rPr lang="en-US" dirty="0" err="1"/>
              <a:t>bidra</a:t>
            </a:r>
            <a:r>
              <a:rPr lang="en-US" dirty="0"/>
              <a:t> till </a:t>
            </a:r>
            <a:r>
              <a:rPr lang="en-US" dirty="0" err="1"/>
              <a:t>att</a:t>
            </a:r>
            <a:r>
              <a:rPr lang="en-US" dirty="0"/>
              <a:t> </a:t>
            </a:r>
            <a:r>
              <a:rPr lang="en-US" dirty="0" err="1"/>
              <a:t>patienten</a:t>
            </a:r>
            <a:r>
              <a:rPr lang="en-US" dirty="0"/>
              <a:t> </a:t>
            </a:r>
            <a:r>
              <a:rPr lang="en-US" dirty="0" err="1"/>
              <a:t>att</a:t>
            </a:r>
            <a:r>
              <a:rPr lang="en-US" dirty="0"/>
              <a:t> </a:t>
            </a:r>
            <a:r>
              <a:rPr lang="en-US" dirty="0" err="1"/>
              <a:t>få</a:t>
            </a:r>
            <a:r>
              <a:rPr lang="en-US" dirty="0"/>
              <a:t> </a:t>
            </a:r>
            <a:r>
              <a:rPr lang="en-US" dirty="0" err="1"/>
              <a:t>en</a:t>
            </a:r>
            <a:r>
              <a:rPr lang="en-US" dirty="0"/>
              <a:t> </a:t>
            </a:r>
            <a:r>
              <a:rPr lang="en-US" dirty="0" err="1"/>
              <a:t>bättre</a:t>
            </a:r>
            <a:r>
              <a:rPr lang="en-US" dirty="0"/>
              <a:t> RIK-</a:t>
            </a:r>
            <a:r>
              <a:rPr lang="en-US" dirty="0" err="1"/>
              <a:t>terapi</a:t>
            </a:r>
            <a:r>
              <a:rPr lang="en-US" dirty="0"/>
              <a:t> och </a:t>
            </a:r>
            <a:r>
              <a:rPr lang="en-US" dirty="0" err="1"/>
              <a:t>högre</a:t>
            </a:r>
            <a:r>
              <a:rPr lang="en-US" dirty="0"/>
              <a:t> </a:t>
            </a:r>
            <a:r>
              <a:rPr lang="en-US" dirty="0" err="1"/>
              <a:t>livskvalite</a:t>
            </a:r>
            <a:r>
              <a:rPr lang="en-US" dirty="0"/>
              <a:t>’.</a:t>
            </a:r>
            <a:endParaRPr lang="en-US" dirty="0">
              <a:ea typeface="Calibri"/>
              <a:cs typeface="Calibri"/>
            </a:endParaRPr>
          </a:p>
          <a:p>
            <a:pPr lvl="0"/>
            <a:endParaRPr lang="en-US" noProof="0" dirty="0">
              <a:solidFill>
                <a:srgbClr val="212529"/>
              </a:solidFill>
              <a:latin typeface="Open sans"/>
              <a:ea typeface="Open sans"/>
              <a:cs typeface="Open sans"/>
            </a:endParaRPr>
          </a:p>
        </p:txBody>
      </p:sp>
      <p:sp>
        <p:nvSpPr>
          <p:cNvPr id="4" name="Slide Number Placeholder 3">
            <a:extLst>
              <a:ext uri="{FF2B5EF4-FFF2-40B4-BE49-F238E27FC236}">
                <a16:creationId xmlns:a16="http://schemas.microsoft.com/office/drawing/2014/main" id="{A4430F64-51FF-A402-4C61-71600EDE925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3E0461-2FBB-4079-BF5F-8958C86EE198}" type="slidenum">
              <a:t>3</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sv-SE" noProof="0" dirty="0"/>
              <a:t>Anledningarna till att man får en UVI är komplexa men det finns särskilda riskfaktorer att beakta för att i vissa fall kunna minska riskerna.</a:t>
            </a:r>
          </a:p>
          <a:p>
            <a:pPr lvl="0"/>
            <a:r>
              <a:rPr lang="sv-SE" noProof="0" dirty="0"/>
              <a:t>Riskfaktorerna kan delas in i fyra grupper:</a:t>
            </a:r>
          </a:p>
          <a:p>
            <a:pPr lvl="0"/>
            <a:r>
              <a:rPr lang="sv-SE" noProof="0" dirty="0"/>
              <a:t>Alla fyra grupperna av riskfaktorer är tillämpliga på individer som använder RIK för att tömma urinblåsan. Tre av grupperna handlar om faktorer som påverkar patienten på olika sätt, och den fjärde är själva RIK proceduren. Även om RIK är golden standard och associerat med mindre allvarliga urinvägsinfektioner och mindre komplikationer i jämförelse med kvarliggande kateter, finns det fortfarande en högre risk att få en UVI jämfört med normal tömning.</a:t>
            </a:r>
          </a:p>
          <a:p>
            <a:pPr lvl="0"/>
            <a:r>
              <a:rPr lang="sv-SE" noProof="0" dirty="0"/>
              <a:t>Gå igenom de viktigaste riskfaktorerna för varje grupp nedan, fullständiga listan finner du i bilden. </a:t>
            </a:r>
          </a:p>
          <a:p>
            <a:pPr marL="228600" lvl="0" indent="-228600">
              <a:buAutoNum type="arabicPeriod"/>
            </a:pPr>
            <a:r>
              <a:rPr lang="en-US" b="1" noProof="0" dirty="0" err="1"/>
              <a:t>Generella</a:t>
            </a:r>
            <a:r>
              <a:rPr lang="en-US" b="1" noProof="0" dirty="0"/>
              <a:t> </a:t>
            </a:r>
            <a:r>
              <a:rPr lang="en-US" b="1" noProof="0" dirty="0" err="1"/>
              <a:t>faktorer</a:t>
            </a:r>
            <a:r>
              <a:rPr lang="en-US" b="1" noProof="0" dirty="0"/>
              <a:t> </a:t>
            </a:r>
            <a:r>
              <a:rPr lang="en-US" b="1" noProof="0" dirty="0" err="1"/>
              <a:t>är</a:t>
            </a:r>
            <a:r>
              <a:rPr lang="en-US" b="1" noProof="0" dirty="0"/>
              <a:t>:</a:t>
            </a:r>
            <a:endParaRPr lang="en-US" noProof="0" dirty="0"/>
          </a:p>
          <a:p>
            <a:pPr marL="0" lvl="0" indent="0">
              <a:buNone/>
            </a:pPr>
            <a:r>
              <a:rPr lang="sv-SE" noProof="0" dirty="0">
                <a:cs typeface="Calibri"/>
              </a:rPr>
              <a:t>-Individens immunförsvar och om många tidigare antibiotika kurer använts (vilket slagit ut de goda bakterierna).</a:t>
            </a:r>
          </a:p>
          <a:p>
            <a:pPr marL="0" lvl="0" indent="0">
              <a:buNone/>
            </a:pPr>
            <a:r>
              <a:rPr lang="sv-SE" noProof="0" dirty="0">
                <a:cs typeface="Calibri"/>
              </a:rPr>
              <a:t>-Tarmdysfunktion</a:t>
            </a:r>
            <a:r>
              <a:rPr lang="sv-SE" dirty="0">
                <a:cs typeface="Calibri"/>
              </a:rPr>
              <a:t>.</a:t>
            </a:r>
            <a:endParaRPr lang="sv-SE" noProof="0" dirty="0">
              <a:cs typeface="Calibri"/>
            </a:endParaRPr>
          </a:p>
          <a:p>
            <a:r>
              <a:rPr lang="sv-SE" dirty="0">
                <a:cs typeface="Calibri"/>
              </a:rPr>
              <a:t>Förstoppning kan påverka inkomplett tömning.</a:t>
            </a:r>
          </a:p>
          <a:p>
            <a:pPr marL="0" lvl="0" indent="0">
              <a:buNone/>
            </a:pPr>
            <a:r>
              <a:rPr lang="sv-SE" noProof="0" dirty="0">
                <a:cs typeface="Calibri"/>
              </a:rPr>
              <a:t>- Bakomliggande sjukdomar tex diabetes.</a:t>
            </a:r>
          </a:p>
          <a:p>
            <a:pPr marL="0" lvl="0" indent="0">
              <a:buNone/>
            </a:pPr>
            <a:r>
              <a:rPr lang="sv-SE" noProof="0" dirty="0">
                <a:cs typeface="Calibri"/>
              </a:rPr>
              <a:t>- Ålder är en riskfaktor och postmenopausala kvinnor har högre risk på grund av minskade nivåer av östrogen.</a:t>
            </a:r>
          </a:p>
          <a:p>
            <a:pPr marL="0" lvl="0" indent="0">
              <a:buNone/>
            </a:pPr>
            <a:r>
              <a:rPr lang="sv-SE" noProof="0" dirty="0">
                <a:cs typeface="Calibri"/>
              </a:rPr>
              <a:t>Vanliga symtom på östrogenbrist i slidan kan vara urinträngningar och upprepade urinvägsinfektioner. Dessa symtom ökar ofta med åldern. Lokalt östrogen är en mycket effektiv behandling och kan erbjudas till de allra flesta kvinnor (kontrollera kontraindikationer).</a:t>
            </a:r>
          </a:p>
          <a:p>
            <a:pPr marL="0" lvl="0" indent="0">
              <a:buNone/>
            </a:pPr>
            <a:r>
              <a:rPr lang="sv-SE" noProof="0" dirty="0">
                <a:cs typeface="Calibri"/>
              </a:rPr>
              <a:t>-Kön är också en faktor, kvinnor löper högre risk än män på grund av det kortare urinröret och kortare sträcka för bakterier att förflytta sig. Dessutom är urinrörets mynning och ändtarm närmare hos kvinnor jämfört med män. </a:t>
            </a:r>
          </a:p>
          <a:p>
            <a:pPr marL="0" lvl="0" indent="0">
              <a:buNone/>
            </a:pPr>
            <a:r>
              <a:rPr lang="sv-SE" noProof="0" dirty="0">
                <a:cs typeface="Calibri"/>
              </a:rPr>
              <a:t>-Neurogen blåsdysfunktion (med högre tryck i urinblåsan), d.v.s. personer med ryggmärgsskada eller MS.</a:t>
            </a:r>
          </a:p>
          <a:p>
            <a:pPr marL="0" lvl="0" indent="0">
              <a:buNone/>
            </a:pPr>
            <a:r>
              <a:rPr lang="sv-SE" noProof="0" dirty="0">
                <a:cs typeface="Calibri"/>
              </a:rPr>
              <a:t>Individer med en hög skada löper större risk att drabbas av urinvägsinfektion (Farrelly, </a:t>
            </a:r>
            <a:r>
              <a:rPr lang="sv-SE" noProof="0" dirty="0" err="1">
                <a:cs typeface="Calibri"/>
              </a:rPr>
              <a:t>Scand</a:t>
            </a:r>
            <a:r>
              <a:rPr lang="sv-SE" noProof="0" dirty="0">
                <a:cs typeface="Calibri"/>
              </a:rPr>
              <a:t> J </a:t>
            </a:r>
            <a:r>
              <a:rPr lang="sv-SE" noProof="0" dirty="0" err="1">
                <a:cs typeface="Calibri"/>
              </a:rPr>
              <a:t>Urol</a:t>
            </a:r>
            <a:r>
              <a:rPr lang="sv-SE" noProof="0" dirty="0">
                <a:cs typeface="Calibri"/>
              </a:rPr>
              <a:t>., 2020).</a:t>
            </a:r>
          </a:p>
          <a:p>
            <a:pPr marL="0" lvl="0" indent="0">
              <a:buNone/>
            </a:pPr>
            <a:r>
              <a:rPr lang="sv-SE" noProof="0" dirty="0">
                <a:cs typeface="Calibri"/>
              </a:rPr>
              <a:t>-Funktionsvariationer (om patienten behöver en assistent på grund av psykiska och fysiska funktionsnedsättningar).</a:t>
            </a:r>
          </a:p>
          <a:p>
            <a:pPr marL="0" lvl="0" indent="0">
              <a:buNone/>
            </a:pPr>
            <a:endParaRPr lang="en-US" b="1" dirty="0">
              <a:effectLst/>
              <a:latin typeface="Calibri"/>
              <a:ea typeface="Times New Roman" panose="02020603050405020304" pitchFamily="18" charset="0"/>
              <a:cs typeface="Calibri"/>
            </a:endParaRPr>
          </a:p>
          <a:p>
            <a:pPr lvl="0"/>
            <a:r>
              <a:rPr lang="en-US" b="1" noProof="0" dirty="0"/>
              <a:t>2. </a:t>
            </a:r>
            <a:r>
              <a:rPr lang="sv-SE" b="1" noProof="0" dirty="0"/>
              <a:t>Lokala faktorer </a:t>
            </a:r>
            <a:r>
              <a:rPr lang="sv-SE" noProof="0" dirty="0"/>
              <a:t>är:</a:t>
            </a:r>
          </a:p>
          <a:p>
            <a:pPr lvl="0"/>
            <a:r>
              <a:rPr lang="sv-SE" noProof="0" dirty="0"/>
              <a:t>-Om individen haft tidigare </a:t>
            </a:r>
            <a:r>
              <a:rPr lang="sv-SE" noProof="0" dirty="0" err="1"/>
              <a:t>UVIer</a:t>
            </a:r>
            <a:r>
              <a:rPr lang="sv-SE" noProof="0" dirty="0"/>
              <a:t> är det lättare att få det igen.</a:t>
            </a:r>
          </a:p>
          <a:p>
            <a:pPr lvl="0"/>
            <a:r>
              <a:rPr lang="sv-SE" noProof="0" dirty="0"/>
              <a:t>-Bakterie-virulens (de faktorer som hjälper bakterien infektera patienten på molekylnivå)</a:t>
            </a:r>
          </a:p>
          <a:p>
            <a:pPr lvl="0"/>
            <a:r>
              <a:rPr lang="sv-SE" noProof="0" dirty="0"/>
              <a:t>-Tidigare ingrepp/undersökningar i nedre urinvägarna på sjukhus.</a:t>
            </a:r>
          </a:p>
          <a:p>
            <a:pPr lvl="0"/>
            <a:r>
              <a:rPr lang="sv-SE" noProof="0" dirty="0"/>
              <a:t>-Blåssten/njursten är kända riskfaktorer för att få UVI.</a:t>
            </a:r>
          </a:p>
          <a:p>
            <a:pPr lvl="0"/>
            <a:r>
              <a:rPr lang="sv-SE" noProof="0" dirty="0"/>
              <a:t>-Resturin pga. onormala anatomiska tillstånd </a:t>
            </a:r>
            <a:r>
              <a:rPr lang="sv-SE" noProof="0" dirty="0" err="1"/>
              <a:t>t.ex</a:t>
            </a:r>
            <a:r>
              <a:rPr lang="sv-SE" noProof="0" dirty="0"/>
              <a:t> </a:t>
            </a:r>
            <a:r>
              <a:rPr lang="sv-SE" noProof="0" dirty="0" err="1"/>
              <a:t>divertiklar</a:t>
            </a:r>
            <a:r>
              <a:rPr lang="sv-SE" noProof="0" dirty="0"/>
              <a:t> och </a:t>
            </a:r>
            <a:r>
              <a:rPr lang="sv-SE" noProof="0" dirty="0" err="1"/>
              <a:t>cystocele</a:t>
            </a:r>
            <a:r>
              <a:rPr lang="sv-SE" noProof="0" dirty="0"/>
              <a:t>:   https://www.wellspect.se/utbildning/artiklar/cystocele/</a:t>
            </a:r>
          </a:p>
          <a:p>
            <a:pPr lvl="0"/>
            <a:r>
              <a:rPr lang="sv-SE" sz="1200" b="0" i="0" u="none" strike="noStrike" kern="1200" cap="none" spc="0" baseline="0" noProof="0" dirty="0">
                <a:solidFill>
                  <a:srgbClr val="000000"/>
                </a:solidFill>
                <a:uFillTx/>
                <a:latin typeface="Calibri"/>
              </a:rPr>
              <a:t>-Om individen har haft urinvägsinfektioner tidigare är det lättare att få det igen.</a:t>
            </a:r>
            <a:endParaRPr lang="en-US" sz="1200" b="0" i="0" u="none" strike="noStrike" kern="1200" cap="none" spc="0" baseline="0" noProof="0" dirty="0">
              <a:solidFill>
                <a:srgbClr val="000000"/>
              </a:solidFill>
              <a:uFillTx/>
              <a:latin typeface="Calibri"/>
            </a:endParaRPr>
          </a:p>
          <a:p>
            <a:pPr lvl="0"/>
            <a:endParaRPr lang="en-US" noProof="0" dirty="0"/>
          </a:p>
          <a:p>
            <a:pPr lvl="0"/>
            <a:r>
              <a:rPr lang="en-US" b="1" noProof="0" dirty="0"/>
              <a:t>3. </a:t>
            </a:r>
            <a:r>
              <a:rPr lang="sv-SE" b="1" noProof="0" dirty="0"/>
              <a:t>Individspecifika faktorer:</a:t>
            </a:r>
          </a:p>
          <a:p>
            <a:r>
              <a:rPr lang="sv-SE" sz="1800" dirty="0">
                <a:effectLst/>
                <a:latin typeface="Calibri" panose="020F0502020204030204" pitchFamily="34" charset="0"/>
                <a:ea typeface="Times New Roman" panose="02020603050405020304" pitchFamily="18" charset="0"/>
                <a:cs typeface="Times New Roman" panose="02020603050405020304" pitchFamily="18" charset="0"/>
              </a:rPr>
              <a:t>-Otillräckligt vätskeintag (vatten, inte kaffe eller liknande) kan öka risken för urinvägsinfektioner genom att minska den totala urinproduktionen och förhindra utspädning av bakterier.</a:t>
            </a:r>
          </a:p>
          <a:p>
            <a:r>
              <a:rPr lang="sv-SE" sz="1800" dirty="0">
                <a:effectLst/>
                <a:latin typeface="Calibri" panose="020F0502020204030204" pitchFamily="34" charset="0"/>
                <a:ea typeface="Times New Roman" panose="02020603050405020304" pitchFamily="18" charset="0"/>
                <a:cs typeface="Times New Roman" panose="02020603050405020304" pitchFamily="18" charset="0"/>
              </a:rPr>
              <a:t>-Icke-hygienisk RIK-procedur (hand- och genital hygien ska utföras enligt lokala riktlinjer)</a:t>
            </a:r>
          </a:p>
          <a:p>
            <a:r>
              <a:rPr lang="sv-SE" sz="1800" dirty="0">
                <a:effectLst/>
                <a:latin typeface="Calibri" panose="020F0502020204030204" pitchFamily="34" charset="0"/>
                <a:ea typeface="Times New Roman" panose="02020603050405020304" pitchFamily="18" charset="0"/>
                <a:cs typeface="Times New Roman" panose="02020603050405020304" pitchFamily="18" charset="0"/>
              </a:rPr>
              <a:t>-Otillräcklig utbildning om RIK-proceduren (utbildningshandledningar av RIK-material kommer senare i detta material)</a:t>
            </a:r>
          </a:p>
          <a:p>
            <a:r>
              <a:rPr lang="sv-SE" sz="1800" dirty="0">
                <a:effectLst/>
                <a:latin typeface="Calibri" panose="020F0502020204030204" pitchFamily="34" charset="0"/>
                <a:ea typeface="Times New Roman" panose="02020603050405020304" pitchFamily="18" charset="0"/>
                <a:cs typeface="Times New Roman" panose="02020603050405020304" pitchFamily="18" charset="0"/>
              </a:rPr>
              <a:t>-Resturin i urinblåsan på grund av felaktig kateteriseringsteknik.</a:t>
            </a:r>
          </a:p>
          <a:p>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b="1" noProof="0" dirty="0"/>
              <a:t>4. </a:t>
            </a:r>
            <a:r>
              <a:rPr lang="sv-SE" b="1" noProof="0" dirty="0"/>
              <a:t>RIK i sig självt utgör risk jämfört mot om man kissar normalt:</a:t>
            </a:r>
          </a:p>
          <a:p>
            <a:pPr lvl="0"/>
            <a:r>
              <a:rPr lang="en-US" noProof="0" dirty="0"/>
              <a:t>-</a:t>
            </a:r>
            <a:r>
              <a:rPr lang="sv-SE" noProof="0" dirty="0"/>
              <a:t>Om katetern inte behåller sin halka under hela kateteriseringen (även under utförsel) kan mikrotrauma skapas i urinrör och blåsa.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t>
            </a:r>
            <a:r>
              <a:rPr lang="sv-SE" noProof="0" dirty="0"/>
              <a:t>Om katetern inte lyckas tömma blåsan fullständigt (tex om katetern inte är tillräckligt lång) eller om fel teknik används.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t>
            </a:r>
            <a:r>
              <a:rPr lang="sv-SE" noProof="0" dirty="0"/>
              <a:t>Om främmande bakterier förs in i </a:t>
            </a:r>
            <a:r>
              <a:rPr lang="sv-SE" noProof="0" dirty="0" err="1"/>
              <a:t>uretra</a:t>
            </a:r>
            <a:r>
              <a:rPr lang="sv-SE" noProof="0" dirty="0"/>
              <a:t> via katetern.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4</a:t>
            </a:fld>
            <a:endParaRPr lang="sv-SE"/>
          </a:p>
        </p:txBody>
      </p:sp>
    </p:spTree>
    <p:extLst>
      <p:ext uri="{BB962C8B-B14F-4D97-AF65-F5344CB8AC3E}">
        <p14:creationId xmlns:p14="http://schemas.microsoft.com/office/powerpoint/2010/main" val="35441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 dirty="0"/>
              <a:t>En UVI är en bakteriell infektion som påverkar någon del av urinvägarna. Urinen innehåller en mängd vätskor, salter, och avfallsprodukter. När bakterier förökar sig i urinen angriper de slemhinnan och orsakar en UVI. </a:t>
            </a:r>
            <a:endParaRPr lang="en-US" dirty="0"/>
          </a:p>
          <a:p>
            <a:r>
              <a:rPr lang="en" b="1" dirty="0"/>
              <a:t>Urinvägsinfektioner kan delas in efter lokalisation och allvarlighetsgrad:</a:t>
            </a:r>
            <a:endParaRPr lang="en" b="1" dirty="0">
              <a:ea typeface="Calibri"/>
              <a:cs typeface="Calibri"/>
            </a:endParaRPr>
          </a:p>
          <a:p>
            <a:r>
              <a:rPr lang="en" b="1" dirty="0"/>
              <a:t>Nedre urinvägsinfektioner (cystit)</a:t>
            </a:r>
            <a:br>
              <a:rPr lang="en" b="1" dirty="0">
                <a:cs typeface="+mn-lt"/>
              </a:rPr>
            </a:br>
            <a:r>
              <a:rPr lang="en" dirty="0"/>
              <a:t> Temp ≤38°C</a:t>
            </a:r>
            <a:r>
              <a:rPr lang="en" b="0" dirty="0"/>
              <a:t>, </a:t>
            </a:r>
            <a:r>
              <a:rPr lang="en" dirty="0"/>
              <a:t>CRP ≤30 mg/l. Allmänpåverkan i enstaka fall hos äldre</a:t>
            </a:r>
            <a:r>
              <a:rPr lang="en" b="0" dirty="0"/>
              <a:t>.</a:t>
            </a:r>
            <a:endParaRPr lang="en" dirty="0">
              <a:ea typeface="Calibri"/>
              <a:cs typeface="Calibri"/>
            </a:endParaRPr>
          </a:p>
          <a:p>
            <a:r>
              <a:rPr lang="en" b="1" dirty="0"/>
              <a:t>Övre urinvägsinfektioner (pyelonefrit )</a:t>
            </a:r>
            <a:br>
              <a:rPr lang="en" dirty="0">
                <a:cs typeface="+mn-lt"/>
              </a:rPr>
            </a:br>
            <a:r>
              <a:rPr lang="en" dirty="0"/>
              <a:t> Temp ≥38°C, CRP ≥30 mg/l, feber (kan saknas hos äldre) och allmänpåverkan i varierande grad. Ev. frossa, huvudvärk, illamående och kräkningar.</a:t>
            </a:r>
            <a:endParaRPr lang="en" dirty="0">
              <a:ea typeface="Calibri"/>
              <a:cs typeface="Calibri"/>
            </a:endParaRPr>
          </a:p>
          <a:p>
            <a:endParaRPr lang="en" dirty="0"/>
          </a:p>
          <a:p>
            <a:r>
              <a:rPr lang="en" b="1" dirty="0"/>
              <a:t>En urinvägsinfektion benämns komplicerad </a:t>
            </a:r>
            <a:r>
              <a:rPr lang="en" dirty="0"/>
              <a:t>vid samtidig strukturell eller funktionell rubbning i urinvägarna eller vid underliggande sjukdom som försämrar patientens försvar mot infektionen eller svar på behandlingen.</a:t>
            </a:r>
            <a:endParaRPr lang="en" dirty="0">
              <a:ea typeface="Calibri"/>
              <a:cs typeface="Calibri"/>
            </a:endParaRPr>
          </a:p>
          <a:p>
            <a:r>
              <a:rPr lang="en" dirty="0"/>
              <a:t>Detta material är begränsat till återkommande UVI vid RIK.</a:t>
            </a:r>
            <a:endParaRPr lang="en" dirty="0">
              <a:ea typeface="Calibri"/>
              <a:cs typeface="Calibri"/>
            </a:endParaRPr>
          </a:p>
          <a:p>
            <a:pPr lvl="0"/>
            <a:endParaRPr lang="en" dirty="0">
              <a:ea typeface="Calibri"/>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5</a:t>
            </a:fld>
            <a:endParaRPr lang="sv-SE"/>
          </a:p>
        </p:txBody>
      </p:sp>
    </p:spTree>
    <p:extLst>
      <p:ext uri="{BB962C8B-B14F-4D97-AF65-F5344CB8AC3E}">
        <p14:creationId xmlns:p14="http://schemas.microsoft.com/office/powerpoint/2010/main" val="342260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Om du </a:t>
            </a:r>
            <a:r>
              <a:rPr lang="en-US" err="1"/>
              <a:t>är</a:t>
            </a:r>
            <a:r>
              <a:rPr lang="en-US"/>
              <a:t> </a:t>
            </a:r>
            <a:r>
              <a:rPr lang="en-US" err="1"/>
              <a:t>intresserad</a:t>
            </a:r>
            <a:r>
              <a:rPr lang="en-US"/>
              <a:t> </a:t>
            </a:r>
            <a:r>
              <a:rPr lang="en-US" err="1"/>
              <a:t>att</a:t>
            </a:r>
            <a:r>
              <a:rPr lang="en-US"/>
              <a:t> </a:t>
            </a:r>
            <a:r>
              <a:rPr lang="en-US" err="1"/>
              <a:t>få</a:t>
            </a:r>
            <a:r>
              <a:rPr lang="en-US"/>
              <a:t> </a:t>
            </a:r>
            <a:r>
              <a:rPr lang="en-US" err="1"/>
              <a:t>mer</a:t>
            </a:r>
            <a:r>
              <a:rPr lang="en-US"/>
              <a:t> </a:t>
            </a:r>
            <a:r>
              <a:rPr lang="en-US" err="1"/>
              <a:t>kunskap</a:t>
            </a:r>
            <a:r>
              <a:rPr lang="en-US"/>
              <a:t> om </a:t>
            </a:r>
            <a:r>
              <a:rPr lang="en-US" err="1"/>
              <a:t>hur</a:t>
            </a:r>
            <a:r>
              <a:rPr lang="en-US"/>
              <a:t> </a:t>
            </a:r>
            <a:r>
              <a:rPr lang="en-US" err="1"/>
              <a:t>en</a:t>
            </a:r>
            <a:r>
              <a:rPr lang="en-US"/>
              <a:t> UVI </a:t>
            </a:r>
            <a:r>
              <a:rPr lang="en-US" err="1"/>
              <a:t>normalt</a:t>
            </a:r>
            <a:r>
              <a:rPr lang="en-US"/>
              <a:t> </a:t>
            </a:r>
            <a:r>
              <a:rPr lang="en-US" err="1"/>
              <a:t>uppstår</a:t>
            </a:r>
            <a:r>
              <a:rPr lang="en-US"/>
              <a:t>, </a:t>
            </a:r>
            <a:r>
              <a:rPr lang="en-US" err="1"/>
              <a:t>klicka</a:t>
            </a:r>
            <a:r>
              <a:rPr lang="en-US"/>
              <a:t> </a:t>
            </a:r>
            <a:r>
              <a:rPr lang="en-US" err="1"/>
              <a:t>på</a:t>
            </a:r>
            <a:r>
              <a:rPr lang="en-US"/>
              <a:t> </a:t>
            </a:r>
            <a:r>
              <a:rPr lang="en-US" err="1"/>
              <a:t>länken</a:t>
            </a:r>
            <a:r>
              <a:rPr lang="en-US"/>
              <a:t> för </a:t>
            </a:r>
            <a:r>
              <a:rPr lang="en-US" err="1"/>
              <a:t>att</a:t>
            </a:r>
            <a:r>
              <a:rPr lang="en-US"/>
              <a:t> </a:t>
            </a:r>
            <a:r>
              <a:rPr lang="en-US" err="1"/>
              <a:t>komma</a:t>
            </a:r>
            <a:r>
              <a:rPr lang="en-US"/>
              <a:t> till </a:t>
            </a:r>
            <a:r>
              <a:rPr lang="en-US" err="1"/>
              <a:t>vår</a:t>
            </a:r>
            <a:r>
              <a:rPr lang="en-US"/>
              <a:t> </a:t>
            </a:r>
            <a:r>
              <a:rPr lang="en-US" err="1"/>
              <a:t>utbildningsplattform</a:t>
            </a:r>
            <a:r>
              <a:rPr lang="en-US"/>
              <a:t> med CPD-</a:t>
            </a:r>
            <a:r>
              <a:rPr lang="en-US" err="1"/>
              <a:t>ackrediterat</a:t>
            </a:r>
            <a:r>
              <a:rPr lang="en-US"/>
              <a:t> material. CPD </a:t>
            </a:r>
            <a:r>
              <a:rPr lang="en-US" err="1"/>
              <a:t>innebär</a:t>
            </a:r>
            <a:r>
              <a:rPr lang="en-US"/>
              <a:t> </a:t>
            </a:r>
            <a:r>
              <a:rPr lang="en-US" err="1"/>
              <a:t>att</a:t>
            </a:r>
            <a:r>
              <a:rPr lang="en-US"/>
              <a:t> </a:t>
            </a:r>
            <a:r>
              <a:rPr lang="en-US" err="1"/>
              <a:t>inlärningsaktiviteten</a:t>
            </a:r>
            <a:r>
              <a:rPr lang="en-US"/>
              <a:t> </a:t>
            </a:r>
            <a:r>
              <a:rPr lang="en-US" err="1"/>
              <a:t>har</a:t>
            </a:r>
            <a:r>
              <a:rPr lang="en-US"/>
              <a:t> </a:t>
            </a:r>
            <a:r>
              <a:rPr lang="en-US" err="1"/>
              <a:t>uppfyllt</a:t>
            </a:r>
            <a:r>
              <a:rPr lang="en-US"/>
              <a:t> </a:t>
            </a:r>
            <a:r>
              <a:rPr lang="en-US" err="1"/>
              <a:t>standarderna</a:t>
            </a:r>
            <a:r>
              <a:rPr lang="en-US"/>
              <a:t> </a:t>
            </a:r>
            <a:r>
              <a:rPr lang="en-US" err="1"/>
              <a:t>och</a:t>
            </a:r>
            <a:r>
              <a:rPr lang="en-US"/>
              <a:t> </a:t>
            </a:r>
            <a:r>
              <a:rPr lang="en-US" err="1"/>
              <a:t>riktmärkena</a:t>
            </a:r>
            <a:r>
              <a:rPr lang="en-US"/>
              <a:t> för </a:t>
            </a:r>
            <a:r>
              <a:rPr lang="en-US" err="1"/>
              <a:t>kontinuerlig</a:t>
            </a:r>
            <a:r>
              <a:rPr lang="en-US"/>
              <a:t> </a:t>
            </a:r>
            <a:r>
              <a:rPr lang="en-US" err="1"/>
              <a:t>professionell</a:t>
            </a:r>
            <a:r>
              <a:rPr lang="en-US"/>
              <a:t> </a:t>
            </a:r>
            <a:r>
              <a:rPr lang="en-US" err="1"/>
              <a:t>utveckling</a:t>
            </a:r>
            <a:r>
              <a:rPr lang="en-US"/>
              <a:t> (CPD) </a:t>
            </a:r>
            <a:r>
              <a:rPr lang="en-US" err="1"/>
              <a:t>och</a:t>
            </a:r>
            <a:r>
              <a:rPr lang="en-US"/>
              <a:t> </a:t>
            </a:r>
            <a:r>
              <a:rPr lang="en-US" err="1"/>
              <a:t>har</a:t>
            </a:r>
            <a:r>
              <a:rPr lang="en-US"/>
              <a:t> </a:t>
            </a:r>
            <a:r>
              <a:rPr lang="en-US" err="1"/>
              <a:t>utvärderats</a:t>
            </a:r>
            <a:r>
              <a:rPr lang="en-US"/>
              <a:t> för sin </a:t>
            </a:r>
            <a:r>
              <a:rPr lang="en-US" err="1"/>
              <a:t>kvalitet</a:t>
            </a:r>
            <a:r>
              <a:rPr lang="en-US"/>
              <a:t>.</a:t>
            </a:r>
            <a:endParaRPr lang="en-US">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6</a:t>
            </a:fld>
            <a:endParaRPr lang="sv-SE"/>
          </a:p>
        </p:txBody>
      </p:sp>
    </p:spTree>
    <p:extLst>
      <p:ext uri="{BB962C8B-B14F-4D97-AF65-F5344CB8AC3E}">
        <p14:creationId xmlns:p14="http://schemas.microsoft.com/office/powerpoint/2010/main" val="3004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7138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444AB-4FF0-1FD6-F2CF-56DFD2EFB8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788EE-F326-920E-BBDD-5E90C1CCCD1C}"/>
              </a:ext>
            </a:extLst>
          </p:cNvPr>
          <p:cNvSpPr txBox="1">
            <a:spLocks noGrp="1"/>
          </p:cNvSpPr>
          <p:nvPr>
            <p:ph type="body" sz="quarter" idx="1"/>
          </p:nvPr>
        </p:nvSpPr>
        <p:spPr/>
        <p:txBody>
          <a:bodyPr/>
          <a:lstStyle/>
          <a:p>
            <a:pPr>
              <a:defRPr/>
            </a:pPr>
            <a:r>
              <a:rPr lang="en-US"/>
              <a:t>De </a:t>
            </a:r>
            <a:r>
              <a:rPr lang="en-US" err="1"/>
              <a:t>vanligaste</a:t>
            </a:r>
            <a:r>
              <a:rPr lang="en-US"/>
              <a:t> </a:t>
            </a:r>
            <a:r>
              <a:rPr lang="en-US" err="1"/>
              <a:t>symtomen</a:t>
            </a:r>
            <a:r>
              <a:rPr lang="en-US"/>
              <a:t> </a:t>
            </a:r>
            <a:r>
              <a:rPr lang="en-US" err="1"/>
              <a:t>på</a:t>
            </a:r>
            <a:r>
              <a:rPr lang="en-US"/>
              <a:t> UVI </a:t>
            </a:r>
            <a:r>
              <a:rPr lang="en-US" err="1"/>
              <a:t>är</a:t>
            </a:r>
            <a:r>
              <a:rPr lang="en-US"/>
              <a:t> </a:t>
            </a:r>
            <a:r>
              <a:rPr lang="en-US" err="1"/>
              <a:t>ett</a:t>
            </a:r>
            <a:r>
              <a:rPr lang="en-US"/>
              <a:t> </a:t>
            </a:r>
            <a:r>
              <a:rPr lang="en-US" err="1"/>
              <a:t>ändrat</a:t>
            </a:r>
            <a:r>
              <a:rPr lang="en-US"/>
              <a:t> </a:t>
            </a:r>
            <a:r>
              <a:rPr lang="en-US" err="1"/>
              <a:t>miktionsmönster</a:t>
            </a:r>
            <a:r>
              <a:rPr lang="en-US"/>
              <a:t> (se </a:t>
            </a:r>
            <a:r>
              <a:rPr lang="en-US" err="1"/>
              <a:t>bilden</a:t>
            </a:r>
            <a:r>
              <a:rPr lang="en-US"/>
              <a:t> </a:t>
            </a:r>
            <a:r>
              <a:rPr lang="en-US" err="1"/>
              <a:t>ovan</a:t>
            </a:r>
            <a:r>
              <a:rPr lang="en-US"/>
              <a:t>)</a:t>
            </a:r>
          </a:p>
          <a:p>
            <a:pPr>
              <a:defRPr/>
            </a:pPr>
            <a:r>
              <a:rPr lang="en-US"/>
              <a:t>Vid </a:t>
            </a:r>
            <a:r>
              <a:rPr lang="en-US" err="1"/>
              <a:t>neurogen</a:t>
            </a:r>
            <a:r>
              <a:rPr lang="en-US"/>
              <a:t> </a:t>
            </a:r>
            <a:r>
              <a:rPr lang="en-US" err="1"/>
              <a:t>skada</a:t>
            </a:r>
            <a:r>
              <a:rPr lang="en-US"/>
              <a:t>/</a:t>
            </a:r>
            <a:r>
              <a:rPr lang="en-US" err="1"/>
              <a:t>sjukdom</a:t>
            </a:r>
            <a:r>
              <a:rPr lang="en-US"/>
              <a:t> </a:t>
            </a:r>
            <a:r>
              <a:rPr lang="en-US" err="1"/>
              <a:t>kan</a:t>
            </a:r>
            <a:r>
              <a:rPr lang="en-US"/>
              <a:t> </a:t>
            </a:r>
            <a:r>
              <a:rPr lang="en-US" err="1"/>
              <a:t>spasticiteten</a:t>
            </a:r>
            <a:r>
              <a:rPr lang="en-US"/>
              <a:t> </a:t>
            </a:r>
            <a:r>
              <a:rPr lang="en-US" err="1"/>
              <a:t>öka</a:t>
            </a:r>
            <a:r>
              <a:rPr lang="en-US"/>
              <a:t> vid UVI.</a:t>
            </a:r>
            <a:endParaRPr lang="en-US">
              <a:ea typeface="Calibri"/>
              <a:cs typeface="Calibri"/>
            </a:endParaRPr>
          </a:p>
          <a:p>
            <a:pPr>
              <a:defRPr/>
            </a:pPr>
            <a:r>
              <a:rPr lang="en-US" err="1"/>
              <a:t>Observera</a:t>
            </a:r>
            <a:r>
              <a:rPr lang="en-US"/>
              <a:t> </a:t>
            </a:r>
            <a:r>
              <a:rPr lang="en-US" err="1"/>
              <a:t>att</a:t>
            </a:r>
            <a:r>
              <a:rPr lang="en-US"/>
              <a:t> </a:t>
            </a:r>
            <a:r>
              <a:rPr lang="en-US" err="1"/>
              <a:t>äldre</a:t>
            </a:r>
            <a:r>
              <a:rPr lang="en-US"/>
              <a:t> </a:t>
            </a:r>
            <a:r>
              <a:rPr lang="en-US" err="1"/>
              <a:t>personer</a:t>
            </a:r>
            <a:r>
              <a:rPr lang="en-US"/>
              <a:t> </a:t>
            </a:r>
            <a:r>
              <a:rPr lang="en-US" err="1"/>
              <a:t>kan</a:t>
            </a:r>
            <a:r>
              <a:rPr lang="en-US"/>
              <a:t> </a:t>
            </a:r>
            <a:r>
              <a:rPr lang="en-US" err="1"/>
              <a:t>bli</a:t>
            </a:r>
            <a:r>
              <a:rPr lang="en-US"/>
              <a:t> </a:t>
            </a:r>
            <a:r>
              <a:rPr lang="en-US" err="1"/>
              <a:t>förvirrade</a:t>
            </a:r>
            <a:r>
              <a:rPr lang="en-US"/>
              <a:t> </a:t>
            </a:r>
            <a:r>
              <a:rPr lang="en-US" err="1"/>
              <a:t>och</a:t>
            </a:r>
            <a:r>
              <a:rPr lang="en-US"/>
              <a:t> </a:t>
            </a:r>
            <a:r>
              <a:rPr lang="en-US" err="1"/>
              <a:t>personer</a:t>
            </a:r>
            <a:r>
              <a:rPr lang="en-US"/>
              <a:t> med </a:t>
            </a:r>
            <a:r>
              <a:rPr lang="en-US" err="1"/>
              <a:t>höga</a:t>
            </a:r>
            <a:r>
              <a:rPr lang="en-US"/>
              <a:t> </a:t>
            </a:r>
            <a:r>
              <a:rPr lang="en-US" err="1"/>
              <a:t>spinalskador</a:t>
            </a:r>
            <a:r>
              <a:rPr lang="en-US"/>
              <a:t> </a:t>
            </a:r>
            <a:r>
              <a:rPr lang="en-US" err="1"/>
              <a:t>ovan</a:t>
            </a:r>
            <a:r>
              <a:rPr lang="en-US"/>
              <a:t> Th6 </a:t>
            </a:r>
            <a:r>
              <a:rPr lang="en-US" err="1"/>
              <a:t>kan</a:t>
            </a:r>
            <a:r>
              <a:rPr lang="en-US"/>
              <a:t> </a:t>
            </a:r>
            <a:r>
              <a:rPr lang="en-US" err="1"/>
              <a:t>få</a:t>
            </a:r>
            <a:r>
              <a:rPr lang="en-US"/>
              <a:t> </a:t>
            </a:r>
            <a:r>
              <a:rPr lang="en-US" err="1"/>
              <a:t>autonom</a:t>
            </a:r>
            <a:r>
              <a:rPr lang="en-US"/>
              <a:t> </a:t>
            </a:r>
            <a:r>
              <a:rPr lang="en-US" err="1"/>
              <a:t>dysreflexi</a:t>
            </a:r>
            <a:r>
              <a:rPr lang="en-US"/>
              <a:t>.</a:t>
            </a:r>
            <a:endParaRPr lang="en-US">
              <a:ea typeface="Calibri"/>
              <a:cs typeface="Calibri"/>
            </a:endParaRPr>
          </a:p>
          <a:p>
            <a:pPr marL="0" marR="0" lvl="0" indent="0" algn="l" defTabSz="914400">
              <a:lnSpc>
                <a:spcPct val="100000"/>
              </a:lnSpc>
              <a:spcBef>
                <a:spcPts val="0"/>
              </a:spcBef>
              <a:spcAft>
                <a:spcPts val="0"/>
              </a:spcAft>
              <a:buClrTx/>
              <a:buSzTx/>
              <a:buFontTx/>
              <a:buNone/>
              <a:tabLst/>
              <a:defRPr/>
            </a:pPr>
            <a:endParaRPr lang="en-US" noProof="0">
              <a:solidFill>
                <a:srgbClr val="4C4C4C"/>
              </a:solidFill>
              <a:latin typeface="Source Sans Pro" pitchFamily="34"/>
            </a:endParaRPr>
          </a:p>
          <a:p>
            <a:pPr lvl="0"/>
            <a:endParaRPr lang="en-US" noProof="0">
              <a:solidFill>
                <a:srgbClr val="4C4C4C"/>
              </a:solidFill>
              <a:latin typeface="Source Sans Pro" pitchFamily="34"/>
            </a:endParaRPr>
          </a:p>
          <a:p>
            <a:pPr lvl="0"/>
            <a:endParaRPr lang="en-US" noProof="0">
              <a:solidFill>
                <a:srgbClr val="4C4C4C"/>
              </a:solidFill>
              <a:latin typeface="Source Sans Pro" pitchFamily="34"/>
            </a:endParaRPr>
          </a:p>
          <a:p>
            <a:pPr lvl="0"/>
            <a:endParaRPr lang="en-US" b="0" noProof="0">
              <a:solidFill>
                <a:srgbClr val="111111"/>
              </a:solidFill>
              <a:highlight>
                <a:srgbClr val="FFFF00"/>
              </a:highlight>
              <a:latin typeface="-apple-system"/>
            </a:endParaRPr>
          </a:p>
          <a:p>
            <a:pPr lvl="0"/>
            <a:endParaRPr lang="en-US" noProof="0">
              <a:highlight>
                <a:srgbClr val="FFFF00"/>
              </a:highlight>
            </a:endParaRPr>
          </a:p>
          <a:p>
            <a:pPr lvl="0"/>
            <a:endParaRPr lang="en-US" noProof="0">
              <a:highlight>
                <a:srgbClr val="FFFF00"/>
              </a:highlight>
            </a:endParaRPr>
          </a:p>
          <a:p>
            <a:pPr lvl="0"/>
            <a:endParaRPr lang="en-US" noProof="0"/>
          </a:p>
        </p:txBody>
      </p:sp>
      <p:sp>
        <p:nvSpPr>
          <p:cNvPr id="4" name="Slide Number Placeholder 3">
            <a:extLst>
              <a:ext uri="{FF2B5EF4-FFF2-40B4-BE49-F238E27FC236}">
                <a16:creationId xmlns:a16="http://schemas.microsoft.com/office/drawing/2014/main" id="{27ED897B-2C03-35C6-AABA-9A883EC901B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6BAA38-8636-4734-834A-BD5AF41A0A06}" type="slidenum">
              <a:t>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4C4C4C"/>
                </a:solidFill>
              </a:rPr>
              <a:t>För </a:t>
            </a:r>
            <a:r>
              <a:rPr lang="en-US" dirty="0" err="1">
                <a:solidFill>
                  <a:srgbClr val="4C4C4C"/>
                </a:solidFill>
              </a:rPr>
              <a:t>ungefär</a:t>
            </a:r>
            <a:r>
              <a:rPr lang="en-US" dirty="0">
                <a:solidFill>
                  <a:srgbClr val="4C4C4C"/>
                </a:solidFill>
              </a:rPr>
              <a:t> </a:t>
            </a:r>
            <a:r>
              <a:rPr lang="en-US" dirty="0" err="1">
                <a:solidFill>
                  <a:srgbClr val="4C4C4C"/>
                </a:solidFill>
              </a:rPr>
              <a:t>ett</a:t>
            </a:r>
            <a:r>
              <a:rPr lang="en-US" dirty="0">
                <a:solidFill>
                  <a:srgbClr val="4C4C4C"/>
                </a:solidFill>
              </a:rPr>
              <a:t> decennium sedan </a:t>
            </a:r>
            <a:r>
              <a:rPr lang="en-US" dirty="0" err="1">
                <a:solidFill>
                  <a:srgbClr val="4C4C4C"/>
                </a:solidFill>
              </a:rPr>
              <a:t>trodde</a:t>
            </a:r>
            <a:r>
              <a:rPr lang="en-US" dirty="0">
                <a:solidFill>
                  <a:srgbClr val="4C4C4C"/>
                </a:solidFill>
              </a:rPr>
              <a:t> man </a:t>
            </a:r>
            <a:r>
              <a:rPr lang="en-US" dirty="0" err="1">
                <a:solidFill>
                  <a:srgbClr val="4C4C4C"/>
                </a:solidFill>
              </a:rPr>
              <a:t>att</a:t>
            </a:r>
            <a:r>
              <a:rPr lang="en-US" dirty="0">
                <a:solidFill>
                  <a:srgbClr val="4C4C4C"/>
                </a:solidFill>
              </a:rPr>
              <a:t> </a:t>
            </a:r>
            <a:r>
              <a:rPr lang="en-US" dirty="0" err="1">
                <a:solidFill>
                  <a:srgbClr val="4C4C4C"/>
                </a:solidFill>
              </a:rPr>
              <a:t>urinen</a:t>
            </a:r>
            <a:r>
              <a:rPr lang="en-US" dirty="0">
                <a:solidFill>
                  <a:srgbClr val="4C4C4C"/>
                </a:solidFill>
              </a:rPr>
              <a:t> var </a:t>
            </a:r>
            <a:r>
              <a:rPr lang="en-US" dirty="0" err="1">
                <a:solidFill>
                  <a:srgbClr val="4C4C4C"/>
                </a:solidFill>
              </a:rPr>
              <a:t>steril</a:t>
            </a:r>
            <a:r>
              <a:rPr lang="en-US" dirty="0">
                <a:solidFill>
                  <a:srgbClr val="4C4C4C"/>
                </a:solidFill>
              </a:rPr>
              <a:t>, men </a:t>
            </a:r>
            <a:r>
              <a:rPr lang="en-US" dirty="0" err="1">
                <a:solidFill>
                  <a:srgbClr val="4C4C4C"/>
                </a:solidFill>
              </a:rPr>
              <a:t>så</a:t>
            </a:r>
            <a:r>
              <a:rPr lang="en-US" dirty="0">
                <a:solidFill>
                  <a:srgbClr val="4C4C4C"/>
                </a:solidFill>
              </a:rPr>
              <a:t> </a:t>
            </a:r>
            <a:r>
              <a:rPr lang="en-US" dirty="0" err="1">
                <a:solidFill>
                  <a:srgbClr val="4C4C4C"/>
                </a:solidFill>
              </a:rPr>
              <a:t>är</a:t>
            </a:r>
            <a:r>
              <a:rPr lang="en-US" dirty="0">
                <a:solidFill>
                  <a:srgbClr val="4C4C4C"/>
                </a:solidFill>
              </a:rPr>
              <a:t> det </a:t>
            </a:r>
            <a:r>
              <a:rPr lang="en-US" dirty="0" err="1">
                <a:solidFill>
                  <a:srgbClr val="4C4C4C"/>
                </a:solidFill>
              </a:rPr>
              <a:t>inte</a:t>
            </a:r>
            <a:r>
              <a:rPr lang="en-US" dirty="0">
                <a:solidFill>
                  <a:srgbClr val="4C4C4C"/>
                </a:solidFill>
              </a:rPr>
              <a:t> och </a:t>
            </a:r>
            <a:r>
              <a:rPr lang="en-US" dirty="0" err="1">
                <a:solidFill>
                  <a:srgbClr val="4C4C4C"/>
                </a:solidFill>
              </a:rPr>
              <a:t>urinen</a:t>
            </a:r>
            <a:r>
              <a:rPr lang="en-US" dirty="0">
                <a:solidFill>
                  <a:srgbClr val="4C4C4C"/>
                </a:solidFill>
              </a:rPr>
              <a:t> </a:t>
            </a:r>
            <a:r>
              <a:rPr lang="en-US" dirty="0" err="1">
                <a:solidFill>
                  <a:srgbClr val="4C4C4C"/>
                </a:solidFill>
              </a:rPr>
              <a:t>innehåller</a:t>
            </a:r>
            <a:r>
              <a:rPr lang="en-US" dirty="0">
                <a:solidFill>
                  <a:srgbClr val="4C4C4C"/>
                </a:solidFill>
              </a:rPr>
              <a:t> </a:t>
            </a:r>
            <a:r>
              <a:rPr lang="en-US" dirty="0" err="1">
                <a:solidFill>
                  <a:srgbClr val="4C4C4C"/>
                </a:solidFill>
              </a:rPr>
              <a:t>bakterier</a:t>
            </a:r>
            <a:r>
              <a:rPr lang="en-US" dirty="0">
                <a:solidFill>
                  <a:srgbClr val="4C4C4C"/>
                </a:solidFill>
              </a:rPr>
              <a:t> (</a:t>
            </a:r>
            <a:r>
              <a:rPr lang="en-US" dirty="0" err="1">
                <a:solidFill>
                  <a:srgbClr val="4C4C4C"/>
                </a:solidFill>
              </a:rPr>
              <a:t>både</a:t>
            </a:r>
            <a:r>
              <a:rPr lang="en-US" dirty="0">
                <a:solidFill>
                  <a:srgbClr val="4C4C4C"/>
                </a:solidFill>
              </a:rPr>
              <a:t> de </a:t>
            </a:r>
            <a:r>
              <a:rPr lang="en-US" dirty="0" err="1">
                <a:solidFill>
                  <a:srgbClr val="4C4C4C"/>
                </a:solidFill>
              </a:rPr>
              <a:t>goda</a:t>
            </a:r>
            <a:r>
              <a:rPr lang="en-US" dirty="0">
                <a:solidFill>
                  <a:srgbClr val="4C4C4C"/>
                </a:solidFill>
              </a:rPr>
              <a:t> och de </a:t>
            </a:r>
            <a:r>
              <a:rPr lang="en-US" dirty="0" err="1">
                <a:solidFill>
                  <a:srgbClr val="4C4C4C"/>
                </a:solidFill>
              </a:rPr>
              <a:t>onda</a:t>
            </a:r>
            <a:r>
              <a:rPr lang="en-US" dirty="0">
                <a:solidFill>
                  <a:srgbClr val="4C4C4C"/>
                </a:solidFill>
              </a:rPr>
              <a:t>) </a:t>
            </a:r>
            <a:r>
              <a:rPr lang="en-US" dirty="0" err="1">
                <a:solidFill>
                  <a:srgbClr val="4C4C4C"/>
                </a:solidFill>
              </a:rPr>
              <a:t>som</a:t>
            </a:r>
            <a:r>
              <a:rPr lang="en-US" dirty="0">
                <a:solidFill>
                  <a:srgbClr val="4C4C4C"/>
                </a:solidFill>
              </a:rPr>
              <a:t> lever </a:t>
            </a:r>
            <a:r>
              <a:rPr lang="en-US" dirty="0" err="1">
                <a:solidFill>
                  <a:srgbClr val="4C4C4C"/>
                </a:solidFill>
              </a:rPr>
              <a:t>i</a:t>
            </a:r>
            <a:r>
              <a:rPr lang="en-US" dirty="0">
                <a:solidFill>
                  <a:srgbClr val="4C4C4C"/>
                </a:solidFill>
              </a:rPr>
              <a:t> </a:t>
            </a:r>
            <a:r>
              <a:rPr lang="en-US" dirty="0" err="1">
                <a:solidFill>
                  <a:srgbClr val="4C4C4C"/>
                </a:solidFill>
              </a:rPr>
              <a:t>symbios</a:t>
            </a:r>
            <a:r>
              <a:rPr lang="en-US" dirty="0">
                <a:solidFill>
                  <a:srgbClr val="4C4C4C"/>
                </a:solidFill>
              </a:rPr>
              <a:t> med </a:t>
            </a:r>
            <a:r>
              <a:rPr lang="en-US" dirty="0" err="1">
                <a:solidFill>
                  <a:srgbClr val="4C4C4C"/>
                </a:solidFill>
              </a:rPr>
              <a:t>oss</a:t>
            </a:r>
            <a:r>
              <a:rPr lang="en-US" dirty="0">
                <a:solidFill>
                  <a:srgbClr val="4C4C4C"/>
                </a:solidFill>
              </a:rPr>
              <a:t>. </a:t>
            </a:r>
            <a:r>
              <a:rPr lang="en-US" dirty="0" err="1">
                <a:solidFill>
                  <a:srgbClr val="4C4C4C"/>
                </a:solidFill>
              </a:rPr>
              <a:t>Urinvägsinfektioner</a:t>
            </a:r>
            <a:r>
              <a:rPr lang="en-US" dirty="0">
                <a:solidFill>
                  <a:srgbClr val="4C4C4C"/>
                </a:solidFill>
              </a:rPr>
              <a:t> delas in </a:t>
            </a:r>
            <a:r>
              <a:rPr lang="en-US" dirty="0" err="1">
                <a:solidFill>
                  <a:srgbClr val="4C4C4C"/>
                </a:solidFill>
              </a:rPr>
              <a:t>i</a:t>
            </a:r>
            <a:r>
              <a:rPr lang="en-US" dirty="0">
                <a:solidFill>
                  <a:srgbClr val="4C4C4C"/>
                </a:solidFill>
              </a:rPr>
              <a:t> </a:t>
            </a:r>
            <a:r>
              <a:rPr lang="en-US" dirty="0" err="1">
                <a:solidFill>
                  <a:srgbClr val="4C4C4C"/>
                </a:solidFill>
              </a:rPr>
              <a:t>asymtomatiska</a:t>
            </a:r>
            <a:r>
              <a:rPr lang="en-US" dirty="0">
                <a:solidFill>
                  <a:srgbClr val="4C4C4C"/>
                </a:solidFill>
              </a:rPr>
              <a:t> och </a:t>
            </a:r>
            <a:r>
              <a:rPr lang="en-US" dirty="0" err="1">
                <a:solidFill>
                  <a:srgbClr val="4C4C4C"/>
                </a:solidFill>
              </a:rPr>
              <a:t>symtomatiska</a:t>
            </a:r>
            <a:r>
              <a:rPr lang="en-US" dirty="0">
                <a:solidFill>
                  <a:srgbClr val="4C4C4C"/>
                </a:solidFill>
              </a:rPr>
              <a:t>: </a:t>
            </a:r>
            <a:r>
              <a:rPr lang="en-US" dirty="0" err="1">
                <a:solidFill>
                  <a:srgbClr val="4C4C4C"/>
                </a:solidFill>
              </a:rPr>
              <a:t>Asymtomatisk</a:t>
            </a:r>
            <a:r>
              <a:rPr lang="en-US" dirty="0">
                <a:solidFill>
                  <a:srgbClr val="4C4C4C"/>
                </a:solidFill>
              </a:rPr>
              <a:t> </a:t>
            </a:r>
            <a:r>
              <a:rPr lang="en-US" dirty="0" err="1">
                <a:solidFill>
                  <a:srgbClr val="4C4C4C"/>
                </a:solidFill>
              </a:rPr>
              <a:t>urinvägsinfektion</a:t>
            </a:r>
            <a:r>
              <a:rPr lang="en-US" dirty="0">
                <a:solidFill>
                  <a:srgbClr val="4C4C4C"/>
                </a:solidFill>
              </a:rPr>
              <a:t> </a:t>
            </a:r>
            <a:r>
              <a:rPr lang="en-US" dirty="0" err="1">
                <a:solidFill>
                  <a:srgbClr val="4C4C4C"/>
                </a:solidFill>
              </a:rPr>
              <a:t>innebär</a:t>
            </a:r>
            <a:r>
              <a:rPr lang="en-US" dirty="0">
                <a:solidFill>
                  <a:srgbClr val="4C4C4C"/>
                </a:solidFill>
              </a:rPr>
              <a:t> </a:t>
            </a:r>
            <a:r>
              <a:rPr lang="en-US" dirty="0" err="1">
                <a:solidFill>
                  <a:srgbClr val="4C4C4C"/>
                </a:solidFill>
              </a:rPr>
              <a:t>att</a:t>
            </a:r>
            <a:r>
              <a:rPr lang="en-US" dirty="0">
                <a:solidFill>
                  <a:srgbClr val="4C4C4C"/>
                </a:solidFill>
              </a:rPr>
              <a:t> du </a:t>
            </a:r>
            <a:r>
              <a:rPr lang="en-US" dirty="0" err="1">
                <a:solidFill>
                  <a:srgbClr val="4C4C4C"/>
                </a:solidFill>
              </a:rPr>
              <a:t>har</a:t>
            </a:r>
            <a:r>
              <a:rPr lang="en-US" dirty="0">
                <a:solidFill>
                  <a:srgbClr val="4C4C4C"/>
                </a:solidFill>
              </a:rPr>
              <a:t> </a:t>
            </a:r>
            <a:r>
              <a:rPr lang="en-US" dirty="0" err="1">
                <a:solidFill>
                  <a:srgbClr val="4C4C4C"/>
                </a:solidFill>
              </a:rPr>
              <a:t>bakterier</a:t>
            </a:r>
            <a:r>
              <a:rPr lang="en-US" dirty="0">
                <a:solidFill>
                  <a:srgbClr val="4C4C4C"/>
                </a:solidFill>
              </a:rPr>
              <a:t> </a:t>
            </a:r>
            <a:r>
              <a:rPr lang="en-US" dirty="0" err="1">
                <a:solidFill>
                  <a:srgbClr val="4C4C4C"/>
                </a:solidFill>
              </a:rPr>
              <a:t>i</a:t>
            </a:r>
            <a:r>
              <a:rPr lang="en-US" dirty="0">
                <a:solidFill>
                  <a:srgbClr val="4C4C4C"/>
                </a:solidFill>
              </a:rPr>
              <a:t> </a:t>
            </a:r>
            <a:r>
              <a:rPr lang="en-US" dirty="0" err="1">
                <a:solidFill>
                  <a:srgbClr val="4C4C4C"/>
                </a:solidFill>
              </a:rPr>
              <a:t>urinen</a:t>
            </a:r>
            <a:r>
              <a:rPr lang="en-US" dirty="0">
                <a:solidFill>
                  <a:srgbClr val="4C4C4C"/>
                </a:solidFill>
              </a:rPr>
              <a:t> </a:t>
            </a:r>
            <a:r>
              <a:rPr lang="en-US" dirty="0" err="1">
                <a:solidFill>
                  <a:srgbClr val="4C4C4C"/>
                </a:solidFill>
              </a:rPr>
              <a:t>utan</a:t>
            </a:r>
            <a:r>
              <a:rPr lang="en-US" dirty="0">
                <a:solidFill>
                  <a:srgbClr val="4C4C4C"/>
                </a:solidFill>
              </a:rPr>
              <a:t> </a:t>
            </a:r>
            <a:r>
              <a:rPr lang="en-US" dirty="0" err="1">
                <a:solidFill>
                  <a:srgbClr val="4C4C4C"/>
                </a:solidFill>
              </a:rPr>
              <a:t>symtom</a:t>
            </a:r>
            <a:r>
              <a:rPr lang="en-US" dirty="0">
                <a:solidFill>
                  <a:srgbClr val="4C4C4C"/>
                </a:solidFill>
              </a:rPr>
              <a:t> </a:t>
            </a:r>
            <a:r>
              <a:rPr lang="en-US" dirty="0" err="1">
                <a:solidFill>
                  <a:srgbClr val="4C4C4C"/>
                </a:solidFill>
              </a:rPr>
              <a:t>från</a:t>
            </a:r>
            <a:r>
              <a:rPr lang="en-US" dirty="0">
                <a:solidFill>
                  <a:srgbClr val="4C4C4C"/>
                </a:solidFill>
              </a:rPr>
              <a:t> </a:t>
            </a:r>
            <a:r>
              <a:rPr lang="en-US" dirty="0" err="1">
                <a:solidFill>
                  <a:srgbClr val="4C4C4C"/>
                </a:solidFill>
              </a:rPr>
              <a:t>urinvägarna</a:t>
            </a:r>
            <a:r>
              <a:rPr lang="en-US" dirty="0">
                <a:solidFill>
                  <a:srgbClr val="4C4C4C"/>
                </a:solidFill>
              </a:rPr>
              <a:t>. </a:t>
            </a:r>
            <a:r>
              <a:rPr lang="en-US" dirty="0" err="1">
                <a:solidFill>
                  <a:srgbClr val="4C4C4C"/>
                </a:solidFill>
              </a:rPr>
              <a:t>Urinvägsinfektion</a:t>
            </a:r>
            <a:r>
              <a:rPr lang="en-US" dirty="0">
                <a:solidFill>
                  <a:srgbClr val="4C4C4C"/>
                </a:solidFill>
              </a:rPr>
              <a:t> </a:t>
            </a:r>
            <a:r>
              <a:rPr lang="en-US" dirty="0" err="1">
                <a:solidFill>
                  <a:srgbClr val="4C4C4C"/>
                </a:solidFill>
              </a:rPr>
              <a:t>definieras</a:t>
            </a:r>
            <a:r>
              <a:rPr lang="en-US" dirty="0">
                <a:solidFill>
                  <a:srgbClr val="4C4C4C"/>
                </a:solidFill>
              </a:rPr>
              <a:t> </a:t>
            </a:r>
            <a:r>
              <a:rPr lang="en-US" dirty="0" err="1">
                <a:solidFill>
                  <a:srgbClr val="4C4C4C"/>
                </a:solidFill>
              </a:rPr>
              <a:t>som</a:t>
            </a:r>
            <a:r>
              <a:rPr lang="en-US" dirty="0">
                <a:solidFill>
                  <a:srgbClr val="4C4C4C"/>
                </a:solidFill>
              </a:rPr>
              <a:t> </a:t>
            </a:r>
            <a:r>
              <a:rPr lang="en-US" dirty="0" err="1">
                <a:solidFill>
                  <a:srgbClr val="4C4C4C"/>
                </a:solidFill>
              </a:rPr>
              <a:t>bakteriuri</a:t>
            </a:r>
            <a:r>
              <a:rPr lang="en-US" dirty="0">
                <a:solidFill>
                  <a:srgbClr val="4C4C4C"/>
                </a:solidFill>
              </a:rPr>
              <a:t> </a:t>
            </a:r>
            <a:r>
              <a:rPr lang="en-US" dirty="0" err="1">
                <a:solidFill>
                  <a:srgbClr val="4C4C4C"/>
                </a:solidFill>
              </a:rPr>
              <a:t>eller</a:t>
            </a:r>
            <a:r>
              <a:rPr lang="en-US" dirty="0">
                <a:solidFill>
                  <a:srgbClr val="4C4C4C"/>
                </a:solidFill>
              </a:rPr>
              <a:t> </a:t>
            </a:r>
            <a:r>
              <a:rPr lang="en-US" dirty="0" err="1">
                <a:solidFill>
                  <a:srgbClr val="4C4C4C"/>
                </a:solidFill>
              </a:rPr>
              <a:t>svamp</a:t>
            </a:r>
            <a:r>
              <a:rPr lang="en-US" dirty="0">
                <a:solidFill>
                  <a:srgbClr val="4C4C4C"/>
                </a:solidFill>
              </a:rPr>
              <a:t> </a:t>
            </a:r>
            <a:r>
              <a:rPr lang="en-US" dirty="0" err="1">
                <a:solidFill>
                  <a:srgbClr val="4C4C4C"/>
                </a:solidFill>
              </a:rPr>
              <a:t>tillsammans</a:t>
            </a:r>
            <a:r>
              <a:rPr lang="en-US" dirty="0">
                <a:solidFill>
                  <a:srgbClr val="4C4C4C"/>
                </a:solidFill>
              </a:rPr>
              <a:t> med </a:t>
            </a:r>
            <a:r>
              <a:rPr lang="en-US" dirty="0" err="1">
                <a:solidFill>
                  <a:srgbClr val="4C4C4C"/>
                </a:solidFill>
              </a:rPr>
              <a:t>urinvägssymtom</a:t>
            </a:r>
            <a:r>
              <a:rPr lang="en-US" dirty="0">
                <a:solidFill>
                  <a:srgbClr val="4C4C4C"/>
                </a:solidFill>
              </a:rPr>
              <a:t> </a:t>
            </a:r>
            <a:r>
              <a:rPr lang="en-US" dirty="0" err="1">
                <a:solidFill>
                  <a:srgbClr val="4C4C4C"/>
                </a:solidFill>
              </a:rPr>
              <a:t>som</a:t>
            </a:r>
            <a:r>
              <a:rPr lang="en-US" dirty="0">
                <a:solidFill>
                  <a:srgbClr val="4C4C4C"/>
                </a:solidFill>
              </a:rPr>
              <a:t> </a:t>
            </a:r>
            <a:r>
              <a:rPr lang="en-US" dirty="0" err="1">
                <a:solidFill>
                  <a:srgbClr val="4C4C4C"/>
                </a:solidFill>
              </a:rPr>
              <a:t>dysuri</a:t>
            </a:r>
            <a:r>
              <a:rPr lang="en-US" dirty="0">
                <a:solidFill>
                  <a:srgbClr val="4C4C4C"/>
                </a:solidFill>
              </a:rPr>
              <a:t> och </a:t>
            </a:r>
            <a:r>
              <a:rPr lang="en-US" dirty="0" err="1">
                <a:solidFill>
                  <a:srgbClr val="4C4C4C"/>
                </a:solidFill>
              </a:rPr>
              <a:t>feber</a:t>
            </a:r>
            <a:r>
              <a:rPr lang="en-US" dirty="0">
                <a:solidFill>
                  <a:srgbClr val="4C4C4C"/>
                </a:solidFill>
              </a:rPr>
              <a:t> med </a:t>
            </a:r>
            <a:r>
              <a:rPr lang="en-US" dirty="0" err="1">
                <a:solidFill>
                  <a:srgbClr val="4C4C4C"/>
                </a:solidFill>
              </a:rPr>
              <a:t>en</a:t>
            </a:r>
            <a:r>
              <a:rPr lang="en-US" dirty="0">
                <a:solidFill>
                  <a:srgbClr val="4C4C4C"/>
                </a:solidFill>
              </a:rPr>
              <a:t> </a:t>
            </a:r>
            <a:r>
              <a:rPr lang="en-US" dirty="0" err="1">
                <a:solidFill>
                  <a:srgbClr val="4C4C4C"/>
                </a:solidFill>
              </a:rPr>
              <a:t>koncentration</a:t>
            </a:r>
            <a:r>
              <a:rPr lang="en-US" dirty="0">
                <a:solidFill>
                  <a:srgbClr val="4C4C4C"/>
                </a:solidFill>
              </a:rPr>
              <a:t> </a:t>
            </a:r>
            <a:r>
              <a:rPr lang="en-US" dirty="0" err="1">
                <a:solidFill>
                  <a:srgbClr val="4C4C4C"/>
                </a:solidFill>
              </a:rPr>
              <a:t>på</a:t>
            </a:r>
            <a:r>
              <a:rPr lang="en-US" dirty="0">
                <a:solidFill>
                  <a:srgbClr val="4C4C4C"/>
                </a:solidFill>
              </a:rPr>
              <a:t> &gt; 103 CFU/ml. (EAUN:s RIK-</a:t>
            </a:r>
            <a:r>
              <a:rPr lang="en-US" dirty="0" err="1">
                <a:solidFill>
                  <a:srgbClr val="4C4C4C"/>
                </a:solidFill>
              </a:rPr>
              <a:t>riktlinjer</a:t>
            </a:r>
            <a:r>
              <a:rPr lang="en-US" dirty="0">
                <a:solidFill>
                  <a:srgbClr val="4C4C4C"/>
                </a:solidFill>
              </a:rPr>
              <a:t> 2024) </a:t>
            </a:r>
            <a:endParaRPr lang="en-US" dirty="0">
              <a:solidFill>
                <a:srgbClr val="4C4C4C"/>
              </a:solidFill>
              <a:latin typeface="Source Sans Pro"/>
              <a:ea typeface="Source Sans Pro"/>
            </a:endParaRPr>
          </a:p>
          <a:p>
            <a:pPr>
              <a:defRPr/>
            </a:pPr>
            <a:r>
              <a:rPr lang="en-US" dirty="0">
                <a:solidFill>
                  <a:srgbClr val="4C4C4C"/>
                </a:solidFill>
              </a:rPr>
              <a:t>Det </a:t>
            </a:r>
            <a:r>
              <a:rPr lang="en-US" dirty="0" err="1">
                <a:solidFill>
                  <a:srgbClr val="4C4C4C"/>
                </a:solidFill>
              </a:rPr>
              <a:t>är</a:t>
            </a:r>
            <a:r>
              <a:rPr lang="en-US" dirty="0">
                <a:solidFill>
                  <a:srgbClr val="4C4C4C"/>
                </a:solidFill>
              </a:rPr>
              <a:t> den definition </a:t>
            </a:r>
            <a:r>
              <a:rPr lang="en-US" dirty="0" err="1">
                <a:solidFill>
                  <a:srgbClr val="4C4C4C"/>
                </a:solidFill>
              </a:rPr>
              <a:t>som</a:t>
            </a:r>
            <a:r>
              <a:rPr lang="en-US" dirty="0">
                <a:solidFill>
                  <a:srgbClr val="4C4C4C"/>
                </a:solidFill>
              </a:rPr>
              <a:t> </a:t>
            </a:r>
            <a:r>
              <a:rPr lang="en-US" dirty="0" err="1">
                <a:solidFill>
                  <a:srgbClr val="4C4C4C"/>
                </a:solidFill>
              </a:rPr>
              <a:t>numera</a:t>
            </a:r>
            <a:r>
              <a:rPr lang="en-US" dirty="0">
                <a:solidFill>
                  <a:srgbClr val="4C4C4C"/>
                </a:solidFill>
              </a:rPr>
              <a:t> </a:t>
            </a:r>
            <a:r>
              <a:rPr lang="en-US" dirty="0" err="1">
                <a:solidFill>
                  <a:srgbClr val="4C4C4C"/>
                </a:solidFill>
              </a:rPr>
              <a:t>oftast</a:t>
            </a:r>
            <a:r>
              <a:rPr lang="en-US" dirty="0">
                <a:solidFill>
                  <a:srgbClr val="4C4C4C"/>
                </a:solidFill>
              </a:rPr>
              <a:t> </a:t>
            </a:r>
            <a:r>
              <a:rPr lang="en-US" dirty="0" err="1">
                <a:solidFill>
                  <a:srgbClr val="4C4C4C"/>
                </a:solidFill>
              </a:rPr>
              <a:t>uttalas</a:t>
            </a:r>
            <a:r>
              <a:rPr lang="en-US" dirty="0">
                <a:solidFill>
                  <a:srgbClr val="4C4C4C"/>
                </a:solidFill>
              </a:rPr>
              <a:t> </a:t>
            </a:r>
            <a:r>
              <a:rPr lang="en-US" dirty="0" err="1">
                <a:solidFill>
                  <a:srgbClr val="4C4C4C"/>
                </a:solidFill>
              </a:rPr>
              <a:t>i</a:t>
            </a:r>
            <a:r>
              <a:rPr lang="en-US" dirty="0">
                <a:solidFill>
                  <a:srgbClr val="4C4C4C"/>
                </a:solidFill>
              </a:rPr>
              <a:t> </a:t>
            </a:r>
            <a:r>
              <a:rPr lang="en-US" dirty="0" err="1">
                <a:solidFill>
                  <a:srgbClr val="4C4C4C"/>
                </a:solidFill>
              </a:rPr>
              <a:t>litteraturen</a:t>
            </a:r>
            <a:r>
              <a:rPr lang="en-US" dirty="0">
                <a:solidFill>
                  <a:srgbClr val="4C4C4C"/>
                </a:solidFill>
              </a:rPr>
              <a:t> och </a:t>
            </a:r>
            <a:r>
              <a:rPr lang="en-US" dirty="0" err="1">
                <a:solidFill>
                  <a:srgbClr val="4C4C4C"/>
                </a:solidFill>
              </a:rPr>
              <a:t>som</a:t>
            </a:r>
            <a:r>
              <a:rPr lang="en-US" dirty="0">
                <a:solidFill>
                  <a:srgbClr val="4C4C4C"/>
                </a:solidFill>
              </a:rPr>
              <a:t> </a:t>
            </a:r>
            <a:r>
              <a:rPr lang="en-US" dirty="0" err="1">
                <a:solidFill>
                  <a:srgbClr val="4C4C4C"/>
                </a:solidFill>
              </a:rPr>
              <a:t>även</a:t>
            </a:r>
            <a:r>
              <a:rPr lang="en-US" dirty="0">
                <a:solidFill>
                  <a:srgbClr val="4C4C4C"/>
                </a:solidFill>
              </a:rPr>
              <a:t> </a:t>
            </a:r>
            <a:r>
              <a:rPr lang="en-US" dirty="0" err="1">
                <a:solidFill>
                  <a:srgbClr val="4C4C4C"/>
                </a:solidFill>
              </a:rPr>
              <a:t>sjukvården</a:t>
            </a:r>
            <a:r>
              <a:rPr lang="en-US" dirty="0">
                <a:solidFill>
                  <a:srgbClr val="4C4C4C"/>
                </a:solidFill>
              </a:rPr>
              <a:t> </a:t>
            </a:r>
            <a:r>
              <a:rPr lang="en-US" dirty="0" err="1">
                <a:solidFill>
                  <a:srgbClr val="4C4C4C"/>
                </a:solidFill>
              </a:rPr>
              <a:t>strävar</a:t>
            </a:r>
            <a:r>
              <a:rPr lang="en-US" dirty="0">
                <a:solidFill>
                  <a:srgbClr val="4C4C4C"/>
                </a:solidFill>
              </a:rPr>
              <a:t> </a:t>
            </a:r>
            <a:r>
              <a:rPr lang="en-US" dirty="0" err="1">
                <a:solidFill>
                  <a:srgbClr val="4C4C4C"/>
                </a:solidFill>
              </a:rPr>
              <a:t>efter</a:t>
            </a:r>
            <a:r>
              <a:rPr lang="en-US" dirty="0">
                <a:solidFill>
                  <a:srgbClr val="4C4C4C"/>
                </a:solidFill>
              </a:rPr>
              <a:t>. Om det </a:t>
            </a:r>
            <a:r>
              <a:rPr lang="en-US" dirty="0" err="1">
                <a:solidFill>
                  <a:srgbClr val="4C4C4C"/>
                </a:solidFill>
              </a:rPr>
              <a:t>finns</a:t>
            </a:r>
            <a:r>
              <a:rPr lang="en-US" dirty="0">
                <a:solidFill>
                  <a:srgbClr val="4C4C4C"/>
                </a:solidFill>
              </a:rPr>
              <a:t> </a:t>
            </a:r>
            <a:r>
              <a:rPr lang="en-US" dirty="0" err="1">
                <a:solidFill>
                  <a:srgbClr val="4C4C4C"/>
                </a:solidFill>
              </a:rPr>
              <a:t>behov</a:t>
            </a:r>
            <a:r>
              <a:rPr lang="en-US" dirty="0">
                <a:solidFill>
                  <a:srgbClr val="4C4C4C"/>
                </a:solidFill>
              </a:rPr>
              <a:t> av </a:t>
            </a:r>
            <a:r>
              <a:rPr lang="en-US" dirty="0" err="1">
                <a:solidFill>
                  <a:srgbClr val="4C4C4C"/>
                </a:solidFill>
              </a:rPr>
              <a:t>antibiotika</a:t>
            </a:r>
            <a:r>
              <a:rPr lang="en-US" dirty="0">
                <a:solidFill>
                  <a:srgbClr val="4C4C4C"/>
                </a:solidFill>
              </a:rPr>
              <a:t> </a:t>
            </a:r>
            <a:r>
              <a:rPr lang="en-US" dirty="0" err="1">
                <a:solidFill>
                  <a:srgbClr val="4C4C4C"/>
                </a:solidFill>
              </a:rPr>
              <a:t>bör</a:t>
            </a:r>
            <a:r>
              <a:rPr lang="en-US" dirty="0">
                <a:solidFill>
                  <a:srgbClr val="4C4C4C"/>
                </a:solidFill>
              </a:rPr>
              <a:t> </a:t>
            </a:r>
            <a:r>
              <a:rPr lang="en-US" dirty="0" err="1">
                <a:solidFill>
                  <a:srgbClr val="4C4C4C"/>
                </a:solidFill>
              </a:rPr>
              <a:t>detta</a:t>
            </a:r>
            <a:r>
              <a:rPr lang="en-US" dirty="0">
                <a:solidFill>
                  <a:srgbClr val="4C4C4C"/>
                </a:solidFill>
              </a:rPr>
              <a:t> </a:t>
            </a:r>
            <a:r>
              <a:rPr lang="en-US" dirty="0" err="1">
                <a:solidFill>
                  <a:srgbClr val="4C4C4C"/>
                </a:solidFill>
              </a:rPr>
              <a:t>bedömas</a:t>
            </a:r>
            <a:r>
              <a:rPr lang="en-US" dirty="0">
                <a:solidFill>
                  <a:srgbClr val="4C4C4C"/>
                </a:solidFill>
              </a:rPr>
              <a:t> av </a:t>
            </a:r>
            <a:r>
              <a:rPr lang="en-US" dirty="0" err="1">
                <a:solidFill>
                  <a:srgbClr val="4C4C4C"/>
                </a:solidFill>
              </a:rPr>
              <a:t>en</a:t>
            </a:r>
            <a:r>
              <a:rPr lang="en-US" dirty="0">
                <a:solidFill>
                  <a:srgbClr val="4C4C4C"/>
                </a:solidFill>
              </a:rPr>
              <a:t> </a:t>
            </a:r>
            <a:r>
              <a:rPr lang="en-US" dirty="0" err="1">
                <a:solidFill>
                  <a:srgbClr val="4C4C4C"/>
                </a:solidFill>
              </a:rPr>
              <a:t>sjukvårdspersonal</a:t>
            </a:r>
            <a:r>
              <a:rPr lang="en-US" dirty="0">
                <a:solidFill>
                  <a:srgbClr val="4C4C4C"/>
                </a:solidFill>
              </a:rPr>
              <a:t> och </a:t>
            </a:r>
            <a:r>
              <a:rPr lang="en-US" dirty="0" err="1">
                <a:solidFill>
                  <a:srgbClr val="4C4C4C"/>
                </a:solidFill>
              </a:rPr>
              <a:t>i</a:t>
            </a:r>
            <a:r>
              <a:rPr lang="en-US" dirty="0">
                <a:solidFill>
                  <a:srgbClr val="4C4C4C"/>
                </a:solidFill>
              </a:rPr>
              <a:t> </a:t>
            </a:r>
            <a:r>
              <a:rPr lang="en-US" dirty="0" err="1">
                <a:solidFill>
                  <a:srgbClr val="4C4C4C"/>
                </a:solidFill>
              </a:rPr>
              <a:t>samband</a:t>
            </a:r>
            <a:r>
              <a:rPr lang="en-US" dirty="0">
                <a:solidFill>
                  <a:srgbClr val="4C4C4C"/>
                </a:solidFill>
              </a:rPr>
              <a:t> med </a:t>
            </a:r>
            <a:r>
              <a:rPr lang="en-US" dirty="0" err="1">
                <a:solidFill>
                  <a:srgbClr val="4C4C4C"/>
                </a:solidFill>
              </a:rPr>
              <a:t>bakterieodling</a:t>
            </a:r>
            <a:r>
              <a:rPr lang="en-US" dirty="0">
                <a:solidFill>
                  <a:srgbClr val="4C4C4C"/>
                </a:solidFill>
              </a:rPr>
              <a:t> </a:t>
            </a:r>
            <a:r>
              <a:rPr lang="en-US" dirty="0" err="1">
                <a:solidFill>
                  <a:srgbClr val="4C4C4C"/>
                </a:solidFill>
              </a:rPr>
              <a:t>välja</a:t>
            </a:r>
            <a:r>
              <a:rPr lang="en-US" dirty="0">
                <a:solidFill>
                  <a:srgbClr val="4C4C4C"/>
                </a:solidFill>
              </a:rPr>
              <a:t> </a:t>
            </a:r>
            <a:r>
              <a:rPr lang="en-US" dirty="0" err="1">
                <a:solidFill>
                  <a:srgbClr val="4C4C4C"/>
                </a:solidFill>
              </a:rPr>
              <a:t>rätt</a:t>
            </a:r>
            <a:r>
              <a:rPr lang="en-US" dirty="0">
                <a:solidFill>
                  <a:srgbClr val="4C4C4C"/>
                </a:solidFill>
              </a:rPr>
              <a:t> </a:t>
            </a:r>
            <a:r>
              <a:rPr lang="en-US" dirty="0" err="1">
                <a:solidFill>
                  <a:srgbClr val="4C4C4C"/>
                </a:solidFill>
              </a:rPr>
              <a:t>typ</a:t>
            </a:r>
            <a:r>
              <a:rPr lang="en-US" dirty="0">
                <a:solidFill>
                  <a:srgbClr val="4C4C4C"/>
                </a:solidFill>
              </a:rPr>
              <a:t> av </a:t>
            </a:r>
            <a:r>
              <a:rPr lang="en-US" dirty="0" err="1">
                <a:solidFill>
                  <a:srgbClr val="4C4C4C"/>
                </a:solidFill>
              </a:rPr>
              <a:t>antibiotika</a:t>
            </a:r>
            <a:r>
              <a:rPr lang="en-US" dirty="0">
                <a:solidFill>
                  <a:srgbClr val="4C4C4C"/>
                </a:solidFill>
              </a:rPr>
              <a:t>. </a:t>
            </a:r>
            <a:endParaRPr lang="en-US" noProof="0" dirty="0">
              <a:solidFill>
                <a:srgbClr val="4C4C4C"/>
              </a:solidFill>
              <a:latin typeface="Source Sans Pro"/>
              <a:ea typeface="Source Sans Pro"/>
              <a:cs typeface="Calibri" panose="020F0502020204030204"/>
            </a:endParaRPr>
          </a:p>
          <a:p>
            <a:pPr lvl="0"/>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6494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none"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5"/>
            <a:ext cx="10515600" cy="42300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6832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4"/>
            <a:ext cx="10515600" cy="4027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2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D64ADB31-3AD0-29CC-7188-E10C26EEEEB4}"/>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FE3B2A38-DB35-7D92-8B1A-94567580C16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841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52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69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hasCustomPrompt="1"/>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3">
            <a:extLst>
              <a:ext uri="{FF2B5EF4-FFF2-40B4-BE49-F238E27FC236}">
                <a16:creationId xmlns:a16="http://schemas.microsoft.com/office/drawing/2014/main" id="{7165612B-82C4-0E91-ED44-6786F8FFCFBD}"/>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B0B30BFD-9909-CAD2-275C-DDFDEF0273E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51679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7537">
          <p15:clr>
            <a:srgbClr val="FBAE40"/>
          </p15:clr>
        </p15:guide>
        <p15:guide id="4" pos="121">
          <p15:clr>
            <a:srgbClr val="FBAE40"/>
          </p15:clr>
        </p15:guide>
        <p15:guide id="5" pos="529">
          <p15:clr>
            <a:srgbClr val="FBAE40"/>
          </p15:clr>
        </p15:guide>
        <p15:guide id="6" pos="7151">
          <p15:clr>
            <a:srgbClr val="FBAE40"/>
          </p15:clr>
        </p15:guide>
        <p15:guide id="7" orient="horz" pos="1230">
          <p15:clr>
            <a:srgbClr val="FBAE40"/>
          </p15:clr>
        </p15:guide>
        <p15:guide id="8" orient="horz" pos="1412">
          <p15:clr>
            <a:srgbClr val="FBAE40"/>
          </p15:clr>
        </p15:guide>
        <p15:guide id="9" orient="horz" pos="4042">
          <p15:clr>
            <a:srgbClr val="FBAE40"/>
          </p15:clr>
        </p15:guide>
        <p15:guide id="10" orient="horz" pos="4201">
          <p15:clr>
            <a:srgbClr val="FBAE40"/>
          </p15:clr>
        </p15:guide>
        <p15:guide id="11" pos="4112">
          <p15:clr>
            <a:srgbClr val="FBAE40"/>
          </p15:clr>
        </p15:guide>
        <p15:guide id="12" pos="3591">
          <p15:clr>
            <a:srgbClr val="FBAE40"/>
          </p15:clr>
        </p15:guide>
        <p15:guide id="13"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199" y="2276474"/>
            <a:ext cx="10515599"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62089"/>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4112">
          <p15:clr>
            <a:srgbClr val="FBAE40"/>
          </p15:clr>
        </p15:guide>
        <p15:guide id="1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664200" y="916343"/>
            <a:ext cx="56895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664200"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4176612"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641837815"/>
      </p:ext>
    </p:extLst>
  </p:cSld>
  <p:clrMapOvr>
    <a:masterClrMapping/>
  </p:clrMapOvr>
  <p:extLst>
    <p:ext uri="{DCECCB84-F9BA-43D5-87BE-67443E8EF086}">
      <p15:sldGuideLst xmlns:p15="http://schemas.microsoft.com/office/powerpoint/2012/main">
        <p15:guide id="1" orient="horz" pos="1253">
          <p15:clr>
            <a:srgbClr val="FBAE40"/>
          </p15:clr>
        </p15:guide>
        <p15:guide id="2" pos="316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016500" y="916343"/>
            <a:ext cx="63372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016500" y="2276474"/>
            <a:ext cx="63372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3348037"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000993984"/>
      </p:ext>
    </p:extLst>
  </p:cSld>
  <p:clrMapOvr>
    <a:masterClrMapping/>
  </p:clrMapOvr>
  <p:extLst>
    <p:ext uri="{DCECCB84-F9BA-43D5-87BE-67443E8EF086}">
      <p15:sldGuideLst xmlns:p15="http://schemas.microsoft.com/office/powerpoint/2012/main">
        <p15:guide id="1" orient="horz" pos="1253">
          <p15:clr>
            <a:srgbClr val="FBAE40"/>
          </p15:clr>
        </p15:guide>
        <p15:guide id="2" pos="2638" userDrawn="1">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160" userDrawn="1">
          <p15:clr>
            <a:srgbClr val="FBAE40"/>
          </p15:clr>
        </p15:guide>
        <p15:guide id="1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7180036" y="2269921"/>
            <a:ext cx="4172177"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813349769"/>
      </p:ext>
    </p:extLst>
  </p:cSld>
  <p:clrMapOvr>
    <a:masterClrMapping/>
  </p:clrMapOvr>
  <p:extLst>
    <p:ext uri="{DCECCB84-F9BA-43D5-87BE-67443E8EF086}">
      <p15:sldGuideLst xmlns:p15="http://schemas.microsoft.com/office/powerpoint/2012/main">
        <p15:guide id="1" orient="horz" pos="1253">
          <p15:clr>
            <a:srgbClr val="FBAE40"/>
          </p15:clr>
        </p15:guide>
        <p15:guide id="2" pos="452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3" pos="4112">
          <p15:clr>
            <a:srgbClr val="FBAE40"/>
          </p15:clr>
        </p15:guide>
        <p15:guide id="1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4172177"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5664200" y="2269921"/>
            <a:ext cx="5688013"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4007380529"/>
      </p:ext>
    </p:extLst>
  </p:cSld>
  <p:clrMapOvr>
    <a:masterClrMapping/>
  </p:clrMapOvr>
  <p:extLst>
    <p:ext uri="{DCECCB84-F9BA-43D5-87BE-67443E8EF086}">
      <p15:sldGuideLst xmlns:p15="http://schemas.microsoft.com/office/powerpoint/2012/main">
        <p15:guide id="1" orient="horz" pos="1253">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3160">
          <p15:clr>
            <a:srgbClr val="FBAE40"/>
          </p15:clr>
        </p15:guide>
        <p15:guide id="1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D144B50D-F83A-59F8-E4E1-8BFE3BA8FC7F}"/>
              </a:ext>
            </a:extLst>
          </p:cNvPr>
          <p:cNvSpPr>
            <a:spLocks noGrp="1"/>
          </p:cNvSpPr>
          <p:nvPr>
            <p:ph sz="quarter" idx="10"/>
          </p:nvPr>
        </p:nvSpPr>
        <p:spPr>
          <a:xfrm>
            <a:off x="839788"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8" name="Content Placeholder 6">
            <a:extLst>
              <a:ext uri="{FF2B5EF4-FFF2-40B4-BE49-F238E27FC236}">
                <a16:creationId xmlns:a16="http://schemas.microsoft.com/office/drawing/2014/main" id="{9C82BDA6-65FA-752B-F009-AF6DFAB7C4E3}"/>
              </a:ext>
            </a:extLst>
          </p:cNvPr>
          <p:cNvSpPr>
            <a:spLocks noGrp="1"/>
          </p:cNvSpPr>
          <p:nvPr>
            <p:ph sz="quarter" idx="11"/>
          </p:nvPr>
        </p:nvSpPr>
        <p:spPr>
          <a:xfrm>
            <a:off x="4403120" y="5048250"/>
            <a:ext cx="3385155"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9" name="Content Placeholder 6">
            <a:extLst>
              <a:ext uri="{FF2B5EF4-FFF2-40B4-BE49-F238E27FC236}">
                <a16:creationId xmlns:a16="http://schemas.microsoft.com/office/drawing/2014/main" id="{075D7942-3B47-468C-E39B-4EFA93A78185}"/>
              </a:ext>
            </a:extLst>
          </p:cNvPr>
          <p:cNvSpPr>
            <a:spLocks noGrp="1"/>
          </p:cNvSpPr>
          <p:nvPr>
            <p:ph sz="quarter" idx="12"/>
          </p:nvPr>
        </p:nvSpPr>
        <p:spPr>
          <a:xfrm>
            <a:off x="7985305"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11" name="Picture Placeholder 10">
            <a:extLst>
              <a:ext uri="{FF2B5EF4-FFF2-40B4-BE49-F238E27FC236}">
                <a16:creationId xmlns:a16="http://schemas.microsoft.com/office/drawing/2014/main" id="{B4571B4C-D604-5F3D-2274-10931FF2B5E2}"/>
              </a:ext>
            </a:extLst>
          </p:cNvPr>
          <p:cNvSpPr>
            <a:spLocks noGrp="1"/>
          </p:cNvSpPr>
          <p:nvPr>
            <p:ph type="pic" sz="quarter" idx="13"/>
          </p:nvPr>
        </p:nvSpPr>
        <p:spPr>
          <a:xfrm>
            <a:off x="839788" y="2276475"/>
            <a:ext cx="3348037" cy="2371725"/>
          </a:xfrm>
        </p:spPr>
        <p:txBody>
          <a:bodyPr/>
          <a:lstStyle/>
          <a:p>
            <a:endParaRPr lang="en-SE"/>
          </a:p>
        </p:txBody>
      </p:sp>
      <p:sp>
        <p:nvSpPr>
          <p:cNvPr id="13" name="Picture Placeholder 10">
            <a:extLst>
              <a:ext uri="{FF2B5EF4-FFF2-40B4-BE49-F238E27FC236}">
                <a16:creationId xmlns:a16="http://schemas.microsoft.com/office/drawing/2014/main" id="{1C278C2B-E1BA-8495-8E5E-8327B1E9D5FF}"/>
              </a:ext>
            </a:extLst>
          </p:cNvPr>
          <p:cNvSpPr>
            <a:spLocks noGrp="1"/>
          </p:cNvSpPr>
          <p:nvPr>
            <p:ph type="pic" sz="quarter" idx="14"/>
          </p:nvPr>
        </p:nvSpPr>
        <p:spPr>
          <a:xfrm>
            <a:off x="4412547" y="2276475"/>
            <a:ext cx="3348037" cy="2371725"/>
          </a:xfrm>
        </p:spPr>
        <p:txBody>
          <a:bodyPr/>
          <a:lstStyle/>
          <a:p>
            <a:endParaRPr lang="en-SE"/>
          </a:p>
        </p:txBody>
      </p:sp>
      <p:sp>
        <p:nvSpPr>
          <p:cNvPr id="14" name="Picture Placeholder 10">
            <a:extLst>
              <a:ext uri="{FF2B5EF4-FFF2-40B4-BE49-F238E27FC236}">
                <a16:creationId xmlns:a16="http://schemas.microsoft.com/office/drawing/2014/main" id="{6B76F5A4-DB10-0C55-2D9F-A0A07683FD76}"/>
              </a:ext>
            </a:extLst>
          </p:cNvPr>
          <p:cNvSpPr>
            <a:spLocks noGrp="1"/>
          </p:cNvSpPr>
          <p:nvPr>
            <p:ph type="pic" sz="quarter" idx="15"/>
          </p:nvPr>
        </p:nvSpPr>
        <p:spPr>
          <a:xfrm>
            <a:off x="7985305" y="2276475"/>
            <a:ext cx="3348037" cy="2371725"/>
          </a:xfrm>
        </p:spPr>
        <p:txBody>
          <a:bodyPr/>
          <a:lstStyle/>
          <a:p>
            <a:endParaRPr lang="en-SE"/>
          </a:p>
        </p:txBody>
      </p:sp>
    </p:spTree>
    <p:extLst>
      <p:ext uri="{BB962C8B-B14F-4D97-AF65-F5344CB8AC3E}">
        <p14:creationId xmlns:p14="http://schemas.microsoft.com/office/powerpoint/2010/main" val="354937767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2638" userDrawn="1">
          <p15:clr>
            <a:srgbClr val="FBAE40"/>
          </p15:clr>
        </p15:guide>
        <p15:guide id="13" pos="4906" userDrawn="1">
          <p15:clr>
            <a:srgbClr val="FBAE40"/>
          </p15:clr>
        </p15:guide>
        <p15:guide id="14" orient="horz" pos="3906">
          <p15:clr>
            <a:srgbClr val="FBAE40"/>
          </p15:clr>
        </p15:guide>
        <p15:guide id="15" pos="2774" userDrawn="1">
          <p15:clr>
            <a:srgbClr val="FBAE40"/>
          </p15:clr>
        </p15:guide>
        <p15:guide id="16" pos="5019" userDrawn="1">
          <p15:clr>
            <a:srgbClr val="FBAE40"/>
          </p15:clr>
        </p15:guide>
        <p15:guide id="17" pos="665" userDrawn="1">
          <p15:clr>
            <a:srgbClr val="FBAE40"/>
          </p15:clr>
        </p15:guide>
        <p15:guide id="18" pos="7015" userDrawn="1">
          <p15:clr>
            <a:srgbClr val="FBAE40"/>
          </p15:clr>
        </p15:guide>
        <p15:guide id="19" pos="3908" userDrawn="1">
          <p15:clr>
            <a:srgbClr val="FBAE40"/>
          </p15:clr>
        </p15:guide>
        <p15:guide id="20"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wrap="square" lIns="0" tIns="0" rIns="0" bIns="0" rtlCol="0" anchor="b" anchorCtr="0">
            <a:no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748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3" r:id="rId4"/>
    <p:sldLayoutId id="2147483668" r:id="rId5"/>
    <p:sldLayoutId id="2147483669" r:id="rId6"/>
    <p:sldLayoutId id="2147483674"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32973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2.xml"/><Relationship Id="rId18" Type="http://schemas.openxmlformats.org/officeDocument/2006/relationships/image" Target="../media/image2.png"/><Relationship Id="rId3" Type="http://schemas.openxmlformats.org/officeDocument/2006/relationships/slide" Target="slide11.xml"/><Relationship Id="rId21" Type="http://schemas.openxmlformats.org/officeDocument/2006/relationships/slide" Target="slide28.xml"/><Relationship Id="rId7" Type="http://schemas.openxmlformats.org/officeDocument/2006/relationships/slide" Target="slide15.xml"/><Relationship Id="rId12" Type="http://schemas.openxmlformats.org/officeDocument/2006/relationships/slide" Target="slide21.xml"/><Relationship Id="rId17" Type="http://schemas.openxmlformats.org/officeDocument/2006/relationships/slide" Target="slide26.xml"/><Relationship Id="rId2" Type="http://schemas.openxmlformats.org/officeDocument/2006/relationships/notesSlide" Target="../notesSlides/notesSlide10.xml"/><Relationship Id="rId16" Type="http://schemas.openxmlformats.org/officeDocument/2006/relationships/slide" Target="slide25.xml"/><Relationship Id="rId20" Type="http://schemas.openxmlformats.org/officeDocument/2006/relationships/slide" Target="slide27.xml"/><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20.xml"/><Relationship Id="rId5" Type="http://schemas.openxmlformats.org/officeDocument/2006/relationships/slide" Target="slide13.xml"/><Relationship Id="rId15" Type="http://schemas.openxmlformats.org/officeDocument/2006/relationships/slide" Target="slide24.xml"/><Relationship Id="rId10" Type="http://schemas.openxmlformats.org/officeDocument/2006/relationships/slide" Target="slide19.xml"/><Relationship Id="rId19" Type="http://schemas.openxmlformats.org/officeDocument/2006/relationships/image" Target="../media/image3.png"/><Relationship Id="rId4" Type="http://schemas.openxmlformats.org/officeDocument/2006/relationships/slide" Target="slide12.xml"/><Relationship Id="rId9" Type="http://schemas.openxmlformats.org/officeDocument/2006/relationships/slide" Target="slide18.xml"/><Relationship Id="rId14" Type="http://schemas.openxmlformats.org/officeDocument/2006/relationships/slide" Target="slide23.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se/utbildning/artiklar/longterm-safety-of-intermittent-catheterization/" TargetMode="External"/><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se/utbildning/artiklar/hydrophilic-catheters-and-lower-risk-of-hematuria/" TargetMode="Externa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se/utbildning/artiklar/no-touch-catheter-technique/" TargetMode="External"/><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slide" Target="slide10.xml"/><Relationship Id="rId4" Type="http://schemas.openxmlformats.org/officeDocument/2006/relationships/image" Target="../media/image14.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se/globalassets/digizuite/53140-en-aid0053140.pdf" TargetMode="Externa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dam.wellspect.com/dmm3bwsv3/assetstream.aspx?assetid=59901&amp;mediaformatid=10061&amp;destinationid=10016"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hyperlink" Target="https://www.wellspect.se/utbildning/artiklar/bedomning-av-tarmbesvar/" TargetMode="External"/><Relationship Id="rId7" Type="http://schemas.openxmlformats.org/officeDocument/2006/relationships/image" Target="../media/image12.png"/><Relationship Id="rId12" Type="http://schemas.openxmlformats.org/officeDocument/2006/relationships/slide" Target="slide10.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png"/><Relationship Id="rId5" Type="http://schemas.openxmlformats.org/officeDocument/2006/relationships/hyperlink" Target="https://www.wellspect.se/utbildning/artiklar/effects-of-tai-on-gut-microbiota-in-pediatric-population-with-sb/" TargetMode="External"/><Relationship Id="rId10" Type="http://schemas.openxmlformats.org/officeDocument/2006/relationships/image" Target="../media/image8.svg"/><Relationship Id="rId4" Type="http://schemas.openxmlformats.org/officeDocument/2006/relationships/image" Target="../media/image24.png"/><Relationship Id="rId9" Type="http://schemas.openxmlformats.org/officeDocument/2006/relationships/image" Target="../media/image7.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7.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www.wellspect.se/support/Instruktionsfilmer/" TargetMode="External"/><Relationship Id="rId11" Type="http://schemas.openxmlformats.org/officeDocument/2006/relationships/image" Target="../media/image3.png"/><Relationship Id="rId5" Type="http://schemas.openxmlformats.org/officeDocument/2006/relationships/hyperlink" Target="https://www.wellspect.se/utbildning/kurser/hur-man-lar-ut-rik/" TargetMode="External"/><Relationship Id="rId10" Type="http://schemas.openxmlformats.org/officeDocument/2006/relationships/slide" Target="slide10.xml"/><Relationship Id="rId4" Type="http://schemas.openxmlformats.org/officeDocument/2006/relationships/hyperlink" Target="https://www.wellspect.se/utbildning/artiklar/ren-intermittent-kateterisering/" TargetMode="Externa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hyperlink" Target="https://www.wellspect.se/produkter/produkter-for-urinvagarna" TargetMode="External"/><Relationship Id="rId12"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ellspect.qrd.by/5693p8" TargetMode="External"/><Relationship Id="rId11" Type="http://schemas.openxmlformats.org/officeDocument/2006/relationships/slide" Target="slide10.xml"/><Relationship Id="rId5" Type="http://schemas.openxmlformats.org/officeDocument/2006/relationships/hyperlink" Target="https://www.wellspect.se/utbildning" TargetMode="External"/><Relationship Id="rId10"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8.svg"/><Relationship Id="rId1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urses.uroweb.org/guideline/urethral-intermittent-catheterisation-in-adults-including-urethral-intermittent-dilatation/" TargetMode="External"/><Relationship Id="rId7" Type="http://schemas.openxmlformats.org/officeDocument/2006/relationships/slide" Target="slide10.xml"/><Relationship Id="rId2" Type="http://schemas.openxmlformats.org/officeDocument/2006/relationships/hyperlink" Target="https://www.ncbi.nlm.nih.gov/books/NBK557479/"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www.wellspect.co.uk/education" TargetMode="External"/><Relationship Id="rId4" Type="http://schemas.openxmlformats.org/officeDocument/2006/relationships/hyperlink" Target="https://pubmed.ncbi.nlm.nih.gov/33435163/#:~:text=Urinary%20tract%20infection%20tended%20to%20decrease%20from%2082%25,suggesting%20the%20effects%20of%20TAI%20on%20gut%20microbi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se/utbildning/artiklar/hur-uvi-uppstar/"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se/utbildning/artiklar/att-minska-riskerna-for-uvi-hos-kateteranvanda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04DE34-354E-E2D9-F62B-B886CB55C3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1694" y="-28165"/>
            <a:ext cx="6800919" cy="6896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F6ACA6F-F8D1-FB16-572E-0168112DB5A5}"/>
              </a:ext>
            </a:extLst>
          </p:cNvPr>
          <p:cNvSpPr>
            <a:spLocks noGrp="1"/>
          </p:cNvSpPr>
          <p:nvPr>
            <p:ph type="ctrTitle"/>
          </p:nvPr>
        </p:nvSpPr>
        <p:spPr>
          <a:xfrm>
            <a:off x="839787" y="1030859"/>
            <a:ext cx="6883375" cy="2387600"/>
          </a:xfrm>
        </p:spPr>
        <p:txBody>
          <a:bodyPr>
            <a:noAutofit/>
          </a:bodyPr>
          <a:lstStyle/>
          <a:p>
            <a:pPr algn="l"/>
            <a:r>
              <a:rPr lang="sv-SE" sz="3800" cap="none" dirty="0"/>
              <a:t>Interaktivt verktyg vid återkommande urinvägsinfektioner </a:t>
            </a:r>
            <a:r>
              <a:rPr lang="sv-SE" sz="3800" cap="none"/>
              <a:t>hos RIK-patient </a:t>
            </a:r>
            <a:endParaRPr lang="en-US" sz="3800" cap="none" dirty="0">
              <a:solidFill>
                <a:schemeClr val="accent3"/>
              </a:solidFill>
            </a:endParaRPr>
          </a:p>
        </p:txBody>
      </p:sp>
      <p:sp>
        <p:nvSpPr>
          <p:cNvPr id="3" name="Subtitle 2">
            <a:extLst>
              <a:ext uri="{FF2B5EF4-FFF2-40B4-BE49-F238E27FC236}">
                <a16:creationId xmlns:a16="http://schemas.microsoft.com/office/drawing/2014/main" id="{08FA5423-D434-ADF8-056D-BC6EDC5EC681}"/>
              </a:ext>
            </a:extLst>
          </p:cNvPr>
          <p:cNvSpPr>
            <a:spLocks noGrp="1"/>
          </p:cNvSpPr>
          <p:nvPr>
            <p:ph type="subTitle" idx="1"/>
          </p:nvPr>
        </p:nvSpPr>
        <p:spPr>
          <a:xfrm>
            <a:off x="839788" y="3510534"/>
            <a:ext cx="5688012" cy="790046"/>
          </a:xfrm>
        </p:spPr>
        <p:txBody>
          <a:bodyPr>
            <a:normAutofit fontScale="85000" lnSpcReduction="10000"/>
          </a:bodyPr>
          <a:lstStyle/>
          <a:p>
            <a:pPr algn="l">
              <a:lnSpc>
                <a:spcPts val="2000"/>
              </a:lnSpc>
            </a:pPr>
            <a:r>
              <a:rPr lang="en-US" sz="1800" err="1"/>
              <a:t>Utbildningsmaterial</a:t>
            </a:r>
            <a:r>
              <a:rPr lang="en-US" sz="1800"/>
              <a:t> för </a:t>
            </a:r>
            <a:r>
              <a:rPr lang="en-US" sz="1800" err="1"/>
              <a:t>sjukvårdspersonal</a:t>
            </a:r>
            <a:endParaRPr lang="en-US" sz="1800"/>
          </a:p>
          <a:p>
            <a:pPr algn="l">
              <a:lnSpc>
                <a:spcPts val="2000"/>
              </a:lnSpc>
            </a:pPr>
            <a:r>
              <a:rPr lang="en-US" sz="1800" err="1"/>
              <a:t>Materialet</a:t>
            </a:r>
            <a:r>
              <a:rPr lang="en-US" sz="1800"/>
              <a:t> </a:t>
            </a:r>
            <a:r>
              <a:rPr lang="en-US" sz="1800" err="1"/>
              <a:t>har</a:t>
            </a:r>
            <a:r>
              <a:rPr lang="en-US" sz="1800"/>
              <a:t> </a:t>
            </a:r>
            <a:r>
              <a:rPr lang="en-US" sz="1800" err="1"/>
              <a:t>utarbetats</a:t>
            </a:r>
            <a:r>
              <a:rPr lang="en-US" sz="1800"/>
              <a:t> </a:t>
            </a:r>
            <a:r>
              <a:rPr lang="en-US" sz="1800" err="1"/>
              <a:t>tillsammans</a:t>
            </a:r>
            <a:r>
              <a:rPr lang="en-US" sz="1800"/>
              <a:t> med </a:t>
            </a:r>
            <a:r>
              <a:rPr lang="en-US" sz="1800" err="1"/>
              <a:t>specialister</a:t>
            </a:r>
            <a:r>
              <a:rPr lang="en-US" sz="1800"/>
              <a:t> </a:t>
            </a:r>
            <a:r>
              <a:rPr lang="en-US" sz="1800" err="1"/>
              <a:t>inom</a:t>
            </a:r>
            <a:r>
              <a:rPr lang="en-US" sz="1800"/>
              <a:t> </a:t>
            </a:r>
            <a:r>
              <a:rPr lang="en-US" sz="1800" err="1"/>
              <a:t>området</a:t>
            </a:r>
            <a:endParaRPr lang="en-US" sz="1800"/>
          </a:p>
        </p:txBody>
      </p:sp>
      <p:sp>
        <p:nvSpPr>
          <p:cNvPr id="5" name="Rectangle: Rounded Corners 4">
            <a:hlinkClick r:id="rId4" action="ppaction://hlinksldjump"/>
            <a:extLst>
              <a:ext uri="{FF2B5EF4-FFF2-40B4-BE49-F238E27FC236}">
                <a16:creationId xmlns:a16="http://schemas.microsoft.com/office/drawing/2014/main" id="{06A5E18E-EEAA-C2D8-99CE-4D738551B0BB}"/>
              </a:ext>
            </a:extLst>
          </p:cNvPr>
          <p:cNvSpPr/>
          <p:nvPr/>
        </p:nvSpPr>
        <p:spPr>
          <a:xfrm>
            <a:off x="839788" y="4486819"/>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sv-SE" sz="1600">
                <a:solidFill>
                  <a:schemeClr val="accent1"/>
                </a:solidFill>
              </a:rPr>
              <a:t>Så här använder du det här verktyget</a:t>
            </a:r>
            <a:endParaRPr lang="en-US" sz="1600">
              <a:solidFill>
                <a:schemeClr val="accent1"/>
              </a:solidFill>
            </a:endParaRPr>
          </a:p>
        </p:txBody>
      </p:sp>
      <p:sp>
        <p:nvSpPr>
          <p:cNvPr id="6" name="Rectangle: Rounded Corners 5">
            <a:hlinkClick r:id="rId5" action="ppaction://hlinksldjump"/>
            <a:extLst>
              <a:ext uri="{FF2B5EF4-FFF2-40B4-BE49-F238E27FC236}">
                <a16:creationId xmlns:a16="http://schemas.microsoft.com/office/drawing/2014/main" id="{B3C56EF9-D43A-CEAD-C660-976B9C878F63}"/>
              </a:ext>
            </a:extLst>
          </p:cNvPr>
          <p:cNvSpPr/>
          <p:nvPr/>
        </p:nvSpPr>
        <p:spPr>
          <a:xfrm>
            <a:off x="839788" y="5033058"/>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600" err="1">
                <a:solidFill>
                  <a:schemeClr val="accent1"/>
                </a:solidFill>
              </a:rPr>
              <a:t>Grundläggande</a:t>
            </a:r>
            <a:r>
              <a:rPr lang="en-US" sz="1600">
                <a:solidFill>
                  <a:schemeClr val="accent1"/>
                </a:solidFill>
              </a:rPr>
              <a:t> information om </a:t>
            </a:r>
            <a:r>
              <a:rPr lang="en-US" sz="1600" err="1">
                <a:solidFill>
                  <a:schemeClr val="accent1"/>
                </a:solidFill>
              </a:rPr>
              <a:t>UVIer</a:t>
            </a:r>
            <a:endParaRPr lang="en-US" sz="1600">
              <a:solidFill>
                <a:schemeClr val="accent1"/>
              </a:solidFill>
            </a:endParaRPr>
          </a:p>
        </p:txBody>
      </p:sp>
      <p:sp>
        <p:nvSpPr>
          <p:cNvPr id="7" name="Rectangle: Rounded Corners 6">
            <a:hlinkClick r:id="rId6" action="ppaction://hlinksldjump"/>
            <a:extLst>
              <a:ext uri="{FF2B5EF4-FFF2-40B4-BE49-F238E27FC236}">
                <a16:creationId xmlns:a16="http://schemas.microsoft.com/office/drawing/2014/main" id="{6D88BE4B-27D8-70AB-5B00-FB46DE5A22B7}"/>
              </a:ext>
            </a:extLst>
          </p:cNvPr>
          <p:cNvSpPr/>
          <p:nvPr/>
        </p:nvSpPr>
        <p:spPr>
          <a:xfrm>
            <a:off x="839788" y="5579297"/>
            <a:ext cx="3600000" cy="360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t>Starta</a:t>
            </a:r>
            <a:r>
              <a:rPr lang="en-US" sz="1600"/>
              <a:t> </a:t>
            </a:r>
            <a:r>
              <a:rPr lang="en-US" sz="1600" err="1"/>
              <a:t>här</a:t>
            </a:r>
            <a:endParaRPr lang="en-US" sz="1600"/>
          </a:p>
        </p:txBody>
      </p:sp>
      <p:sp>
        <p:nvSpPr>
          <p:cNvPr id="8" name="Freeform 7">
            <a:extLst>
              <a:ext uri="{FF2B5EF4-FFF2-40B4-BE49-F238E27FC236}">
                <a16:creationId xmlns:a16="http://schemas.microsoft.com/office/drawing/2014/main" id="{0B4C4FE9-E53A-8E0F-5486-33EED81D8BDE}"/>
              </a:ext>
            </a:extLst>
          </p:cNvPr>
          <p:cNvSpPr>
            <a:spLocks noEditPoints="1"/>
          </p:cNvSpPr>
          <p:nvPr/>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5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1B03C24-0CBE-20DA-46A6-C812C6BDD9F7}"/>
              </a:ext>
            </a:extLst>
          </p:cNvPr>
          <p:cNvSpPr/>
          <p:nvPr/>
        </p:nvSpPr>
        <p:spPr>
          <a:xfrm>
            <a:off x="7967663" y="4952743"/>
            <a:ext cx="3384550" cy="1249545"/>
          </a:xfrm>
          <a:prstGeom prst="roundRect">
            <a:avLst>
              <a:gd name="adj" fmla="val 74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B4718B03-3861-01DB-7C6E-7B7CE1D094F3}"/>
              </a:ext>
            </a:extLst>
          </p:cNvPr>
          <p:cNvSpPr/>
          <p:nvPr/>
        </p:nvSpPr>
        <p:spPr>
          <a:xfrm>
            <a:off x="7967663" y="1787195"/>
            <a:ext cx="3384550" cy="2983520"/>
          </a:xfrm>
          <a:prstGeom prst="roundRect">
            <a:avLst>
              <a:gd name="adj" fmla="val 4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Advancerad utrdening</a:t>
            </a:r>
          </a:p>
        </p:txBody>
      </p:sp>
      <p:sp>
        <p:nvSpPr>
          <p:cNvPr id="53" name="Rounded Rectangle 52">
            <a:extLst>
              <a:ext uri="{FF2B5EF4-FFF2-40B4-BE49-F238E27FC236}">
                <a16:creationId xmlns:a16="http://schemas.microsoft.com/office/drawing/2014/main" id="{00A9483C-E250-BF05-C125-0E243523DCBA}"/>
              </a:ext>
            </a:extLst>
          </p:cNvPr>
          <p:cNvSpPr/>
          <p:nvPr/>
        </p:nvSpPr>
        <p:spPr>
          <a:xfrm>
            <a:off x="838200" y="1787194"/>
            <a:ext cx="6950075" cy="4418047"/>
          </a:xfrm>
          <a:prstGeom prst="roundRect">
            <a:avLst>
              <a:gd name="adj" fmla="val 24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189A36-6D01-4E94-8D50-BC4BCE8C45CD}"/>
              </a:ext>
            </a:extLst>
          </p:cNvPr>
          <p:cNvSpPr txBox="1"/>
          <p:nvPr/>
        </p:nvSpPr>
        <p:spPr>
          <a:xfrm>
            <a:off x="1077900" y="2021788"/>
            <a:ext cx="6480173" cy="214104"/>
          </a:xfrm>
          <a:prstGeom prst="rect">
            <a:avLst/>
          </a:prstGeom>
          <a:noFill/>
        </p:spPr>
        <p:txBody>
          <a:bodyPr wrap="square" lIns="0" tIns="0" rIns="0" bIns="0" rtlCol="0" anchor="t">
            <a:noAutofit/>
          </a:bodyPr>
          <a:lstStyle/>
          <a:p>
            <a:r>
              <a:rPr lang="en-US" sz="2000" dirty="0" err="1">
                <a:solidFill>
                  <a:srgbClr val="000000"/>
                </a:solidFill>
              </a:rPr>
              <a:t>Förstahandsutredning</a:t>
            </a:r>
            <a:endParaRPr lang="en-US" sz="2000" dirty="0">
              <a:solidFill>
                <a:srgbClr val="000000"/>
              </a:solidFill>
              <a:ea typeface="Calibri"/>
              <a:cs typeface="Calibri"/>
            </a:endParaRPr>
          </a:p>
        </p:txBody>
      </p:sp>
      <p:sp>
        <p:nvSpPr>
          <p:cNvPr id="47" name="TextBox 46">
            <a:extLst>
              <a:ext uri="{FF2B5EF4-FFF2-40B4-BE49-F238E27FC236}">
                <a16:creationId xmlns:a16="http://schemas.microsoft.com/office/drawing/2014/main" id="{634DC942-A653-AE26-8EBF-9E8175100C39}"/>
              </a:ext>
            </a:extLst>
          </p:cNvPr>
          <p:cNvSpPr txBox="1"/>
          <p:nvPr/>
        </p:nvSpPr>
        <p:spPr>
          <a:xfrm>
            <a:off x="8228238" y="2030314"/>
            <a:ext cx="2952750" cy="214104"/>
          </a:xfrm>
          <a:prstGeom prst="rect">
            <a:avLst/>
          </a:prstGeom>
          <a:noFill/>
        </p:spPr>
        <p:txBody>
          <a:bodyPr wrap="square" lIns="0" tIns="0" rIns="0" bIns="0" rtlCol="0" anchor="t">
            <a:noAutofit/>
          </a:bodyPr>
          <a:lstStyle/>
          <a:p>
            <a:r>
              <a:rPr lang="en-US" sz="2000" err="1">
                <a:solidFill>
                  <a:srgbClr val="000000"/>
                </a:solidFill>
              </a:rPr>
              <a:t>Vidare</a:t>
            </a:r>
            <a:r>
              <a:rPr lang="en-US" sz="2000">
                <a:solidFill>
                  <a:srgbClr val="000000"/>
                </a:solidFill>
              </a:rPr>
              <a:t> </a:t>
            </a:r>
            <a:r>
              <a:rPr lang="en-US" sz="2000" err="1">
                <a:solidFill>
                  <a:srgbClr val="000000"/>
                </a:solidFill>
              </a:rPr>
              <a:t>utredning</a:t>
            </a:r>
            <a:endParaRPr lang="en-US" err="1"/>
          </a:p>
        </p:txBody>
      </p:sp>
      <p:sp>
        <p:nvSpPr>
          <p:cNvPr id="8" name="Linked button">
            <a:hlinkClick r:id="rId3" action="ppaction://hlinksldjump"/>
            <a:extLst>
              <a:ext uri="{FF2B5EF4-FFF2-40B4-BE49-F238E27FC236}">
                <a16:creationId xmlns:a16="http://schemas.microsoft.com/office/drawing/2014/main" id="{A5D2D960-ABE6-5A53-DF3B-27262EE959D4}"/>
              </a:ext>
            </a:extLst>
          </p:cNvPr>
          <p:cNvSpPr/>
          <p:nvPr/>
        </p:nvSpPr>
        <p:spPr>
          <a:xfrm>
            <a:off x="1271688" y="2756796"/>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1.1 </a:t>
            </a:r>
            <a:r>
              <a:rPr lang="en-US" sz="1000" dirty="0" err="1">
                <a:solidFill>
                  <a:schemeClr val="bg1"/>
                </a:solidFill>
              </a:rPr>
              <a:t>Kateterval</a:t>
            </a:r>
            <a:r>
              <a:rPr lang="en-US" sz="1000" dirty="0">
                <a:solidFill>
                  <a:schemeClr val="bg1"/>
                </a:solidFill>
              </a:rPr>
              <a:t> – </a:t>
            </a:r>
            <a:r>
              <a:rPr lang="en-US" sz="1000" dirty="0" err="1">
                <a:solidFill>
                  <a:schemeClr val="bg1"/>
                </a:solidFill>
              </a:rPr>
              <a:t>faktorer</a:t>
            </a:r>
            <a:r>
              <a:rPr lang="en-US" sz="1000" dirty="0">
                <a:solidFill>
                  <a:schemeClr val="bg1"/>
                </a:solidFill>
              </a:rPr>
              <a:t> </a:t>
            </a:r>
            <a:r>
              <a:rPr lang="en-US" sz="1000" dirty="0" err="1">
                <a:solidFill>
                  <a:schemeClr val="bg1"/>
                </a:solidFill>
              </a:rPr>
              <a:t>som</a:t>
            </a:r>
            <a:r>
              <a:rPr lang="en-US" sz="1000" dirty="0">
                <a:solidFill>
                  <a:schemeClr val="bg1"/>
                </a:solidFill>
              </a:rPr>
              <a:t> </a:t>
            </a:r>
            <a:r>
              <a:rPr lang="en-US" sz="1000" dirty="0" err="1">
                <a:solidFill>
                  <a:schemeClr val="bg1"/>
                </a:solidFill>
              </a:rPr>
              <a:t>har</a:t>
            </a:r>
            <a:r>
              <a:rPr lang="en-US" sz="1000" dirty="0">
                <a:solidFill>
                  <a:schemeClr val="bg1"/>
                </a:solidFill>
              </a:rPr>
              <a:t> </a:t>
            </a:r>
            <a:r>
              <a:rPr lang="en-US" sz="1000" dirty="0" err="1">
                <a:solidFill>
                  <a:schemeClr val="bg1"/>
                </a:solidFill>
              </a:rPr>
              <a:t>betydelse</a:t>
            </a:r>
            <a:endParaRPr lang="en-US" sz="1000" dirty="0">
              <a:solidFill>
                <a:schemeClr val="bg1"/>
              </a:solidFill>
              <a:ea typeface="Calibri"/>
              <a:cs typeface="Calibri"/>
            </a:endParaRPr>
          </a:p>
        </p:txBody>
      </p:sp>
      <p:sp>
        <p:nvSpPr>
          <p:cNvPr id="10" name="Linked button">
            <a:hlinkClick r:id="rId4" action="ppaction://hlinksldjump"/>
            <a:extLst>
              <a:ext uri="{FF2B5EF4-FFF2-40B4-BE49-F238E27FC236}">
                <a16:creationId xmlns:a16="http://schemas.microsoft.com/office/drawing/2014/main" id="{2216E249-9ED3-3FA3-1931-16E22E301A9A}"/>
              </a:ext>
            </a:extLst>
          </p:cNvPr>
          <p:cNvSpPr/>
          <p:nvPr/>
        </p:nvSpPr>
        <p:spPr>
          <a:xfrm>
            <a:off x="1271688" y="3166725"/>
            <a:ext cx="282600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1.2 </a:t>
            </a:r>
            <a:r>
              <a:rPr lang="en-US" sz="1000" dirty="0" err="1">
                <a:solidFill>
                  <a:schemeClr val="bg1"/>
                </a:solidFill>
                <a:latin typeface="Calibri"/>
                <a:ea typeface="Calibri"/>
                <a:cs typeface="Calibri"/>
              </a:rPr>
              <a:t>Hantering</a:t>
            </a:r>
            <a:r>
              <a:rPr lang="en-US" sz="1000" dirty="0">
                <a:solidFill>
                  <a:schemeClr val="bg1"/>
                </a:solidFill>
                <a:latin typeface="Calibri"/>
                <a:ea typeface="Calibri"/>
                <a:cs typeface="Calibri"/>
              </a:rPr>
              <a:t> av product – </a:t>
            </a:r>
            <a:r>
              <a:rPr lang="en-US" sz="1000" dirty="0" err="1">
                <a:solidFill>
                  <a:schemeClr val="bg1"/>
                </a:solidFill>
                <a:latin typeface="Calibri"/>
                <a:ea typeface="Calibri"/>
                <a:cs typeface="Calibri"/>
              </a:rPr>
              <a:t>faktorer</a:t>
            </a:r>
            <a:r>
              <a:rPr lang="en-US" sz="1000" dirty="0">
                <a:solidFill>
                  <a:schemeClr val="bg1"/>
                </a:solidFill>
                <a:latin typeface="Calibri"/>
                <a:ea typeface="Calibri"/>
                <a:cs typeface="Calibri"/>
              </a:rPr>
              <a:t> </a:t>
            </a:r>
            <a:r>
              <a:rPr lang="en-US" sz="1000" dirty="0" err="1">
                <a:solidFill>
                  <a:schemeClr val="bg1"/>
                </a:solidFill>
                <a:latin typeface="Calibri"/>
                <a:ea typeface="Calibri"/>
                <a:cs typeface="Calibri"/>
              </a:rPr>
              <a:t>som</a:t>
            </a:r>
            <a:r>
              <a:rPr lang="en-US" sz="1000" dirty="0">
                <a:solidFill>
                  <a:schemeClr val="bg1"/>
                </a:solidFill>
                <a:latin typeface="Calibri"/>
                <a:ea typeface="Calibri"/>
                <a:cs typeface="Calibri"/>
              </a:rPr>
              <a:t> </a:t>
            </a:r>
            <a:r>
              <a:rPr lang="en-US" sz="1000" dirty="0" err="1">
                <a:solidFill>
                  <a:schemeClr val="bg1"/>
                </a:solidFill>
                <a:latin typeface="Calibri"/>
                <a:ea typeface="Calibri"/>
                <a:cs typeface="Calibri"/>
              </a:rPr>
              <a:t>har</a:t>
            </a:r>
            <a:r>
              <a:rPr lang="en-US" sz="1000" dirty="0">
                <a:solidFill>
                  <a:schemeClr val="bg1"/>
                </a:solidFill>
                <a:latin typeface="Calibri"/>
                <a:ea typeface="Calibri"/>
                <a:cs typeface="Calibri"/>
              </a:rPr>
              <a:t> </a:t>
            </a:r>
            <a:r>
              <a:rPr lang="en-US" sz="1000" dirty="0" err="1">
                <a:solidFill>
                  <a:schemeClr val="bg1"/>
                </a:solidFill>
                <a:latin typeface="Calibri"/>
                <a:ea typeface="Calibri"/>
                <a:cs typeface="Calibri"/>
              </a:rPr>
              <a:t>betydelse</a:t>
            </a:r>
            <a:endParaRPr lang="en-US" dirty="0">
              <a:solidFill>
                <a:schemeClr val="bg1"/>
              </a:solidFill>
            </a:endParaRPr>
          </a:p>
        </p:txBody>
      </p:sp>
      <p:sp>
        <p:nvSpPr>
          <p:cNvPr id="12" name="Linked button">
            <a:hlinkClick r:id="rId5" action="ppaction://hlinksldjump"/>
            <a:extLst>
              <a:ext uri="{FF2B5EF4-FFF2-40B4-BE49-F238E27FC236}">
                <a16:creationId xmlns:a16="http://schemas.microsoft.com/office/drawing/2014/main" id="{FF9A82A0-79A0-2528-04D0-6537D5269E48}"/>
              </a:ext>
            </a:extLst>
          </p:cNvPr>
          <p:cNvSpPr/>
          <p:nvPr/>
        </p:nvSpPr>
        <p:spPr>
          <a:xfrm>
            <a:off x="1271688" y="35694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1.3 Non-touch </a:t>
            </a:r>
            <a:r>
              <a:rPr lang="en-US" sz="1000" err="1">
                <a:solidFill>
                  <a:schemeClr val="bg1"/>
                </a:solidFill>
              </a:rPr>
              <a:t>teknik</a:t>
            </a:r>
            <a:r>
              <a:rPr lang="en-US" sz="1000">
                <a:solidFill>
                  <a:schemeClr val="bg1"/>
                </a:solidFill>
              </a:rPr>
              <a:t> – </a:t>
            </a:r>
            <a:r>
              <a:rPr lang="en-US" sz="1000" err="1">
                <a:solidFill>
                  <a:schemeClr val="bg1"/>
                </a:solidFill>
              </a:rPr>
              <a:t>faktorer</a:t>
            </a:r>
            <a:r>
              <a:rPr lang="en-US" sz="1000">
                <a:solidFill>
                  <a:schemeClr val="bg1"/>
                </a:solidFill>
              </a:rPr>
              <a:t> </a:t>
            </a:r>
            <a:r>
              <a:rPr lang="en-US" sz="1000" err="1">
                <a:solidFill>
                  <a:schemeClr val="bg1"/>
                </a:solidFill>
              </a:rPr>
              <a:t>som</a:t>
            </a:r>
            <a:r>
              <a:rPr lang="en-US" sz="1000">
                <a:solidFill>
                  <a:schemeClr val="bg1"/>
                </a:solidFill>
              </a:rPr>
              <a:t> </a:t>
            </a:r>
            <a:r>
              <a:rPr lang="en-US" sz="1000" err="1">
                <a:solidFill>
                  <a:schemeClr val="bg1"/>
                </a:solidFill>
              </a:rPr>
              <a:t>har</a:t>
            </a:r>
            <a:r>
              <a:rPr lang="en-US" sz="1000">
                <a:solidFill>
                  <a:schemeClr val="bg1"/>
                </a:solidFill>
              </a:rPr>
              <a:t> </a:t>
            </a:r>
            <a:r>
              <a:rPr lang="en-US" sz="1000" err="1">
                <a:solidFill>
                  <a:schemeClr val="bg1"/>
                </a:solidFill>
              </a:rPr>
              <a:t>betydelse</a:t>
            </a:r>
          </a:p>
        </p:txBody>
      </p:sp>
      <p:sp>
        <p:nvSpPr>
          <p:cNvPr id="14" name="Linked button">
            <a:hlinkClick r:id="rId6" action="ppaction://hlinksldjump"/>
            <a:extLst>
              <a:ext uri="{FF2B5EF4-FFF2-40B4-BE49-F238E27FC236}">
                <a16:creationId xmlns:a16="http://schemas.microsoft.com/office/drawing/2014/main" id="{3589E0FB-F737-7133-DF76-302543DE6D99}"/>
              </a:ext>
            </a:extLst>
          </p:cNvPr>
          <p:cNvSpPr/>
          <p:nvPr/>
        </p:nvSpPr>
        <p:spPr>
          <a:xfrm>
            <a:off x="1271688" y="397608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1.4 </a:t>
            </a:r>
            <a:r>
              <a:rPr lang="en-US" sz="1000" err="1">
                <a:solidFill>
                  <a:schemeClr val="bg1"/>
                </a:solidFill>
              </a:rPr>
              <a:t>Hygien</a:t>
            </a:r>
            <a:r>
              <a:rPr lang="en-US" sz="1000">
                <a:solidFill>
                  <a:schemeClr val="bg1"/>
                </a:solidFill>
              </a:rPr>
              <a:t> – </a:t>
            </a:r>
            <a:r>
              <a:rPr lang="en-US" sz="1000" err="1">
                <a:solidFill>
                  <a:schemeClr val="bg1"/>
                </a:solidFill>
              </a:rPr>
              <a:t>faktorer</a:t>
            </a:r>
            <a:r>
              <a:rPr lang="en-US" sz="1000">
                <a:solidFill>
                  <a:schemeClr val="bg1"/>
                </a:solidFill>
              </a:rPr>
              <a:t> </a:t>
            </a:r>
            <a:r>
              <a:rPr lang="en-US" sz="1000" err="1">
                <a:solidFill>
                  <a:schemeClr val="bg1"/>
                </a:solidFill>
              </a:rPr>
              <a:t>som</a:t>
            </a:r>
            <a:r>
              <a:rPr lang="en-US" sz="1000">
                <a:solidFill>
                  <a:schemeClr val="bg1"/>
                </a:solidFill>
              </a:rPr>
              <a:t> </a:t>
            </a:r>
            <a:r>
              <a:rPr lang="en-US" sz="1000" err="1">
                <a:solidFill>
                  <a:schemeClr val="bg1"/>
                </a:solidFill>
              </a:rPr>
              <a:t>har</a:t>
            </a:r>
            <a:r>
              <a:rPr lang="en-US" sz="1000">
                <a:solidFill>
                  <a:schemeClr val="bg1"/>
                </a:solidFill>
              </a:rPr>
              <a:t> </a:t>
            </a:r>
            <a:r>
              <a:rPr lang="en-US" sz="1000" err="1">
                <a:solidFill>
                  <a:schemeClr val="bg1"/>
                </a:solidFill>
              </a:rPr>
              <a:t>betydelse</a:t>
            </a:r>
          </a:p>
        </p:txBody>
      </p:sp>
      <p:sp>
        <p:nvSpPr>
          <p:cNvPr id="17" name="Linked button">
            <a:hlinkClick r:id="rId7" action="ppaction://hlinksldjump"/>
            <a:extLst>
              <a:ext uri="{FF2B5EF4-FFF2-40B4-BE49-F238E27FC236}">
                <a16:creationId xmlns:a16="http://schemas.microsoft.com/office/drawing/2014/main" id="{BEF4DC0D-0CA3-D07B-9245-214765697BB8}"/>
              </a:ext>
            </a:extLst>
          </p:cNvPr>
          <p:cNvSpPr/>
          <p:nvPr/>
        </p:nvSpPr>
        <p:spPr>
          <a:xfrm>
            <a:off x="1271688" y="437647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1.5 </a:t>
            </a:r>
            <a:r>
              <a:rPr lang="en-US" sz="1000" err="1">
                <a:solidFill>
                  <a:schemeClr val="bg1"/>
                </a:solidFill>
              </a:rPr>
              <a:t>Ofullständig</a:t>
            </a:r>
            <a:r>
              <a:rPr lang="en-US" sz="1000">
                <a:solidFill>
                  <a:schemeClr val="bg1"/>
                </a:solidFill>
              </a:rPr>
              <a:t> </a:t>
            </a:r>
            <a:r>
              <a:rPr lang="en-US" sz="1000" err="1">
                <a:solidFill>
                  <a:schemeClr val="bg1"/>
                </a:solidFill>
              </a:rPr>
              <a:t>blåstömning</a:t>
            </a:r>
            <a:endParaRPr lang="en-US" sz="1000" err="1">
              <a:solidFill>
                <a:schemeClr val="bg1"/>
              </a:solidFill>
              <a:ea typeface="Calibri"/>
              <a:cs typeface="Calibri"/>
            </a:endParaRPr>
          </a:p>
        </p:txBody>
      </p:sp>
      <p:sp>
        <p:nvSpPr>
          <p:cNvPr id="18" name="Title 17">
            <a:extLst>
              <a:ext uri="{FF2B5EF4-FFF2-40B4-BE49-F238E27FC236}">
                <a16:creationId xmlns:a16="http://schemas.microsoft.com/office/drawing/2014/main" id="{FB9547D9-1948-B2B3-29B4-7FAB1370FC5E}"/>
              </a:ext>
            </a:extLst>
          </p:cNvPr>
          <p:cNvSpPr>
            <a:spLocks noGrp="1"/>
          </p:cNvSpPr>
          <p:nvPr>
            <p:ph type="title"/>
          </p:nvPr>
        </p:nvSpPr>
        <p:spPr>
          <a:xfrm>
            <a:off x="838200" y="277018"/>
            <a:ext cx="10515600" cy="1054121"/>
          </a:xfrm>
        </p:spPr>
        <p:txBody>
          <a:bodyPr anchor="b" anchorCtr="0"/>
          <a:lstStyle/>
          <a:p>
            <a:r>
              <a:rPr lang="en-US" err="1"/>
              <a:t>Utredning</a:t>
            </a:r>
            <a:r>
              <a:rPr lang="en-US"/>
              <a:t> av </a:t>
            </a:r>
            <a:r>
              <a:rPr lang="en-US" err="1"/>
              <a:t>återkommande</a:t>
            </a:r>
            <a:r>
              <a:rPr lang="en-US"/>
              <a:t> UVI</a:t>
            </a:r>
          </a:p>
        </p:txBody>
      </p:sp>
      <p:sp>
        <p:nvSpPr>
          <p:cNvPr id="27" name="TextBox 26">
            <a:extLst>
              <a:ext uri="{FF2B5EF4-FFF2-40B4-BE49-F238E27FC236}">
                <a16:creationId xmlns:a16="http://schemas.microsoft.com/office/drawing/2014/main" id="{64E185A0-F7F9-764D-3BF6-DA94AC467587}"/>
              </a:ext>
            </a:extLst>
          </p:cNvPr>
          <p:cNvSpPr txBox="1"/>
          <p:nvPr/>
        </p:nvSpPr>
        <p:spPr>
          <a:xfrm>
            <a:off x="1055689" y="2460142"/>
            <a:ext cx="3042344" cy="163633"/>
          </a:xfrm>
          <a:prstGeom prst="rect">
            <a:avLst/>
          </a:prstGeom>
          <a:noFill/>
        </p:spPr>
        <p:txBody>
          <a:bodyPr wrap="square" lIns="0" tIns="0" rIns="0" bIns="0" anchor="t">
            <a:noAutofit/>
          </a:bodyPr>
          <a:lstStyle/>
          <a:p>
            <a:r>
              <a:rPr lang="en-US" sz="1200" b="1" dirty="0">
                <a:solidFill>
                  <a:srgbClr val="000000"/>
                </a:solidFill>
              </a:rPr>
              <a:t>1. </a:t>
            </a:r>
            <a:r>
              <a:rPr lang="en-US" sz="1200" b="1" dirty="0" err="1">
                <a:solidFill>
                  <a:srgbClr val="000000"/>
                </a:solidFill>
              </a:rPr>
              <a:t>Produkt</a:t>
            </a:r>
            <a:r>
              <a:rPr lang="en-US" sz="1200" b="1" dirty="0">
                <a:solidFill>
                  <a:srgbClr val="000000"/>
                </a:solidFill>
              </a:rPr>
              <a:t> och </a:t>
            </a:r>
            <a:r>
              <a:rPr lang="en-US" sz="1200" b="1" dirty="0" err="1">
                <a:solidFill>
                  <a:srgbClr val="000000"/>
                </a:solidFill>
              </a:rPr>
              <a:t>kateteriseringsteknik</a:t>
            </a:r>
            <a:endParaRPr lang="en-US" dirty="0"/>
          </a:p>
          <a:p>
            <a:endParaRPr lang="en-US" sz="1200" b="1" dirty="0">
              <a:solidFill>
                <a:srgbClr val="000000"/>
              </a:solidFill>
              <a:ea typeface="Calibri"/>
              <a:cs typeface="Calibri"/>
            </a:endParaRPr>
          </a:p>
        </p:txBody>
      </p:sp>
      <p:sp>
        <p:nvSpPr>
          <p:cNvPr id="29" name="TextBox 28">
            <a:extLst>
              <a:ext uri="{FF2B5EF4-FFF2-40B4-BE49-F238E27FC236}">
                <a16:creationId xmlns:a16="http://schemas.microsoft.com/office/drawing/2014/main" id="{B4C84207-774B-C241-5511-44532AF01B89}"/>
              </a:ext>
            </a:extLst>
          </p:cNvPr>
          <p:cNvSpPr txBox="1"/>
          <p:nvPr/>
        </p:nvSpPr>
        <p:spPr>
          <a:xfrm>
            <a:off x="1055689" y="4987060"/>
            <a:ext cx="3042344" cy="163634"/>
          </a:xfrm>
          <a:prstGeom prst="rect">
            <a:avLst/>
          </a:prstGeom>
          <a:noFill/>
        </p:spPr>
        <p:txBody>
          <a:bodyPr wrap="square" lIns="0" tIns="0" rIns="0" bIns="0" anchor="t">
            <a:noAutofit/>
          </a:bodyPr>
          <a:lstStyle/>
          <a:p>
            <a:r>
              <a:rPr lang="en-US" sz="1200" b="1">
                <a:solidFill>
                  <a:srgbClr val="000000"/>
                </a:solidFill>
              </a:rPr>
              <a:t>2. </a:t>
            </a:r>
            <a:r>
              <a:rPr lang="en-US" sz="1200" b="1" err="1">
                <a:solidFill>
                  <a:srgbClr val="000000"/>
                </a:solidFill>
              </a:rPr>
              <a:t>Urinsticka</a:t>
            </a:r>
            <a:r>
              <a:rPr lang="en-US" sz="1200" b="1">
                <a:solidFill>
                  <a:srgbClr val="000000"/>
                </a:solidFill>
              </a:rPr>
              <a:t>/</a:t>
            </a:r>
            <a:r>
              <a:rPr lang="en-US" sz="1200" b="1" err="1">
                <a:solidFill>
                  <a:srgbClr val="000000"/>
                </a:solidFill>
              </a:rPr>
              <a:t>urinodling</a:t>
            </a:r>
          </a:p>
        </p:txBody>
      </p:sp>
      <p:sp>
        <p:nvSpPr>
          <p:cNvPr id="30" name="Linked button">
            <a:hlinkClick r:id="rId8" action="ppaction://hlinksldjump"/>
            <a:extLst>
              <a:ext uri="{FF2B5EF4-FFF2-40B4-BE49-F238E27FC236}">
                <a16:creationId xmlns:a16="http://schemas.microsoft.com/office/drawing/2014/main" id="{F280E502-1B5B-FB33-E5DC-6872FAADDCD7}"/>
              </a:ext>
            </a:extLst>
          </p:cNvPr>
          <p:cNvSpPr/>
          <p:nvPr/>
        </p:nvSpPr>
        <p:spPr>
          <a:xfrm>
            <a:off x="1271688" y="527514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2.1 </a:t>
            </a:r>
            <a:r>
              <a:rPr lang="en-US" sz="1000" dirty="0" err="1">
                <a:solidFill>
                  <a:schemeClr val="bg1"/>
                </a:solidFill>
              </a:rPr>
              <a:t>Urinodling</a:t>
            </a:r>
            <a:r>
              <a:rPr lang="en-US" sz="1000" dirty="0">
                <a:solidFill>
                  <a:schemeClr val="bg1"/>
                </a:solidFill>
              </a:rPr>
              <a:t>/</a:t>
            </a:r>
            <a:r>
              <a:rPr lang="en-US" sz="1000" dirty="0" err="1">
                <a:solidFill>
                  <a:schemeClr val="bg1"/>
                </a:solidFill>
              </a:rPr>
              <a:t>Urinsticka</a:t>
            </a:r>
            <a:r>
              <a:rPr lang="en-US" sz="1000" dirty="0">
                <a:solidFill>
                  <a:schemeClr val="bg1"/>
                </a:solidFill>
              </a:rPr>
              <a:t>  – </a:t>
            </a:r>
            <a:r>
              <a:rPr lang="en-US" sz="1000" dirty="0" err="1">
                <a:solidFill>
                  <a:schemeClr val="bg1"/>
                </a:solidFill>
              </a:rPr>
              <a:t>faktorer</a:t>
            </a:r>
            <a:r>
              <a:rPr lang="en-US" sz="1000" dirty="0">
                <a:solidFill>
                  <a:schemeClr val="bg1"/>
                </a:solidFill>
              </a:rPr>
              <a:t> </a:t>
            </a:r>
            <a:r>
              <a:rPr lang="en-US" sz="1000" dirty="0" err="1">
                <a:solidFill>
                  <a:schemeClr val="bg1"/>
                </a:solidFill>
              </a:rPr>
              <a:t>som</a:t>
            </a:r>
            <a:r>
              <a:rPr lang="en-US" sz="1000" dirty="0">
                <a:solidFill>
                  <a:schemeClr val="bg1"/>
                </a:solidFill>
              </a:rPr>
              <a:t> </a:t>
            </a:r>
            <a:r>
              <a:rPr lang="en-US" sz="1000" dirty="0" err="1">
                <a:solidFill>
                  <a:schemeClr val="bg1"/>
                </a:solidFill>
              </a:rPr>
              <a:t>har</a:t>
            </a:r>
            <a:r>
              <a:rPr lang="en-US" sz="1000" dirty="0">
                <a:solidFill>
                  <a:schemeClr val="bg1"/>
                </a:solidFill>
              </a:rPr>
              <a:t> </a:t>
            </a:r>
            <a:r>
              <a:rPr lang="en-US" sz="1000" dirty="0" err="1">
                <a:solidFill>
                  <a:schemeClr val="bg1"/>
                </a:solidFill>
              </a:rPr>
              <a:t>betydelse</a:t>
            </a:r>
            <a:endParaRPr lang="en-US" sz="1000" dirty="0">
              <a:solidFill>
                <a:schemeClr val="bg1"/>
              </a:solidFill>
              <a:ea typeface="Calibri"/>
              <a:cs typeface="Calibri"/>
            </a:endParaRPr>
          </a:p>
        </p:txBody>
      </p:sp>
      <p:sp>
        <p:nvSpPr>
          <p:cNvPr id="31" name="Linked button">
            <a:hlinkClick r:id="rId8" action="ppaction://hlinksldjump"/>
            <a:extLst>
              <a:ext uri="{FF2B5EF4-FFF2-40B4-BE49-F238E27FC236}">
                <a16:creationId xmlns:a16="http://schemas.microsoft.com/office/drawing/2014/main" id="{AB399AEC-A3D0-0948-70D8-795BB399EA8C}"/>
              </a:ext>
            </a:extLst>
          </p:cNvPr>
          <p:cNvSpPr/>
          <p:nvPr/>
        </p:nvSpPr>
        <p:spPr>
          <a:xfrm>
            <a:off x="1271688" y="56881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endParaRPr lang="en-US" sz="1000" dirty="0">
              <a:solidFill>
                <a:schemeClr val="bg1"/>
              </a:solidFill>
            </a:endParaRPr>
          </a:p>
          <a:p>
            <a:r>
              <a:rPr lang="en-US" sz="1000" dirty="0">
                <a:solidFill>
                  <a:schemeClr val="bg1"/>
                </a:solidFill>
              </a:rPr>
              <a:t>2.2 </a:t>
            </a:r>
            <a:r>
              <a:rPr lang="en-US" sz="1000" dirty="0" err="1">
                <a:solidFill>
                  <a:schemeClr val="bg1"/>
                </a:solidFill>
              </a:rPr>
              <a:t>Urinodling</a:t>
            </a:r>
            <a:r>
              <a:rPr lang="en-US" sz="1000" dirty="0">
                <a:solidFill>
                  <a:schemeClr val="bg1"/>
                </a:solidFill>
              </a:rPr>
              <a:t> – </a:t>
            </a:r>
            <a:r>
              <a:rPr lang="en-US" sz="1000" dirty="0" err="1">
                <a:solidFill>
                  <a:schemeClr val="bg1"/>
                </a:solidFill>
              </a:rPr>
              <a:t>faktorer</a:t>
            </a:r>
            <a:r>
              <a:rPr lang="en-US" sz="1000" dirty="0">
                <a:solidFill>
                  <a:schemeClr val="bg1"/>
                </a:solidFill>
              </a:rPr>
              <a:t> </a:t>
            </a:r>
            <a:r>
              <a:rPr lang="en-US" sz="1000" dirty="0" err="1">
                <a:solidFill>
                  <a:schemeClr val="bg1"/>
                </a:solidFill>
              </a:rPr>
              <a:t>som</a:t>
            </a:r>
            <a:r>
              <a:rPr lang="en-US" sz="1000" dirty="0">
                <a:solidFill>
                  <a:schemeClr val="bg1"/>
                </a:solidFill>
              </a:rPr>
              <a:t> </a:t>
            </a:r>
            <a:r>
              <a:rPr lang="en-US" sz="1000" dirty="0" err="1">
                <a:solidFill>
                  <a:schemeClr val="bg1"/>
                </a:solidFill>
              </a:rPr>
              <a:t>har</a:t>
            </a:r>
            <a:r>
              <a:rPr lang="en-US" sz="1000" dirty="0">
                <a:solidFill>
                  <a:schemeClr val="bg1"/>
                </a:solidFill>
              </a:rPr>
              <a:t> </a:t>
            </a:r>
            <a:r>
              <a:rPr lang="en-US" sz="1000" dirty="0" err="1">
                <a:solidFill>
                  <a:schemeClr val="bg1"/>
                </a:solidFill>
              </a:rPr>
              <a:t>betydelse</a:t>
            </a:r>
            <a:endParaRPr lang="en-US" sz="1000" dirty="0">
              <a:solidFill>
                <a:schemeClr val="bg1"/>
              </a:solidFill>
              <a:ea typeface="Calibri"/>
              <a:cs typeface="Calibri"/>
            </a:endParaRPr>
          </a:p>
          <a:p>
            <a:endParaRPr lang="en-US" sz="1000" dirty="0">
              <a:solidFill>
                <a:schemeClr val="bg1"/>
              </a:solidFill>
              <a:ea typeface="Calibri"/>
              <a:cs typeface="Calibri"/>
            </a:endParaRPr>
          </a:p>
        </p:txBody>
      </p:sp>
      <p:sp>
        <p:nvSpPr>
          <p:cNvPr id="32" name="TextBox 31">
            <a:extLst>
              <a:ext uri="{FF2B5EF4-FFF2-40B4-BE49-F238E27FC236}">
                <a16:creationId xmlns:a16="http://schemas.microsoft.com/office/drawing/2014/main" id="{D642C0DA-3F3B-348C-DC76-2E05E3242D49}"/>
              </a:ext>
            </a:extLst>
          </p:cNvPr>
          <p:cNvSpPr txBox="1"/>
          <p:nvPr/>
        </p:nvSpPr>
        <p:spPr>
          <a:xfrm>
            <a:off x="4530032" y="2470072"/>
            <a:ext cx="3005830" cy="153703"/>
          </a:xfrm>
          <a:prstGeom prst="rect">
            <a:avLst/>
          </a:prstGeom>
          <a:noFill/>
        </p:spPr>
        <p:txBody>
          <a:bodyPr wrap="square" lIns="0" tIns="0" rIns="0" bIns="0" anchor="t">
            <a:noAutofit/>
          </a:bodyPr>
          <a:lstStyle/>
          <a:p>
            <a:r>
              <a:rPr lang="en-US" sz="1200" b="1">
                <a:solidFill>
                  <a:srgbClr val="000000"/>
                </a:solidFill>
              </a:rPr>
              <a:t>3. </a:t>
            </a:r>
            <a:r>
              <a:rPr lang="en-US" sz="1200" b="1" err="1">
                <a:solidFill>
                  <a:srgbClr val="000000"/>
                </a:solidFill>
              </a:rPr>
              <a:t>Miktionslista</a:t>
            </a:r>
            <a:endParaRPr lang="en-US" sz="1200" b="1" err="1">
              <a:solidFill>
                <a:srgbClr val="000000"/>
              </a:solidFill>
              <a:ea typeface="Calibri"/>
              <a:cs typeface="Calibri"/>
            </a:endParaRPr>
          </a:p>
        </p:txBody>
      </p:sp>
      <p:sp>
        <p:nvSpPr>
          <p:cNvPr id="33" name="Linked button">
            <a:hlinkClick r:id="rId9" action="ppaction://hlinksldjump"/>
            <a:extLst>
              <a:ext uri="{FF2B5EF4-FFF2-40B4-BE49-F238E27FC236}">
                <a16:creationId xmlns:a16="http://schemas.microsoft.com/office/drawing/2014/main" id="{90F85667-5823-F93A-E5F9-30FCCF5AEE1C}"/>
              </a:ext>
            </a:extLst>
          </p:cNvPr>
          <p:cNvSpPr/>
          <p:nvPr/>
        </p:nvSpPr>
        <p:spPr>
          <a:xfrm>
            <a:off x="4746031" y="2770365"/>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3.1 </a:t>
            </a:r>
            <a:r>
              <a:rPr lang="en-US" sz="1000" dirty="0" err="1">
                <a:solidFill>
                  <a:schemeClr val="bg1"/>
                </a:solidFill>
              </a:rPr>
              <a:t>Miktion</a:t>
            </a:r>
            <a:r>
              <a:rPr lang="en-US" sz="1000" dirty="0">
                <a:solidFill>
                  <a:schemeClr val="bg1"/>
                </a:solidFill>
              </a:rPr>
              <a:t>/ RIK-</a:t>
            </a:r>
            <a:r>
              <a:rPr lang="en-US" sz="1000" dirty="0" err="1">
                <a:solidFill>
                  <a:schemeClr val="bg1"/>
                </a:solidFill>
              </a:rPr>
              <a:t>lista</a:t>
            </a:r>
            <a:endParaRPr lang="en-US" sz="1000" dirty="0">
              <a:solidFill>
                <a:schemeClr val="bg1"/>
              </a:solidFill>
              <a:ea typeface="Calibri"/>
              <a:cs typeface="Calibri"/>
            </a:endParaRPr>
          </a:p>
        </p:txBody>
      </p:sp>
      <p:sp>
        <p:nvSpPr>
          <p:cNvPr id="34" name="Linked button">
            <a:hlinkClick r:id="rId10" action="ppaction://hlinksldjump"/>
            <a:extLst>
              <a:ext uri="{FF2B5EF4-FFF2-40B4-BE49-F238E27FC236}">
                <a16:creationId xmlns:a16="http://schemas.microsoft.com/office/drawing/2014/main" id="{3D016AC8-1BF8-E48E-AF45-3AA3D7825C90}"/>
              </a:ext>
            </a:extLst>
          </p:cNvPr>
          <p:cNvSpPr/>
          <p:nvPr/>
        </p:nvSpPr>
        <p:spPr>
          <a:xfrm>
            <a:off x="4746031" y="3163776"/>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endParaRPr lang="en-US" sz="1000" dirty="0">
              <a:solidFill>
                <a:schemeClr val="bg1"/>
              </a:solidFill>
            </a:endParaRPr>
          </a:p>
          <a:p>
            <a:r>
              <a:rPr lang="en-US" sz="1000" dirty="0">
                <a:solidFill>
                  <a:schemeClr val="bg1"/>
                </a:solidFill>
              </a:rPr>
              <a:t>3.2 </a:t>
            </a:r>
            <a:r>
              <a:rPr lang="en-US" sz="1000" dirty="0" err="1">
                <a:solidFill>
                  <a:schemeClr val="bg1"/>
                </a:solidFill>
              </a:rPr>
              <a:t>Miktion</a:t>
            </a:r>
            <a:r>
              <a:rPr lang="en-US" sz="1000" dirty="0">
                <a:solidFill>
                  <a:schemeClr val="bg1"/>
                </a:solidFill>
              </a:rPr>
              <a:t> - </a:t>
            </a:r>
            <a:r>
              <a:rPr lang="en-US" sz="1000" dirty="0" err="1">
                <a:solidFill>
                  <a:schemeClr val="bg1"/>
                </a:solidFill>
              </a:rPr>
              <a:t>faktorer</a:t>
            </a:r>
            <a:r>
              <a:rPr lang="en-US" sz="1000" dirty="0">
                <a:solidFill>
                  <a:schemeClr val="bg1"/>
                </a:solidFill>
              </a:rPr>
              <a:t> </a:t>
            </a:r>
            <a:r>
              <a:rPr lang="en-US" sz="1000" dirty="0" err="1">
                <a:solidFill>
                  <a:schemeClr val="bg1"/>
                </a:solidFill>
              </a:rPr>
              <a:t>som</a:t>
            </a:r>
            <a:r>
              <a:rPr lang="en-US" sz="1000" dirty="0">
                <a:solidFill>
                  <a:schemeClr val="bg1"/>
                </a:solidFill>
              </a:rPr>
              <a:t> </a:t>
            </a:r>
            <a:r>
              <a:rPr lang="en-US" sz="1000" dirty="0" err="1">
                <a:solidFill>
                  <a:schemeClr val="bg1"/>
                </a:solidFill>
              </a:rPr>
              <a:t>har</a:t>
            </a:r>
            <a:r>
              <a:rPr lang="en-US" sz="1000" dirty="0">
                <a:solidFill>
                  <a:schemeClr val="bg1"/>
                </a:solidFill>
              </a:rPr>
              <a:t> </a:t>
            </a:r>
            <a:r>
              <a:rPr lang="en-US" sz="1000" dirty="0" err="1">
                <a:solidFill>
                  <a:schemeClr val="bg1"/>
                </a:solidFill>
              </a:rPr>
              <a:t>betydelse</a:t>
            </a:r>
            <a:endParaRPr lang="en-US" sz="1000" dirty="0">
              <a:solidFill>
                <a:schemeClr val="bg1"/>
              </a:solidFill>
              <a:ea typeface="Calibri"/>
              <a:cs typeface="Calibri"/>
            </a:endParaRPr>
          </a:p>
          <a:p>
            <a:endParaRPr lang="en-US" sz="1000" dirty="0">
              <a:solidFill>
                <a:schemeClr val="bg1"/>
              </a:solidFill>
              <a:ea typeface="Calibri"/>
              <a:cs typeface="Calibri"/>
            </a:endParaRPr>
          </a:p>
        </p:txBody>
      </p:sp>
      <p:sp>
        <p:nvSpPr>
          <p:cNvPr id="35" name="TextBox 34">
            <a:extLst>
              <a:ext uri="{FF2B5EF4-FFF2-40B4-BE49-F238E27FC236}">
                <a16:creationId xmlns:a16="http://schemas.microsoft.com/office/drawing/2014/main" id="{DE787E79-FA39-B388-D593-9808C3C7C88F}"/>
              </a:ext>
            </a:extLst>
          </p:cNvPr>
          <p:cNvSpPr txBox="1"/>
          <p:nvPr/>
        </p:nvSpPr>
        <p:spPr>
          <a:xfrm>
            <a:off x="4530032" y="3783078"/>
            <a:ext cx="3005830" cy="153703"/>
          </a:xfrm>
          <a:prstGeom prst="rect">
            <a:avLst/>
          </a:prstGeom>
          <a:noFill/>
        </p:spPr>
        <p:txBody>
          <a:bodyPr wrap="square" lIns="0" tIns="0" rIns="0" bIns="0" anchor="t">
            <a:noAutofit/>
          </a:bodyPr>
          <a:lstStyle/>
          <a:p>
            <a:r>
              <a:rPr lang="en-US" sz="1200" b="1">
                <a:solidFill>
                  <a:srgbClr val="000000"/>
                </a:solidFill>
              </a:rPr>
              <a:t>4. </a:t>
            </a:r>
            <a:r>
              <a:rPr lang="en-US" sz="1200" b="1" err="1">
                <a:solidFill>
                  <a:srgbClr val="000000"/>
                </a:solidFill>
              </a:rPr>
              <a:t>Tarmtömning</a:t>
            </a:r>
          </a:p>
        </p:txBody>
      </p:sp>
      <p:sp>
        <p:nvSpPr>
          <p:cNvPr id="36" name="Linked button">
            <a:hlinkClick r:id="rId11" action="ppaction://hlinksldjump"/>
            <a:extLst>
              <a:ext uri="{FF2B5EF4-FFF2-40B4-BE49-F238E27FC236}">
                <a16:creationId xmlns:a16="http://schemas.microsoft.com/office/drawing/2014/main" id="{A4025EBC-16CF-0D3B-C76A-1C5D57AFCA1C}"/>
              </a:ext>
            </a:extLst>
          </p:cNvPr>
          <p:cNvSpPr/>
          <p:nvPr/>
        </p:nvSpPr>
        <p:spPr>
          <a:xfrm>
            <a:off x="4752273" y="4073668"/>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4.Tarmtömning</a:t>
            </a:r>
          </a:p>
        </p:txBody>
      </p:sp>
      <p:sp>
        <p:nvSpPr>
          <p:cNvPr id="37" name="Linked button">
            <a:hlinkClick r:id="rId12" action="ppaction://hlinksldjump"/>
            <a:extLst>
              <a:ext uri="{FF2B5EF4-FFF2-40B4-BE49-F238E27FC236}">
                <a16:creationId xmlns:a16="http://schemas.microsoft.com/office/drawing/2014/main" id="{B1AB1B30-4E72-2644-3265-79EC56C17FE9}"/>
              </a:ext>
            </a:extLst>
          </p:cNvPr>
          <p:cNvSpPr/>
          <p:nvPr/>
        </p:nvSpPr>
        <p:spPr>
          <a:xfrm>
            <a:off x="4746032" y="4482714"/>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4.2 </a:t>
            </a:r>
            <a:r>
              <a:rPr lang="en-US" sz="1000" err="1">
                <a:solidFill>
                  <a:schemeClr val="bg1"/>
                </a:solidFill>
              </a:rPr>
              <a:t>Tarmtömning</a:t>
            </a:r>
            <a:r>
              <a:rPr lang="en-US" sz="1000">
                <a:solidFill>
                  <a:schemeClr val="bg1"/>
                </a:solidFill>
              </a:rPr>
              <a:t> – </a:t>
            </a:r>
            <a:r>
              <a:rPr lang="en-US" sz="1000" err="1">
                <a:solidFill>
                  <a:schemeClr val="bg1"/>
                </a:solidFill>
              </a:rPr>
              <a:t>faktorer</a:t>
            </a:r>
            <a:r>
              <a:rPr lang="en-US" sz="1000">
                <a:solidFill>
                  <a:schemeClr val="bg1"/>
                </a:solidFill>
              </a:rPr>
              <a:t> </a:t>
            </a:r>
            <a:r>
              <a:rPr lang="en-US" sz="1000" err="1">
                <a:solidFill>
                  <a:schemeClr val="bg1"/>
                </a:solidFill>
              </a:rPr>
              <a:t>som</a:t>
            </a:r>
            <a:r>
              <a:rPr lang="en-US" sz="1000">
                <a:solidFill>
                  <a:schemeClr val="bg1"/>
                </a:solidFill>
              </a:rPr>
              <a:t> </a:t>
            </a:r>
            <a:r>
              <a:rPr lang="en-US" sz="1000" err="1">
                <a:solidFill>
                  <a:schemeClr val="bg1"/>
                </a:solidFill>
              </a:rPr>
              <a:t>har</a:t>
            </a:r>
            <a:r>
              <a:rPr lang="en-US" sz="1000">
                <a:solidFill>
                  <a:schemeClr val="bg1"/>
                </a:solidFill>
              </a:rPr>
              <a:t> </a:t>
            </a:r>
            <a:r>
              <a:rPr lang="en-US" sz="1000" err="1">
                <a:solidFill>
                  <a:schemeClr val="bg1"/>
                </a:solidFill>
              </a:rPr>
              <a:t>betydelse</a:t>
            </a:r>
          </a:p>
        </p:txBody>
      </p:sp>
      <p:sp>
        <p:nvSpPr>
          <p:cNvPr id="38" name="Linked button">
            <a:hlinkClick r:id="rId13" action="ppaction://hlinksldjump"/>
            <a:extLst>
              <a:ext uri="{FF2B5EF4-FFF2-40B4-BE49-F238E27FC236}">
                <a16:creationId xmlns:a16="http://schemas.microsoft.com/office/drawing/2014/main" id="{7F0F465B-EA06-5D42-6611-45646169D499}"/>
              </a:ext>
            </a:extLst>
          </p:cNvPr>
          <p:cNvSpPr/>
          <p:nvPr/>
        </p:nvSpPr>
        <p:spPr>
          <a:xfrm>
            <a:off x="4746032" y="4888671"/>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4.3 </a:t>
            </a:r>
            <a:r>
              <a:rPr lang="en-US" sz="1000" dirty="0" err="1">
                <a:solidFill>
                  <a:schemeClr val="bg1"/>
                </a:solidFill>
              </a:rPr>
              <a:t>Tarmtömning</a:t>
            </a:r>
            <a:r>
              <a:rPr lang="en-US" sz="1000" dirty="0">
                <a:solidFill>
                  <a:schemeClr val="bg1"/>
                </a:solidFill>
              </a:rPr>
              <a:t>  </a:t>
            </a:r>
            <a:r>
              <a:rPr lang="en-US" sz="1000" dirty="0" err="1">
                <a:solidFill>
                  <a:schemeClr val="bg1"/>
                </a:solidFill>
              </a:rPr>
              <a:t>åtgärder</a:t>
            </a:r>
            <a:endParaRPr lang="en-US" sz="1000" dirty="0">
              <a:solidFill>
                <a:schemeClr val="bg1"/>
              </a:solidFill>
              <a:ea typeface="Calibri"/>
              <a:cs typeface="Calibri"/>
            </a:endParaRPr>
          </a:p>
        </p:txBody>
      </p:sp>
      <p:sp>
        <p:nvSpPr>
          <p:cNvPr id="39" name="Linked button">
            <a:hlinkClick r:id="rId14" action="ppaction://hlinksldjump"/>
            <a:extLst>
              <a:ext uri="{FF2B5EF4-FFF2-40B4-BE49-F238E27FC236}">
                <a16:creationId xmlns:a16="http://schemas.microsoft.com/office/drawing/2014/main" id="{7C428FE1-14DB-1BBD-B168-D30928454C63}"/>
              </a:ext>
            </a:extLst>
          </p:cNvPr>
          <p:cNvSpPr/>
          <p:nvPr/>
        </p:nvSpPr>
        <p:spPr>
          <a:xfrm>
            <a:off x="4746032" y="5285193"/>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4.4 </a:t>
            </a:r>
            <a:r>
              <a:rPr lang="en-US" sz="1000" dirty="0" err="1">
                <a:solidFill>
                  <a:schemeClr val="bg1"/>
                </a:solidFill>
              </a:rPr>
              <a:t>Tarmtömning</a:t>
            </a:r>
            <a:r>
              <a:rPr lang="en-US" sz="1000" dirty="0">
                <a:solidFill>
                  <a:schemeClr val="bg1"/>
                </a:solidFill>
              </a:rPr>
              <a:t> – </a:t>
            </a:r>
            <a:r>
              <a:rPr lang="en-US" sz="1000" dirty="0" err="1">
                <a:solidFill>
                  <a:schemeClr val="bg1"/>
                </a:solidFill>
              </a:rPr>
              <a:t>kliniska</a:t>
            </a:r>
            <a:r>
              <a:rPr lang="en-US" sz="1000" dirty="0">
                <a:solidFill>
                  <a:schemeClr val="bg1"/>
                </a:solidFill>
              </a:rPr>
              <a:t> studier</a:t>
            </a:r>
          </a:p>
        </p:txBody>
      </p:sp>
      <p:sp>
        <p:nvSpPr>
          <p:cNvPr id="40" name="TextBox 39">
            <a:extLst>
              <a:ext uri="{FF2B5EF4-FFF2-40B4-BE49-F238E27FC236}">
                <a16:creationId xmlns:a16="http://schemas.microsoft.com/office/drawing/2014/main" id="{95F3454C-46C0-1F31-29D1-24D36A7F0CC2}"/>
              </a:ext>
            </a:extLst>
          </p:cNvPr>
          <p:cNvSpPr txBox="1"/>
          <p:nvPr/>
        </p:nvSpPr>
        <p:spPr>
          <a:xfrm>
            <a:off x="8183563" y="2460142"/>
            <a:ext cx="2952749" cy="163633"/>
          </a:xfrm>
          <a:prstGeom prst="rect">
            <a:avLst/>
          </a:prstGeom>
          <a:noFill/>
        </p:spPr>
        <p:txBody>
          <a:bodyPr wrap="square" lIns="0" tIns="0" rIns="0" bIns="0" anchor="t">
            <a:noAutofit/>
          </a:bodyPr>
          <a:lstStyle/>
          <a:p>
            <a:r>
              <a:rPr lang="en-US" sz="1200" b="1">
                <a:solidFill>
                  <a:srgbClr val="000000"/>
                </a:solidFill>
              </a:rPr>
              <a:t>5. </a:t>
            </a:r>
            <a:r>
              <a:rPr lang="en-US" sz="1200" b="1" err="1">
                <a:solidFill>
                  <a:srgbClr val="000000"/>
                </a:solidFill>
              </a:rPr>
              <a:t>Assisterad</a:t>
            </a:r>
            <a:r>
              <a:rPr lang="en-US" sz="1200" b="1">
                <a:solidFill>
                  <a:srgbClr val="000000"/>
                </a:solidFill>
              </a:rPr>
              <a:t> RIK</a:t>
            </a:r>
          </a:p>
        </p:txBody>
      </p:sp>
      <p:sp>
        <p:nvSpPr>
          <p:cNvPr id="41" name="Linked button">
            <a:hlinkClick r:id="rId15" action="ppaction://hlinksldjump"/>
            <a:extLst>
              <a:ext uri="{FF2B5EF4-FFF2-40B4-BE49-F238E27FC236}">
                <a16:creationId xmlns:a16="http://schemas.microsoft.com/office/drawing/2014/main" id="{096B5382-27BD-A1FF-FD9E-7A70F96D735C}"/>
              </a:ext>
            </a:extLst>
          </p:cNvPr>
          <p:cNvSpPr/>
          <p:nvPr/>
        </p:nvSpPr>
        <p:spPr>
          <a:xfrm>
            <a:off x="8399562" y="2752069"/>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5.1 </a:t>
            </a:r>
            <a:r>
              <a:rPr lang="en-US" sz="1000" dirty="0" err="1">
                <a:solidFill>
                  <a:schemeClr val="bg1"/>
                </a:solidFill>
              </a:rPr>
              <a:t>Assisterad</a:t>
            </a:r>
            <a:r>
              <a:rPr lang="en-US" sz="1000" dirty="0">
                <a:solidFill>
                  <a:schemeClr val="bg1"/>
                </a:solidFill>
              </a:rPr>
              <a:t>  RIK – </a:t>
            </a:r>
            <a:r>
              <a:rPr lang="en-US" sz="1000" dirty="0" err="1">
                <a:solidFill>
                  <a:schemeClr val="bg1"/>
                </a:solidFill>
              </a:rPr>
              <a:t>faktorer</a:t>
            </a:r>
            <a:r>
              <a:rPr lang="en-US" sz="1000" dirty="0">
                <a:solidFill>
                  <a:schemeClr val="bg1"/>
                </a:solidFill>
              </a:rPr>
              <a:t> </a:t>
            </a:r>
            <a:r>
              <a:rPr lang="en-US" sz="1000" dirty="0" err="1">
                <a:solidFill>
                  <a:schemeClr val="bg1"/>
                </a:solidFill>
              </a:rPr>
              <a:t>som</a:t>
            </a:r>
            <a:r>
              <a:rPr lang="en-US" sz="1000" dirty="0">
                <a:solidFill>
                  <a:schemeClr val="bg1"/>
                </a:solidFill>
              </a:rPr>
              <a:t> </a:t>
            </a:r>
            <a:r>
              <a:rPr lang="en-US" sz="1000" dirty="0" err="1">
                <a:solidFill>
                  <a:schemeClr val="bg1"/>
                </a:solidFill>
              </a:rPr>
              <a:t>kan</a:t>
            </a:r>
            <a:r>
              <a:rPr lang="en-US" sz="1000" dirty="0">
                <a:solidFill>
                  <a:schemeClr val="bg1"/>
                </a:solidFill>
              </a:rPr>
              <a:t> </a:t>
            </a:r>
            <a:r>
              <a:rPr lang="en-US" sz="1000" dirty="0" err="1">
                <a:solidFill>
                  <a:schemeClr val="bg1"/>
                </a:solidFill>
              </a:rPr>
              <a:t>påverka</a:t>
            </a:r>
            <a:endParaRPr lang="en-US" sz="1000" dirty="0">
              <a:solidFill>
                <a:schemeClr val="bg1"/>
              </a:solidFill>
              <a:ea typeface="Calibri"/>
              <a:cs typeface="Calibri"/>
            </a:endParaRPr>
          </a:p>
        </p:txBody>
      </p:sp>
      <p:sp>
        <p:nvSpPr>
          <p:cNvPr id="43" name="Linked button">
            <a:hlinkClick r:id="rId16" action="ppaction://hlinksldjump"/>
            <a:extLst>
              <a:ext uri="{FF2B5EF4-FFF2-40B4-BE49-F238E27FC236}">
                <a16:creationId xmlns:a16="http://schemas.microsoft.com/office/drawing/2014/main" id="{2CB16B8C-2A48-83A9-61A6-004FE9D01FAE}"/>
              </a:ext>
            </a:extLst>
          </p:cNvPr>
          <p:cNvSpPr/>
          <p:nvPr/>
        </p:nvSpPr>
        <p:spPr>
          <a:xfrm>
            <a:off x="8399562" y="316086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5.2 </a:t>
            </a:r>
            <a:r>
              <a:rPr lang="en-US" sz="1000" dirty="0" err="1">
                <a:solidFill>
                  <a:schemeClr val="bg1"/>
                </a:solidFill>
              </a:rPr>
              <a:t>Assisterad</a:t>
            </a:r>
            <a:r>
              <a:rPr lang="en-US" sz="1000" dirty="0">
                <a:solidFill>
                  <a:schemeClr val="bg1"/>
                </a:solidFill>
              </a:rPr>
              <a:t> RIK – </a:t>
            </a:r>
            <a:r>
              <a:rPr lang="en-US" sz="1000" dirty="0" err="1">
                <a:solidFill>
                  <a:schemeClr val="bg1"/>
                </a:solidFill>
              </a:rPr>
              <a:t>faktorer</a:t>
            </a:r>
            <a:r>
              <a:rPr lang="en-US" sz="1000" dirty="0">
                <a:solidFill>
                  <a:schemeClr val="bg1"/>
                </a:solidFill>
              </a:rPr>
              <a:t> </a:t>
            </a:r>
            <a:r>
              <a:rPr lang="en-US" sz="1000" dirty="0" err="1">
                <a:solidFill>
                  <a:schemeClr val="bg1"/>
                </a:solidFill>
              </a:rPr>
              <a:t>att</a:t>
            </a:r>
            <a:r>
              <a:rPr lang="en-US" sz="1000" dirty="0">
                <a:solidFill>
                  <a:schemeClr val="bg1"/>
                </a:solidFill>
              </a:rPr>
              <a:t> </a:t>
            </a:r>
            <a:r>
              <a:rPr lang="en-US" sz="1000" dirty="0" err="1">
                <a:solidFill>
                  <a:schemeClr val="bg1"/>
                </a:solidFill>
              </a:rPr>
              <a:t>tänka</a:t>
            </a:r>
            <a:r>
              <a:rPr lang="en-US" sz="1000" dirty="0">
                <a:solidFill>
                  <a:schemeClr val="bg1"/>
                </a:solidFill>
              </a:rPr>
              <a:t> </a:t>
            </a:r>
            <a:r>
              <a:rPr lang="en-US" sz="1000" dirty="0" err="1">
                <a:solidFill>
                  <a:schemeClr val="bg1"/>
                </a:solidFill>
              </a:rPr>
              <a:t>på</a:t>
            </a:r>
            <a:endParaRPr lang="en-US" sz="1000" dirty="0">
              <a:solidFill>
                <a:schemeClr val="bg1"/>
              </a:solidFill>
            </a:endParaRPr>
          </a:p>
        </p:txBody>
      </p:sp>
      <p:sp>
        <p:nvSpPr>
          <p:cNvPr id="44" name="TextBox 43">
            <a:extLst>
              <a:ext uri="{FF2B5EF4-FFF2-40B4-BE49-F238E27FC236}">
                <a16:creationId xmlns:a16="http://schemas.microsoft.com/office/drawing/2014/main" id="{9CFB228A-7DC9-35D0-CA4F-AECD78FB9F84}"/>
              </a:ext>
            </a:extLst>
          </p:cNvPr>
          <p:cNvSpPr txBox="1"/>
          <p:nvPr/>
        </p:nvSpPr>
        <p:spPr>
          <a:xfrm>
            <a:off x="8183563" y="3766630"/>
            <a:ext cx="2952749" cy="170151"/>
          </a:xfrm>
          <a:prstGeom prst="rect">
            <a:avLst/>
          </a:prstGeom>
          <a:noFill/>
        </p:spPr>
        <p:txBody>
          <a:bodyPr wrap="square" lIns="0" tIns="0" rIns="0" bIns="0" anchor="t">
            <a:noAutofit/>
          </a:bodyPr>
          <a:lstStyle/>
          <a:p>
            <a:r>
              <a:rPr lang="en-US" sz="1200" b="1">
                <a:solidFill>
                  <a:srgbClr val="000000"/>
                </a:solidFill>
              </a:rPr>
              <a:t>6. </a:t>
            </a:r>
            <a:r>
              <a:rPr lang="en-US" sz="1200" b="1" err="1">
                <a:solidFill>
                  <a:srgbClr val="000000"/>
                </a:solidFill>
              </a:rPr>
              <a:t>Avancerad</a:t>
            </a:r>
            <a:r>
              <a:rPr lang="en-US" sz="1200" b="1">
                <a:solidFill>
                  <a:srgbClr val="000000"/>
                </a:solidFill>
              </a:rPr>
              <a:t> </a:t>
            </a:r>
            <a:r>
              <a:rPr lang="en-US" sz="1200" b="1" err="1">
                <a:solidFill>
                  <a:srgbClr val="000000"/>
                </a:solidFill>
              </a:rPr>
              <a:t>utredning</a:t>
            </a:r>
            <a:endParaRPr lang="en-US" sz="1200" b="1" err="1">
              <a:solidFill>
                <a:srgbClr val="000000"/>
              </a:solidFill>
              <a:ea typeface="Calibri"/>
              <a:cs typeface="Calibri"/>
            </a:endParaRPr>
          </a:p>
        </p:txBody>
      </p:sp>
      <p:sp>
        <p:nvSpPr>
          <p:cNvPr id="45" name="Linked button">
            <a:hlinkClick r:id="rId17" action="ppaction://hlinksldjump"/>
            <a:extLst>
              <a:ext uri="{FF2B5EF4-FFF2-40B4-BE49-F238E27FC236}">
                <a16:creationId xmlns:a16="http://schemas.microsoft.com/office/drawing/2014/main" id="{F178F531-4C62-5563-82BC-468B7631ADA4}"/>
              </a:ext>
            </a:extLst>
          </p:cNvPr>
          <p:cNvSpPr/>
          <p:nvPr/>
        </p:nvSpPr>
        <p:spPr>
          <a:xfrm>
            <a:off x="8399562" y="4060873"/>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6.1 </a:t>
            </a:r>
            <a:r>
              <a:rPr lang="en-US" sz="1000" dirty="0" err="1">
                <a:solidFill>
                  <a:schemeClr val="bg1"/>
                </a:solidFill>
              </a:rPr>
              <a:t>Avancerad</a:t>
            </a:r>
            <a:r>
              <a:rPr lang="en-US" sz="1000" dirty="0">
                <a:solidFill>
                  <a:schemeClr val="bg1"/>
                </a:solidFill>
              </a:rPr>
              <a:t> </a:t>
            </a:r>
            <a:r>
              <a:rPr lang="en-US" sz="1000" dirty="0" err="1">
                <a:solidFill>
                  <a:schemeClr val="bg1"/>
                </a:solidFill>
              </a:rPr>
              <a:t>utredning</a:t>
            </a:r>
            <a:endParaRPr lang="en-US" sz="1000" dirty="0">
              <a:solidFill>
                <a:schemeClr val="bg1"/>
              </a:solidFill>
            </a:endParaRPr>
          </a:p>
        </p:txBody>
      </p:sp>
      <p:pic>
        <p:nvPicPr>
          <p:cNvPr id="2" name="Graphic 7">
            <a:hlinkClick r:id="" action="ppaction://hlinkshowjump?jump=nextslide"/>
            <a:extLst>
              <a:ext uri="{FF2B5EF4-FFF2-40B4-BE49-F238E27FC236}">
                <a16:creationId xmlns:a16="http://schemas.microsoft.com/office/drawing/2014/main" id="{ADAC750C-1FC5-05F3-19AA-D6606DBA403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3" name="Graphic 9">
            <a:hlinkClick r:id="" action="ppaction://hlinkshowjump?jump=firstslide"/>
            <a:extLst>
              <a:ext uri="{FF2B5EF4-FFF2-40B4-BE49-F238E27FC236}">
                <a16:creationId xmlns:a16="http://schemas.microsoft.com/office/drawing/2014/main" id="{DC838645-7F32-6462-5EE8-76332F329A2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7E543D4E-7FAF-530F-3AB0-5E0F2DCD758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13" name="Linked button">
            <a:hlinkClick r:id="rId20" action="ppaction://hlinksldjump"/>
            <a:extLst>
              <a:ext uri="{FF2B5EF4-FFF2-40B4-BE49-F238E27FC236}">
                <a16:creationId xmlns:a16="http://schemas.microsoft.com/office/drawing/2014/main" id="{2326EF65-9141-0CBD-7D08-2B4586B53D98}"/>
              </a:ext>
            </a:extLst>
          </p:cNvPr>
          <p:cNvSpPr/>
          <p:nvPr/>
        </p:nvSpPr>
        <p:spPr>
          <a:xfrm>
            <a:off x="8399562" y="5150694"/>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err="1">
                <a:solidFill>
                  <a:schemeClr val="tx2"/>
                </a:solidFill>
              </a:rPr>
              <a:t>Sammanfattning</a:t>
            </a:r>
          </a:p>
        </p:txBody>
      </p:sp>
      <p:sp>
        <p:nvSpPr>
          <p:cNvPr id="15" name="Linked button">
            <a:hlinkClick r:id="rId21" action="ppaction://hlinksldjump"/>
            <a:extLst>
              <a:ext uri="{FF2B5EF4-FFF2-40B4-BE49-F238E27FC236}">
                <a16:creationId xmlns:a16="http://schemas.microsoft.com/office/drawing/2014/main" id="{25298A7D-2AD8-7258-0383-AA4C57AC92E5}"/>
              </a:ext>
            </a:extLst>
          </p:cNvPr>
          <p:cNvSpPr/>
          <p:nvPr/>
        </p:nvSpPr>
        <p:spPr>
          <a:xfrm>
            <a:off x="8399561" y="5568833"/>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err="1">
                <a:solidFill>
                  <a:schemeClr val="tx2"/>
                </a:solidFill>
              </a:rPr>
              <a:t>Ytterliggare</a:t>
            </a:r>
            <a:r>
              <a:rPr lang="en-US" sz="1000">
                <a:solidFill>
                  <a:schemeClr val="tx2"/>
                </a:solidFill>
              </a:rPr>
              <a:t>  </a:t>
            </a:r>
            <a:r>
              <a:rPr lang="en-US" sz="1000" err="1">
                <a:solidFill>
                  <a:schemeClr val="tx2"/>
                </a:solidFill>
              </a:rPr>
              <a:t>läsning</a:t>
            </a:r>
            <a:endParaRPr lang="en-US" sz="1000">
              <a:solidFill>
                <a:schemeClr val="tx2"/>
              </a:solidFill>
              <a:ea typeface="Calibri"/>
              <a:cs typeface="Calibri"/>
            </a:endParaRPr>
          </a:p>
        </p:txBody>
      </p:sp>
    </p:spTree>
    <p:extLst>
      <p:ext uri="{BB962C8B-B14F-4D97-AF65-F5344CB8AC3E}">
        <p14:creationId xmlns:p14="http://schemas.microsoft.com/office/powerpoint/2010/main" val="28699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9FE139B7-2466-97F2-9A29-12D545706B91}"/>
              </a:ext>
            </a:extLst>
          </p:cNvPr>
          <p:cNvSpPr txBox="1">
            <a:spLocks/>
          </p:cNvSpPr>
          <p:nvPr/>
        </p:nvSpPr>
        <p:spPr>
          <a:xfrm>
            <a:off x="839788" y="915988"/>
            <a:ext cx="3348037" cy="5284787"/>
          </a:xfrm>
          <a:prstGeom prst="roundRect">
            <a:avLst>
              <a:gd name="adj" fmla="val 5282"/>
            </a:avLst>
          </a:prstGeom>
          <a:solidFill>
            <a:schemeClr val="bg1">
              <a:lumMod val="95000"/>
            </a:schemeClr>
          </a:solidFill>
        </p:spPr>
        <p:txBody>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E"/>
              <a:t> </a:t>
            </a:r>
          </a:p>
        </p:txBody>
      </p:sp>
      <p:sp>
        <p:nvSpPr>
          <p:cNvPr id="38" name="Title 37">
            <a:extLst>
              <a:ext uri="{FF2B5EF4-FFF2-40B4-BE49-F238E27FC236}">
                <a16:creationId xmlns:a16="http://schemas.microsoft.com/office/drawing/2014/main" id="{564323C8-05B1-BEF8-67C9-CAAC3742BF3F}"/>
              </a:ext>
            </a:extLst>
          </p:cNvPr>
          <p:cNvSpPr>
            <a:spLocks noGrp="1"/>
          </p:cNvSpPr>
          <p:nvPr>
            <p:ph type="title"/>
          </p:nvPr>
        </p:nvSpPr>
        <p:spPr>
          <a:xfrm>
            <a:off x="5016500" y="916343"/>
            <a:ext cx="6809013" cy="1072795"/>
          </a:xfrm>
        </p:spPr>
        <p:txBody>
          <a:bodyPr/>
          <a:lstStyle/>
          <a:p>
            <a:r>
              <a:rPr lang="en-US" sz="1400" b="1" err="1"/>
              <a:t>Produkt</a:t>
            </a:r>
            <a:r>
              <a:rPr lang="en-US" sz="1400" b="1"/>
              <a:t> </a:t>
            </a:r>
            <a:r>
              <a:rPr lang="en-US" sz="1400" b="1" err="1"/>
              <a:t>och</a:t>
            </a:r>
            <a:r>
              <a:rPr lang="en-US" sz="1400" b="1"/>
              <a:t> </a:t>
            </a:r>
            <a:r>
              <a:rPr lang="en-US" sz="1400" b="1" err="1"/>
              <a:t>kateteriseringsteknik</a:t>
            </a:r>
            <a:br>
              <a:rPr lang="en-US" sz="1400" b="1"/>
            </a:br>
            <a:r>
              <a:rPr lang="en-US" b="1"/>
              <a:t>1.1 </a:t>
            </a:r>
            <a:r>
              <a:rPr lang="en-US" b="1" err="1"/>
              <a:t>Produktval</a:t>
            </a:r>
            <a:r>
              <a:rPr lang="en" b="1"/>
              <a:t>– </a:t>
            </a:r>
            <a:r>
              <a:rPr lang="en-US" b="1" err="1"/>
              <a:t>faktorer</a:t>
            </a:r>
            <a:r>
              <a:rPr lang="en-US" b="1"/>
              <a:t> </a:t>
            </a:r>
            <a:r>
              <a:rPr lang="en-US" b="1" err="1"/>
              <a:t>som</a:t>
            </a:r>
            <a:r>
              <a:rPr lang="en-US" b="1"/>
              <a:t> </a:t>
            </a:r>
            <a:r>
              <a:rPr lang="en-US" b="1" err="1"/>
              <a:t>har</a:t>
            </a:r>
            <a:r>
              <a:rPr lang="en-US" b="1"/>
              <a:t> </a:t>
            </a:r>
            <a:r>
              <a:rPr lang="en-US" b="1" err="1"/>
              <a:t>betydelse</a:t>
            </a:r>
            <a:endParaRPr lang="en-SE" b="1" err="1"/>
          </a:p>
        </p:txBody>
      </p:sp>
      <p:sp>
        <p:nvSpPr>
          <p:cNvPr id="3" name="Content Placeholder 2">
            <a:extLst>
              <a:ext uri="{FF2B5EF4-FFF2-40B4-BE49-F238E27FC236}">
                <a16:creationId xmlns:a16="http://schemas.microsoft.com/office/drawing/2014/main" id="{966FB05B-AD78-5064-BB3C-431359F9AED8}"/>
              </a:ext>
            </a:extLst>
          </p:cNvPr>
          <p:cNvSpPr>
            <a:spLocks noGrp="1"/>
          </p:cNvSpPr>
          <p:nvPr>
            <p:ph idx="1"/>
          </p:nvPr>
        </p:nvSpPr>
        <p:spPr/>
        <p:txBody>
          <a:bodyPr vert="horz" wrap="square" lIns="0" tIns="0" rIns="0" bIns="0" rtlCol="0" anchor="t">
            <a:noAutofit/>
          </a:bodyPr>
          <a:lstStyle/>
          <a:p>
            <a:r>
              <a:rPr lang="en-US" dirty="0" err="1"/>
              <a:t>Är</a:t>
            </a:r>
            <a:r>
              <a:rPr lang="en-US" dirty="0"/>
              <a:t> </a:t>
            </a:r>
            <a:r>
              <a:rPr lang="en-US" dirty="0" err="1"/>
              <a:t>kateterlängden</a:t>
            </a:r>
            <a:r>
              <a:rPr lang="en-US" dirty="0"/>
              <a:t> </a:t>
            </a:r>
            <a:r>
              <a:rPr lang="en-US" dirty="0" err="1"/>
              <a:t>rätt</a:t>
            </a:r>
            <a:r>
              <a:rPr lang="en-US" dirty="0"/>
              <a:t>?</a:t>
            </a:r>
          </a:p>
          <a:p>
            <a:r>
              <a:rPr lang="en-US" dirty="0" err="1"/>
              <a:t>Töms</a:t>
            </a:r>
            <a:r>
              <a:rPr lang="en-US" dirty="0"/>
              <a:t> </a:t>
            </a:r>
            <a:r>
              <a:rPr lang="en-US" dirty="0" err="1"/>
              <a:t>urinblåsan</a:t>
            </a:r>
            <a:r>
              <a:rPr lang="en-US" dirty="0"/>
              <a:t> </a:t>
            </a:r>
            <a:r>
              <a:rPr lang="en-US" dirty="0" err="1"/>
              <a:t>fullständigt</a:t>
            </a:r>
            <a:r>
              <a:rPr lang="en-US" dirty="0"/>
              <a:t>? </a:t>
            </a:r>
            <a:endParaRPr lang="en-US" dirty="0">
              <a:cs typeface="Calibri"/>
            </a:endParaRPr>
          </a:p>
          <a:p>
            <a:r>
              <a:rPr lang="en-US" dirty="0" err="1"/>
              <a:t>Är</a:t>
            </a:r>
            <a:r>
              <a:rPr lang="en-US" dirty="0"/>
              <a:t> det </a:t>
            </a:r>
            <a:r>
              <a:rPr lang="en-US" dirty="0" err="1"/>
              <a:t>rätt</a:t>
            </a:r>
            <a:r>
              <a:rPr lang="en-US" dirty="0"/>
              <a:t> CH (</a:t>
            </a:r>
            <a:r>
              <a:rPr lang="en-US" dirty="0" err="1"/>
              <a:t>storlek</a:t>
            </a:r>
            <a:r>
              <a:rPr lang="en-US" dirty="0"/>
              <a:t>) och </a:t>
            </a:r>
            <a:r>
              <a:rPr lang="en-US" dirty="0" err="1"/>
              <a:t>tipp</a:t>
            </a:r>
            <a:r>
              <a:rPr lang="en-US" dirty="0"/>
              <a:t>?</a:t>
            </a:r>
            <a:endParaRPr lang="en-US" dirty="0">
              <a:cs typeface="Calibri"/>
            </a:endParaRPr>
          </a:p>
          <a:p>
            <a:r>
              <a:rPr lang="en-US" dirty="0" err="1"/>
              <a:t>Är</a:t>
            </a:r>
            <a:r>
              <a:rPr lang="en-US" dirty="0"/>
              <a:t> valet av </a:t>
            </a:r>
            <a:r>
              <a:rPr lang="en-US" dirty="0" err="1"/>
              <a:t>katetern</a:t>
            </a:r>
            <a:r>
              <a:rPr lang="en-US" dirty="0"/>
              <a:t> </a:t>
            </a:r>
            <a:r>
              <a:rPr lang="en-US" dirty="0" err="1"/>
              <a:t>anpassat</a:t>
            </a:r>
            <a:r>
              <a:rPr lang="en-US" dirty="0"/>
              <a:t> till </a:t>
            </a:r>
            <a:r>
              <a:rPr lang="en-US" dirty="0" err="1"/>
              <a:t>patientens</a:t>
            </a:r>
            <a:r>
              <a:rPr lang="en-US" dirty="0"/>
              <a:t> </a:t>
            </a:r>
            <a:r>
              <a:rPr lang="en-US" dirty="0" err="1"/>
              <a:t>livsstil</a:t>
            </a:r>
            <a:r>
              <a:rPr lang="en-US" dirty="0"/>
              <a:t> (</a:t>
            </a:r>
            <a:r>
              <a:rPr lang="en-US" dirty="0" err="1"/>
              <a:t>funktion</a:t>
            </a:r>
            <a:r>
              <a:rPr lang="en-US" dirty="0"/>
              <a:t> och </a:t>
            </a:r>
            <a:r>
              <a:rPr lang="en-US" dirty="0" err="1"/>
              <a:t>handhavande</a:t>
            </a:r>
            <a:r>
              <a:rPr lang="en-US" dirty="0"/>
              <a:t>)?</a:t>
            </a:r>
          </a:p>
          <a:p>
            <a:r>
              <a:rPr lang="en-US" dirty="0" err="1"/>
              <a:t>Är</a:t>
            </a:r>
            <a:r>
              <a:rPr lang="en-US" dirty="0"/>
              <a:t> </a:t>
            </a:r>
            <a:r>
              <a:rPr lang="en-US" dirty="0" err="1"/>
              <a:t>katetern</a:t>
            </a:r>
            <a:r>
              <a:rPr lang="en-US" dirty="0"/>
              <a:t> </a:t>
            </a:r>
            <a:r>
              <a:rPr lang="en-US" dirty="0" err="1"/>
              <a:t>tillräckligt</a:t>
            </a:r>
            <a:r>
              <a:rPr lang="en-US" dirty="0"/>
              <a:t> </a:t>
            </a:r>
            <a:r>
              <a:rPr lang="en-US" dirty="0" err="1"/>
              <a:t>följsam</a:t>
            </a:r>
            <a:r>
              <a:rPr lang="en-US" dirty="0"/>
              <a:t>?</a:t>
            </a:r>
          </a:p>
          <a:p>
            <a:r>
              <a:rPr lang="en-US" dirty="0"/>
              <a:t>Finns det </a:t>
            </a:r>
            <a:r>
              <a:rPr lang="en-US" dirty="0" err="1"/>
              <a:t>kliniska</a:t>
            </a:r>
            <a:r>
              <a:rPr lang="en-US" dirty="0"/>
              <a:t> </a:t>
            </a:r>
            <a:r>
              <a:rPr lang="en-US" dirty="0" err="1"/>
              <a:t>bevis</a:t>
            </a:r>
            <a:r>
              <a:rPr lang="en-US" dirty="0"/>
              <a:t> </a:t>
            </a:r>
            <a:r>
              <a:rPr lang="en-US" dirty="0" err="1"/>
              <a:t>kring</a:t>
            </a:r>
            <a:r>
              <a:rPr lang="en-US" dirty="0"/>
              <a:t> </a:t>
            </a:r>
            <a:r>
              <a:rPr lang="en-US" dirty="0" err="1"/>
              <a:t>säkerhet</a:t>
            </a:r>
            <a:r>
              <a:rPr lang="en-US" dirty="0"/>
              <a:t> för </a:t>
            </a:r>
            <a:r>
              <a:rPr lang="en-US" dirty="0" err="1"/>
              <a:t>produkten</a:t>
            </a:r>
            <a:r>
              <a:rPr lang="en-US" dirty="0"/>
              <a:t> (</a:t>
            </a:r>
            <a:r>
              <a:rPr lang="en-US" dirty="0" err="1"/>
              <a:t>tex</a:t>
            </a:r>
            <a:r>
              <a:rPr lang="en-US" dirty="0"/>
              <a:t> </a:t>
            </a:r>
            <a:r>
              <a:rPr lang="en-US" dirty="0" err="1"/>
              <a:t>kliniska</a:t>
            </a:r>
            <a:r>
              <a:rPr lang="en-US" dirty="0"/>
              <a:t> studier </a:t>
            </a:r>
            <a:r>
              <a:rPr lang="en-US" dirty="0" err="1"/>
              <a:t>kring</a:t>
            </a:r>
            <a:r>
              <a:rPr lang="en-US" dirty="0"/>
              <a:t> </a:t>
            </a:r>
            <a:r>
              <a:rPr lang="en-US" dirty="0" err="1"/>
              <a:t>långtidsanvändning</a:t>
            </a:r>
            <a:r>
              <a:rPr lang="en-US" dirty="0"/>
              <a:t>)?</a:t>
            </a:r>
          </a:p>
          <a:p>
            <a:pPr marL="0" indent="0">
              <a:buNone/>
            </a:pPr>
            <a:endParaRPr lang="en-US" dirty="0">
              <a:solidFill>
                <a:srgbClr val="FF0000"/>
              </a:solidFill>
              <a:cs typeface="Calibri"/>
            </a:endParaRPr>
          </a:p>
        </p:txBody>
      </p:sp>
      <p:sp>
        <p:nvSpPr>
          <p:cNvPr id="39" name="Picture Placeholder 38">
            <a:extLst>
              <a:ext uri="{FF2B5EF4-FFF2-40B4-BE49-F238E27FC236}">
                <a16:creationId xmlns:a16="http://schemas.microsoft.com/office/drawing/2014/main" id="{56EBD0D2-20D0-CCF1-4A2D-BC03BF8D71FB}"/>
              </a:ext>
            </a:extLst>
          </p:cNvPr>
          <p:cNvSpPr>
            <a:spLocks noGrp="1"/>
          </p:cNvSpPr>
          <p:nvPr>
            <p:ph type="pic" sz="quarter" idx="10"/>
          </p:nvPr>
        </p:nvSpPr>
        <p:spPr/>
        <p:txBody>
          <a:bodyPr/>
          <a:lstStyle/>
          <a:p>
            <a:r>
              <a:rPr lang="en-SE"/>
              <a:t> </a:t>
            </a:r>
          </a:p>
        </p:txBody>
      </p:sp>
      <p:sp>
        <p:nvSpPr>
          <p:cNvPr id="6" name="Linked button">
            <a:hlinkClick r:id="rId3"/>
            <a:extLst>
              <a:ext uri="{FF2B5EF4-FFF2-40B4-BE49-F238E27FC236}">
                <a16:creationId xmlns:a16="http://schemas.microsoft.com/office/drawing/2014/main" id="{1AE488B0-903E-CCF2-C939-81EFDEB3DB29}"/>
              </a:ext>
            </a:extLst>
          </p:cNvPr>
          <p:cNvSpPr/>
          <p:nvPr/>
        </p:nvSpPr>
        <p:spPr>
          <a:xfrm>
            <a:off x="1481797" y="5492822"/>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Läs mer</a:t>
            </a:r>
          </a:p>
        </p:txBody>
      </p:sp>
      <p:grpSp>
        <p:nvGrpSpPr>
          <p:cNvPr id="28" name="Group 27">
            <a:extLst>
              <a:ext uri="{FF2B5EF4-FFF2-40B4-BE49-F238E27FC236}">
                <a16:creationId xmlns:a16="http://schemas.microsoft.com/office/drawing/2014/main" id="{4F25CF0F-BC62-851F-4044-DAA3516DFC36}"/>
              </a:ext>
            </a:extLst>
          </p:cNvPr>
          <p:cNvGrpSpPr/>
          <p:nvPr/>
        </p:nvGrpSpPr>
        <p:grpSpPr>
          <a:xfrm>
            <a:off x="1305518" y="1368389"/>
            <a:ext cx="2381693" cy="3744363"/>
            <a:chOff x="10230967" y="1382791"/>
            <a:chExt cx="2381693" cy="3744363"/>
          </a:xfrm>
          <a:effectLst/>
        </p:grpSpPr>
        <p:pic>
          <p:nvPicPr>
            <p:cNvPr id="29" name="Picture 28">
              <a:extLst>
                <a:ext uri="{FF2B5EF4-FFF2-40B4-BE49-F238E27FC236}">
                  <a16:creationId xmlns:a16="http://schemas.microsoft.com/office/drawing/2014/main" id="{E9E43BCF-F34E-A4BF-50B4-1C5E965E6634}"/>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30" name="Freeform: Shape 29">
              <a:extLst>
                <a:ext uri="{FF2B5EF4-FFF2-40B4-BE49-F238E27FC236}">
                  <a16:creationId xmlns:a16="http://schemas.microsoft.com/office/drawing/2014/main" id="{D7FD034F-8D37-835E-8E15-7CD5CFFB51E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C201B90D-F402-ED69-D929-609AAB76B2B3}"/>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32" name="TextBox 31">
              <a:extLst>
                <a:ext uri="{FF2B5EF4-FFF2-40B4-BE49-F238E27FC236}">
                  <a16:creationId xmlns:a16="http://schemas.microsoft.com/office/drawing/2014/main" id="{D0791C52-2DAE-DEA8-9A4C-DE073BB54780}"/>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a:solidFill>
                    <a:srgbClr val="000000"/>
                  </a:solidFill>
                </a:rPr>
                <a:t>Long-Term Safety of Intermittent </a:t>
              </a:r>
              <a:r>
                <a:rPr lang="en-US" sz="1200" b="1" err="1">
                  <a:solidFill>
                    <a:srgbClr val="000000"/>
                  </a:solidFill>
                </a:rPr>
                <a:t>Catheterisation</a:t>
              </a:r>
              <a:endParaRPr lang="en-US" sz="1200">
                <a:solidFill>
                  <a:srgbClr val="000000"/>
                </a:solidFill>
              </a:endParaRPr>
            </a:p>
            <a:p>
              <a:r>
                <a:rPr lang="en-US" sz="900">
                  <a:solidFill>
                    <a:srgbClr val="000000"/>
                  </a:solidFill>
                </a:rPr>
                <a:t>Single-use hydrophilic catheters were developed in the early eighties to address long-term complications of intermittent </a:t>
              </a:r>
              <a:r>
                <a:rPr lang="en-US" sz="900" err="1">
                  <a:solidFill>
                    <a:srgbClr val="000000"/>
                  </a:solidFill>
                </a:rPr>
                <a:t>catheterisation</a:t>
              </a:r>
              <a:r>
                <a:rPr lang="en-US" sz="900">
                  <a:solidFill>
                    <a:srgbClr val="000000"/>
                  </a:solidFill>
                </a:rPr>
                <a:t> seen when reusing plastic catheters with add-on lubrication. As reported by </a:t>
              </a:r>
              <a:r>
                <a:rPr lang="en-US" sz="900" err="1">
                  <a:solidFill>
                    <a:srgbClr val="000000"/>
                  </a:solidFill>
                </a:rPr>
                <a:t>Wyndaele</a:t>
              </a:r>
              <a:r>
                <a:rPr lang="en-US" sz="900">
                  <a:solidFill>
                    <a:srgbClr val="000000"/>
                  </a:solidFill>
                </a:rPr>
                <a:t> and </a:t>
              </a:r>
              <a:r>
                <a:rPr lang="en-US" sz="900" err="1">
                  <a:solidFill>
                    <a:srgbClr val="000000"/>
                  </a:solidFill>
                </a:rPr>
                <a:t>Maes</a:t>
              </a:r>
              <a:r>
                <a:rPr lang="en-US" sz="900">
                  <a:solidFill>
                    <a:srgbClr val="000000"/>
                  </a:solidFill>
                </a:rPr>
                <a:t> and </a:t>
              </a:r>
              <a:r>
                <a:rPr lang="en-US" sz="900" err="1">
                  <a:solidFill>
                    <a:srgbClr val="000000"/>
                  </a:solidFill>
                </a:rPr>
                <a:t>Perrouin-Verbe</a:t>
              </a:r>
              <a:r>
                <a:rPr lang="en-US" sz="900">
                  <a:solidFill>
                    <a:srgbClr val="000000"/>
                  </a:solidFill>
                </a:rPr>
                <a:t> et al.</a:t>
              </a:r>
            </a:p>
          </p:txBody>
        </p:sp>
        <p:sp>
          <p:nvSpPr>
            <p:cNvPr id="33" name="TextBox 32">
              <a:extLst>
                <a:ext uri="{FF2B5EF4-FFF2-40B4-BE49-F238E27FC236}">
                  <a16:creationId xmlns:a16="http://schemas.microsoft.com/office/drawing/2014/main" id="{CA01AA03-75C2-9451-B3EC-4AA2E9A6D6B1}"/>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34" name="Picture 33">
              <a:extLst>
                <a:ext uri="{FF2B5EF4-FFF2-40B4-BE49-F238E27FC236}">
                  <a16:creationId xmlns:a16="http://schemas.microsoft.com/office/drawing/2014/main" id="{F0885602-21DD-00D8-AAA5-FA07503106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5" name="Picture 34">
              <a:extLst>
                <a:ext uri="{FF2B5EF4-FFF2-40B4-BE49-F238E27FC236}">
                  <a16:creationId xmlns:a16="http://schemas.microsoft.com/office/drawing/2014/main" id="{0FBF5CC1-C5DF-AEB1-A759-C535744671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5" name="Rectangle: Rounded Corners 14">
            <a:extLst>
              <a:ext uri="{FF2B5EF4-FFF2-40B4-BE49-F238E27FC236}">
                <a16:creationId xmlns:a16="http://schemas.microsoft.com/office/drawing/2014/main" id="{77A1CB67-4958-17BC-46DA-50EF7E4BC328}"/>
              </a:ext>
            </a:extLst>
          </p:cNvPr>
          <p:cNvSpPr/>
          <p:nvPr/>
        </p:nvSpPr>
        <p:spPr>
          <a:xfrm>
            <a:off x="1305518" y="1368389"/>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54EC3D6-EE2B-CF5C-4640-4664BFF14D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4300" y="5561025"/>
            <a:ext cx="203521" cy="203521"/>
          </a:xfrm>
          <a:prstGeom prst="rect">
            <a:avLst/>
          </a:prstGeom>
        </p:spPr>
      </p:pic>
      <p:pic>
        <p:nvPicPr>
          <p:cNvPr id="2" name="Graphic 7">
            <a:hlinkClick r:id="" action="ppaction://hlinkshowjump?jump=nextslide"/>
            <a:extLst>
              <a:ext uri="{FF2B5EF4-FFF2-40B4-BE49-F238E27FC236}">
                <a16:creationId xmlns:a16="http://schemas.microsoft.com/office/drawing/2014/main" id="{E6495CC3-D353-214B-602C-6B72A0C4C8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0" action="ppaction://hlinksldjump"/>
            <a:extLst>
              <a:ext uri="{FF2B5EF4-FFF2-40B4-BE49-F238E27FC236}">
                <a16:creationId xmlns:a16="http://schemas.microsoft.com/office/drawing/2014/main" id="{54847B85-96BC-8191-5CE6-267D28C26A1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4A53646B-0001-CF66-D807-AC8172BB5C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5352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5D886-0E11-A402-5E8D-D2643F8D3721}"/>
              </a:ext>
            </a:extLst>
          </p:cNvPr>
          <p:cNvSpPr>
            <a:spLocks noGrp="1"/>
          </p:cNvSpPr>
          <p:nvPr>
            <p:ph type="title"/>
          </p:nvPr>
        </p:nvSpPr>
        <p:spPr>
          <a:xfrm>
            <a:off x="5016500" y="915988"/>
            <a:ext cx="5589676" cy="1073150"/>
          </a:xfrm>
        </p:spPr>
        <p:txBody>
          <a:bodyPr anchor="b" anchorCtr="0">
            <a:noAutofit/>
          </a:bodyPr>
          <a:lstStyle/>
          <a:p>
            <a:pPr>
              <a:lnSpc>
                <a:spcPts val="3300"/>
              </a:lnSpc>
            </a:pPr>
            <a:r>
              <a:rPr lang="en-US" sz="1400" b="1" err="1"/>
              <a:t>Produkt</a:t>
            </a:r>
            <a:r>
              <a:rPr lang="en-US" sz="1400" b="1"/>
              <a:t> </a:t>
            </a:r>
            <a:r>
              <a:rPr lang="en-US" sz="1400" b="1" err="1"/>
              <a:t>och</a:t>
            </a:r>
            <a:r>
              <a:rPr lang="en-US" sz="1400" b="1"/>
              <a:t> </a:t>
            </a:r>
            <a:r>
              <a:rPr lang="en-US" sz="1400" b="1" err="1"/>
              <a:t>kateteriseringsteknik</a:t>
            </a:r>
            <a:r>
              <a:rPr lang="en-US" sz="1400" b="1"/>
              <a:t> </a:t>
            </a:r>
            <a:br>
              <a:rPr lang="en-US" sz="3200" b="1"/>
            </a:br>
            <a:r>
              <a:rPr lang="en-US" sz="3200" b="1"/>
              <a:t>1.2 </a:t>
            </a:r>
            <a:r>
              <a:rPr lang="en-US" b="1" err="1"/>
              <a:t>Hantering</a:t>
            </a:r>
            <a:r>
              <a:rPr lang="en-US" b="1"/>
              <a:t> av </a:t>
            </a:r>
            <a:r>
              <a:rPr lang="en-US" b="1" err="1"/>
              <a:t>produkten</a:t>
            </a:r>
            <a:r>
              <a:rPr lang="en-US" b="1"/>
              <a:t> – </a:t>
            </a:r>
            <a:r>
              <a:rPr lang="en-US" b="1" err="1"/>
              <a:t>Faktorer</a:t>
            </a:r>
            <a:r>
              <a:rPr lang="en-US" b="1"/>
              <a:t> </a:t>
            </a:r>
            <a:r>
              <a:rPr lang="en-US" b="1" err="1"/>
              <a:t>som</a:t>
            </a:r>
            <a:r>
              <a:rPr lang="en-US" b="1"/>
              <a:t> </a:t>
            </a:r>
            <a:r>
              <a:rPr lang="en-US" b="1" err="1"/>
              <a:t>har</a:t>
            </a:r>
            <a:r>
              <a:rPr lang="en-US" b="1"/>
              <a:t> </a:t>
            </a:r>
            <a:r>
              <a:rPr lang="en-US" b="1" err="1"/>
              <a:t>betydelse</a:t>
            </a:r>
            <a:endParaRPr lang="en-US" b="1">
              <a:cs typeface="Calibri Light"/>
            </a:endParaRPr>
          </a:p>
        </p:txBody>
      </p:sp>
      <p:sp>
        <p:nvSpPr>
          <p:cNvPr id="3" name="Content Placeholder 2">
            <a:extLst>
              <a:ext uri="{FF2B5EF4-FFF2-40B4-BE49-F238E27FC236}">
                <a16:creationId xmlns:a16="http://schemas.microsoft.com/office/drawing/2014/main" id="{57696E30-9992-F04C-5DA8-EF1FCCC82054}"/>
              </a:ext>
            </a:extLst>
          </p:cNvPr>
          <p:cNvSpPr>
            <a:spLocks noGrp="1"/>
          </p:cNvSpPr>
          <p:nvPr>
            <p:ph idx="1"/>
          </p:nvPr>
        </p:nvSpPr>
        <p:spPr/>
        <p:txBody>
          <a:bodyPr vert="horz" wrap="square" lIns="0" tIns="0" rIns="0" bIns="0" rtlCol="0" anchor="t">
            <a:noAutofit/>
          </a:bodyPr>
          <a:lstStyle/>
          <a:p>
            <a:pPr>
              <a:spcAft>
                <a:spcPts val="400"/>
              </a:spcAft>
            </a:pPr>
            <a:r>
              <a:rPr lang="en" dirty="0"/>
              <a:t>Används produkten enligt angivna instruktioner?</a:t>
            </a:r>
            <a:endParaRPr lang="en-US" dirty="0"/>
          </a:p>
          <a:p>
            <a:pPr>
              <a:spcAft>
                <a:spcPts val="400"/>
              </a:spcAft>
            </a:pPr>
            <a:r>
              <a:rPr lang="en" dirty="0"/>
              <a:t>Har patienten behov av en annan produkt?</a:t>
            </a:r>
            <a:endParaRPr lang="en" dirty="0">
              <a:cs typeface="Calibri"/>
            </a:endParaRPr>
          </a:p>
          <a:p>
            <a:pPr>
              <a:spcAft>
                <a:spcPts val="400"/>
              </a:spcAft>
            </a:pPr>
            <a:r>
              <a:rPr lang="en" dirty="0"/>
              <a:t>Är kateterns renhetsgrad bibehållen innan och vid införsel?</a:t>
            </a:r>
            <a:endParaRPr lang="en" dirty="0">
              <a:cs typeface="Calibri"/>
            </a:endParaRPr>
          </a:p>
          <a:p>
            <a:pPr>
              <a:spcAft>
                <a:spcPts val="400"/>
              </a:spcAft>
            </a:pPr>
            <a:endParaRPr lang="en" sz="2000" dirty="0">
              <a:cs typeface="Calibri"/>
            </a:endParaRPr>
          </a:p>
        </p:txBody>
      </p:sp>
      <p:sp>
        <p:nvSpPr>
          <p:cNvPr id="2" name="Picture Placeholder 1">
            <a:extLst>
              <a:ext uri="{FF2B5EF4-FFF2-40B4-BE49-F238E27FC236}">
                <a16:creationId xmlns:a16="http://schemas.microsoft.com/office/drawing/2014/main" id="{CA6B50BD-6FF4-972C-F815-C074354D55FA}"/>
              </a:ext>
            </a:extLst>
          </p:cNvPr>
          <p:cNvSpPr>
            <a:spLocks noGrp="1"/>
          </p:cNvSpPr>
          <p:nvPr>
            <p:ph type="pic" sz="quarter" idx="10"/>
          </p:nvPr>
        </p:nvSpPr>
        <p:spPr>
          <a:solidFill>
            <a:schemeClr val="bg1">
              <a:lumMod val="95000"/>
            </a:schemeClr>
          </a:solidFill>
        </p:spPr>
        <p:txBody>
          <a:bodyPr/>
          <a:lstStyle/>
          <a:p>
            <a:r>
              <a:rPr lang="en-SE"/>
              <a:t> </a:t>
            </a:r>
          </a:p>
        </p:txBody>
      </p:sp>
      <p:sp>
        <p:nvSpPr>
          <p:cNvPr id="4" name="Linked button">
            <a:hlinkClick r:id="rId3"/>
            <a:extLst>
              <a:ext uri="{FF2B5EF4-FFF2-40B4-BE49-F238E27FC236}">
                <a16:creationId xmlns:a16="http://schemas.microsoft.com/office/drawing/2014/main" id="{18822D15-EBBF-9C55-6F15-F289889EDE3A}"/>
              </a:ext>
            </a:extLst>
          </p:cNvPr>
          <p:cNvSpPr/>
          <p:nvPr/>
        </p:nvSpPr>
        <p:spPr>
          <a:xfrm>
            <a:off x="1491111" y="5489611"/>
            <a:ext cx="200587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Läs mer</a:t>
            </a:r>
          </a:p>
        </p:txBody>
      </p:sp>
      <p:grpSp>
        <p:nvGrpSpPr>
          <p:cNvPr id="40" name="Group 39">
            <a:extLst>
              <a:ext uri="{FF2B5EF4-FFF2-40B4-BE49-F238E27FC236}">
                <a16:creationId xmlns:a16="http://schemas.microsoft.com/office/drawing/2014/main" id="{87245791-93B9-B728-EE59-0049A23B0C7B}"/>
              </a:ext>
            </a:extLst>
          </p:cNvPr>
          <p:cNvGrpSpPr/>
          <p:nvPr/>
        </p:nvGrpSpPr>
        <p:grpSpPr>
          <a:xfrm>
            <a:off x="1314832" y="1368389"/>
            <a:ext cx="2381693" cy="3744363"/>
            <a:chOff x="10230967" y="1382791"/>
            <a:chExt cx="2381693" cy="3744363"/>
          </a:xfrm>
          <a:effectLst/>
        </p:grpSpPr>
        <p:pic>
          <p:nvPicPr>
            <p:cNvPr id="15" name="Picture 14">
              <a:extLst>
                <a:ext uri="{FF2B5EF4-FFF2-40B4-BE49-F238E27FC236}">
                  <a16:creationId xmlns:a16="http://schemas.microsoft.com/office/drawing/2014/main" id="{AC838A3A-3659-D042-5DDF-CCAC91AC7469}"/>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24" name="Freeform: Shape 23">
              <a:extLst>
                <a:ext uri="{FF2B5EF4-FFF2-40B4-BE49-F238E27FC236}">
                  <a16:creationId xmlns:a16="http://schemas.microsoft.com/office/drawing/2014/main" id="{69738904-C5D6-C837-AFA4-06ED7097EA3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9480604F-662D-968D-5CAC-452AE42B98F0}"/>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6" name="TextBox 25">
              <a:extLst>
                <a:ext uri="{FF2B5EF4-FFF2-40B4-BE49-F238E27FC236}">
                  <a16:creationId xmlns:a16="http://schemas.microsoft.com/office/drawing/2014/main" id="{CAD3170B-1D47-35C5-AFAC-B54639C8B303}"/>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a:solidFill>
                    <a:srgbClr val="000000"/>
                  </a:solidFill>
                </a:rPr>
                <a:t>Hydrophilic Catheters and Lower Risk of Hematuria</a:t>
              </a:r>
            </a:p>
            <a:p>
              <a:pPr>
                <a:spcAft>
                  <a:spcPts val="600"/>
                </a:spcAft>
              </a:pPr>
              <a:r>
                <a:rPr lang="en-US" sz="900">
                  <a:solidFill>
                    <a:srgbClr val="000000"/>
                  </a:solidFill>
                </a:rPr>
                <a:t>A lubricated catheter is recommended to reduce damage to the urethra and lower the risk of hematuria which is a common complication. A cross-over study comparing different hydrophilic catheters showed an even lower frequency of hematuria in patients who chose </a:t>
              </a:r>
              <a:r>
                <a:rPr lang="en-US" sz="900" err="1">
                  <a:solidFill>
                    <a:srgbClr val="000000"/>
                  </a:solidFill>
                </a:rPr>
                <a:t>LoFric</a:t>
              </a:r>
              <a:r>
                <a:rPr lang="en-US" sz="900">
                  <a:solidFill>
                    <a:srgbClr val="000000"/>
                  </a:solidFill>
                </a:rPr>
                <a:t>.</a:t>
              </a:r>
            </a:p>
          </p:txBody>
        </p:sp>
        <p:sp>
          <p:nvSpPr>
            <p:cNvPr id="27" name="TextBox 26">
              <a:extLst>
                <a:ext uri="{FF2B5EF4-FFF2-40B4-BE49-F238E27FC236}">
                  <a16:creationId xmlns:a16="http://schemas.microsoft.com/office/drawing/2014/main" id="{A88846CE-16B6-2BFF-DA4F-0D05B9B6DC8E}"/>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5 min</a:t>
              </a:r>
              <a:endParaRPr lang="en-US"/>
            </a:p>
          </p:txBody>
        </p:sp>
        <p:pic>
          <p:nvPicPr>
            <p:cNvPr id="37" name="Picture 36">
              <a:extLst>
                <a:ext uri="{FF2B5EF4-FFF2-40B4-BE49-F238E27FC236}">
                  <a16:creationId xmlns:a16="http://schemas.microsoft.com/office/drawing/2014/main" id="{39833605-389C-EC7B-AB5E-602B5ECD7D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9" name="Picture 38">
              <a:extLst>
                <a:ext uri="{FF2B5EF4-FFF2-40B4-BE49-F238E27FC236}">
                  <a16:creationId xmlns:a16="http://schemas.microsoft.com/office/drawing/2014/main" id="{0BF92487-F0B1-CE07-5206-95BAB88A33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1" name="Rectangle: Rounded Corners 20">
            <a:extLst>
              <a:ext uri="{FF2B5EF4-FFF2-40B4-BE49-F238E27FC236}">
                <a16:creationId xmlns:a16="http://schemas.microsoft.com/office/drawing/2014/main" id="{55CA57A1-5991-895A-A8C6-0446A8FCE69B}"/>
              </a:ext>
            </a:extLst>
          </p:cNvPr>
          <p:cNvSpPr/>
          <p:nvPr/>
        </p:nvSpPr>
        <p:spPr>
          <a:xfrm>
            <a:off x="1314832"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FCD5052-1958-61C6-90DB-3E2B662A3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pic>
        <p:nvPicPr>
          <p:cNvPr id="6" name="Graphic 7">
            <a:hlinkClick r:id="" action="ppaction://hlinkshowjump?jump=nextslide"/>
            <a:extLst>
              <a:ext uri="{FF2B5EF4-FFF2-40B4-BE49-F238E27FC236}">
                <a16:creationId xmlns:a16="http://schemas.microsoft.com/office/drawing/2014/main" id="{4E88C51B-2258-53BE-2A01-67A9E6EADF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2" name="Graphic 9">
            <a:hlinkClick r:id="rId10" action="ppaction://hlinksldjump"/>
            <a:extLst>
              <a:ext uri="{FF2B5EF4-FFF2-40B4-BE49-F238E27FC236}">
                <a16:creationId xmlns:a16="http://schemas.microsoft.com/office/drawing/2014/main" id="{D7C1585C-9069-398C-AF33-529E9EC8FA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7B0CD40C-FE30-9DC9-8AFB-A3E25AF665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23423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838EF0F-62C5-A463-4D06-13356158929D}"/>
              </a:ext>
            </a:extLst>
          </p:cNvPr>
          <p:cNvSpPr>
            <a:spLocks noGrp="1"/>
          </p:cNvSpPr>
          <p:nvPr>
            <p:ph type="title"/>
          </p:nvPr>
        </p:nvSpPr>
        <p:spPr>
          <a:xfrm>
            <a:off x="5016500" y="908050"/>
            <a:ext cx="6337299" cy="1081088"/>
          </a:xfrm>
        </p:spPr>
        <p:txBody>
          <a:bodyPr anchor="b" anchorCtr="0">
            <a:noAutofit/>
          </a:bodyPr>
          <a:lstStyle/>
          <a:p>
            <a:pPr>
              <a:lnSpc>
                <a:spcPts val="3300"/>
              </a:lnSpc>
            </a:pPr>
            <a:r>
              <a:rPr lang="en-US" sz="1400" b="1" err="1"/>
              <a:t>Produkt</a:t>
            </a:r>
            <a:r>
              <a:rPr lang="en-US" sz="1400" b="1"/>
              <a:t> </a:t>
            </a:r>
            <a:r>
              <a:rPr lang="en-US" sz="1400" b="1" err="1"/>
              <a:t>och</a:t>
            </a:r>
            <a:r>
              <a:rPr lang="en-US" sz="1400" b="1"/>
              <a:t> </a:t>
            </a:r>
            <a:r>
              <a:rPr lang="en-US" sz="1400" b="1" err="1"/>
              <a:t>kateteriseringsteknik</a:t>
            </a:r>
            <a:r>
              <a:rPr lang="en-US" sz="1400" b="1"/>
              <a:t> </a:t>
            </a:r>
            <a:br>
              <a:rPr lang="en-US" sz="3200" b="1"/>
            </a:br>
            <a:r>
              <a:rPr lang="en-US" sz="3200" b="1"/>
              <a:t>1.3 Non-touch </a:t>
            </a:r>
            <a:r>
              <a:rPr lang="en-US" b="1" err="1"/>
              <a:t>teknik</a:t>
            </a:r>
            <a:r>
              <a:rPr lang="en-US" sz="3200" b="1"/>
              <a:t> </a:t>
            </a:r>
            <a:br>
              <a:rPr lang="en-US" sz="3200" b="1"/>
            </a:br>
            <a:r>
              <a:rPr lang="en" sz="3200" b="1"/>
              <a:t>– </a:t>
            </a:r>
            <a:r>
              <a:rPr lang="en-US" b="1" err="1"/>
              <a:t>faktorer</a:t>
            </a:r>
            <a:r>
              <a:rPr lang="en-US" b="1"/>
              <a:t> </a:t>
            </a:r>
            <a:r>
              <a:rPr lang="en-US" b="1" err="1"/>
              <a:t>som</a:t>
            </a:r>
            <a:r>
              <a:rPr lang="en-US" b="1"/>
              <a:t> </a:t>
            </a:r>
            <a:r>
              <a:rPr lang="en-US" b="1" err="1"/>
              <a:t>har</a:t>
            </a:r>
            <a:r>
              <a:rPr lang="en-US" b="1"/>
              <a:t> </a:t>
            </a:r>
            <a:r>
              <a:rPr lang="en-US" b="1" err="1"/>
              <a:t>betydelse</a:t>
            </a:r>
            <a:endParaRPr lang="en-US" sz="3200" b="1">
              <a:cs typeface="Calibri Light"/>
            </a:endParaRPr>
          </a:p>
        </p:txBody>
      </p:sp>
      <p:sp>
        <p:nvSpPr>
          <p:cNvPr id="3" name="Content Placeholder 2">
            <a:extLst>
              <a:ext uri="{FF2B5EF4-FFF2-40B4-BE49-F238E27FC236}">
                <a16:creationId xmlns:a16="http://schemas.microsoft.com/office/drawing/2014/main" id="{96796109-87FA-8C52-A521-ED1DE088007D}"/>
              </a:ext>
            </a:extLst>
          </p:cNvPr>
          <p:cNvSpPr>
            <a:spLocks noGrp="1"/>
          </p:cNvSpPr>
          <p:nvPr>
            <p:ph idx="1"/>
          </p:nvPr>
        </p:nvSpPr>
        <p:spPr>
          <a:xfrm>
            <a:off x="5016500" y="2276474"/>
            <a:ext cx="6366052" cy="1918474"/>
          </a:xfrm>
        </p:spPr>
        <p:txBody>
          <a:bodyPr vert="horz" wrap="square" lIns="0" tIns="0" rIns="0" bIns="0" rtlCol="0" anchor="t">
            <a:spAutoFit/>
          </a:bodyPr>
          <a:lstStyle/>
          <a:p>
            <a:r>
              <a:rPr lang="en" dirty="0"/>
              <a:t>Möjliggör produkten non-touch teknik? Har katetern ett greppvänligt handtag som hjälper användaren att hålla katetern utan att behöva vidröra kateterslangen?</a:t>
            </a:r>
            <a:endParaRPr lang="en" dirty="0">
              <a:cs typeface="Calibri"/>
            </a:endParaRPr>
          </a:p>
          <a:p>
            <a:r>
              <a:rPr lang="en" dirty="0"/>
              <a:t>Ren/non-touch teknik anses vara en säker och effektiv procedur utan ökad risk för symtomatisk UVI </a:t>
            </a:r>
            <a:endParaRPr lang="en" dirty="0">
              <a:cs typeface="Calibri" panose="020F0502020204030204"/>
            </a:endParaRPr>
          </a:p>
          <a:p>
            <a:pPr marL="0" indent="0">
              <a:spcAft>
                <a:spcPts val="600"/>
              </a:spcAft>
              <a:buNone/>
            </a:pPr>
            <a:endParaRPr lang="en-US" sz="2000" dirty="0">
              <a:cs typeface="Calibri"/>
            </a:endParaRPr>
          </a:p>
        </p:txBody>
      </p:sp>
      <p:sp>
        <p:nvSpPr>
          <p:cNvPr id="2" name="Picture Placeholder 1">
            <a:extLst>
              <a:ext uri="{FF2B5EF4-FFF2-40B4-BE49-F238E27FC236}">
                <a16:creationId xmlns:a16="http://schemas.microsoft.com/office/drawing/2014/main" id="{DF0A39D6-EC9B-2FFC-80F1-A41C898C2AF4}"/>
              </a:ext>
            </a:extLst>
          </p:cNvPr>
          <p:cNvSpPr>
            <a:spLocks noGrp="1"/>
          </p:cNvSpPr>
          <p:nvPr>
            <p:ph type="pic" sz="quarter" idx="10"/>
          </p:nvPr>
        </p:nvSpPr>
        <p:spPr>
          <a:solidFill>
            <a:schemeClr val="bg1">
              <a:lumMod val="95000"/>
            </a:schemeClr>
          </a:solidFill>
        </p:spPr>
        <p:txBody>
          <a:bodyPr/>
          <a:lstStyle/>
          <a:p>
            <a:r>
              <a:rPr lang="en-SE" dirty="0"/>
              <a:t> </a:t>
            </a:r>
          </a:p>
        </p:txBody>
      </p:sp>
      <p:sp>
        <p:nvSpPr>
          <p:cNvPr id="15" name="Linked button">
            <a:hlinkClick r:id="rId3"/>
            <a:extLst>
              <a:ext uri="{FF2B5EF4-FFF2-40B4-BE49-F238E27FC236}">
                <a16:creationId xmlns:a16="http://schemas.microsoft.com/office/drawing/2014/main" id="{56EFCC4E-5A8A-5693-D535-AABBE24A163F}"/>
              </a:ext>
            </a:extLst>
          </p:cNvPr>
          <p:cNvSpPr/>
          <p:nvPr/>
        </p:nvSpPr>
        <p:spPr>
          <a:xfrm>
            <a:off x="1501780" y="548542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Läs mer</a:t>
            </a:r>
          </a:p>
        </p:txBody>
      </p:sp>
      <p:grpSp>
        <p:nvGrpSpPr>
          <p:cNvPr id="7" name="Group 6">
            <a:extLst>
              <a:ext uri="{FF2B5EF4-FFF2-40B4-BE49-F238E27FC236}">
                <a16:creationId xmlns:a16="http://schemas.microsoft.com/office/drawing/2014/main" id="{3566472C-2694-BDFB-8C18-F89B6D2481FA}"/>
              </a:ext>
            </a:extLst>
          </p:cNvPr>
          <p:cNvGrpSpPr/>
          <p:nvPr/>
        </p:nvGrpSpPr>
        <p:grpSpPr>
          <a:xfrm>
            <a:off x="1325501" y="1368389"/>
            <a:ext cx="2381693" cy="3744363"/>
            <a:chOff x="10230967" y="1382791"/>
            <a:chExt cx="2381693" cy="3744363"/>
          </a:xfrm>
          <a:effectLst/>
        </p:grpSpPr>
        <p:pic>
          <p:nvPicPr>
            <p:cNvPr id="11" name="Picture 10">
              <a:extLst>
                <a:ext uri="{FF2B5EF4-FFF2-40B4-BE49-F238E27FC236}">
                  <a16:creationId xmlns:a16="http://schemas.microsoft.com/office/drawing/2014/main" id="{1320F53C-51B1-CD10-2723-C1CBD3F5B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0967" y="1382791"/>
              <a:ext cx="2381693" cy="1470429"/>
            </a:xfrm>
            <a:prstGeom prst="roundRect">
              <a:avLst>
                <a:gd name="adj" fmla="val 7482"/>
              </a:avLst>
            </a:prstGeom>
          </p:spPr>
        </p:pic>
        <p:sp>
          <p:nvSpPr>
            <p:cNvPr id="12" name="Freeform: Shape 11">
              <a:extLst>
                <a:ext uri="{FF2B5EF4-FFF2-40B4-BE49-F238E27FC236}">
                  <a16:creationId xmlns:a16="http://schemas.microsoft.com/office/drawing/2014/main" id="{037A7DAA-8E43-10EB-E9C8-50CBB999461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6951548C-B243-E792-B095-309FAD2CCC58}"/>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14" name="TextBox 13">
              <a:extLst>
                <a:ext uri="{FF2B5EF4-FFF2-40B4-BE49-F238E27FC236}">
                  <a16:creationId xmlns:a16="http://schemas.microsoft.com/office/drawing/2014/main" id="{03E44490-EF69-9FE8-EDD0-B5911443BE32}"/>
                </a:ext>
              </a:extLst>
            </p:cNvPr>
            <p:cNvSpPr txBox="1"/>
            <p:nvPr/>
          </p:nvSpPr>
          <p:spPr>
            <a:xfrm>
              <a:off x="10318755" y="2853220"/>
              <a:ext cx="2196000" cy="1369606"/>
            </a:xfrm>
            <a:prstGeom prst="rect">
              <a:avLst/>
            </a:prstGeom>
            <a:solidFill>
              <a:schemeClr val="bg1"/>
            </a:solidFill>
          </p:spPr>
          <p:txBody>
            <a:bodyPr wrap="square">
              <a:spAutoFit/>
            </a:bodyPr>
            <a:lstStyle/>
            <a:p>
              <a:pPr>
                <a:spcAft>
                  <a:spcPts val="600"/>
                </a:spcAft>
              </a:pPr>
              <a:r>
                <a:rPr lang="en-US" sz="1200" b="1">
                  <a:solidFill>
                    <a:srgbClr val="000000"/>
                  </a:solidFill>
                </a:rPr>
                <a:t>Scientific Review of No-Touch Catheter  Technique</a:t>
              </a:r>
            </a:p>
            <a:p>
              <a:pPr>
                <a:spcAft>
                  <a:spcPts val="600"/>
                </a:spcAft>
              </a:pPr>
              <a:r>
                <a:rPr lang="en-US" sz="900">
                  <a:solidFill>
                    <a:srgbClr val="000000"/>
                  </a:solidFill>
                </a:rPr>
                <a:t>Introduction of a no-touch catheter/technique for intermittent </a:t>
              </a:r>
              <a:r>
                <a:rPr lang="en-US" sz="900" err="1">
                  <a:solidFill>
                    <a:srgbClr val="000000"/>
                  </a:solidFill>
                </a:rPr>
                <a:t>catheterisation</a:t>
              </a:r>
              <a:r>
                <a:rPr lang="en-US" sz="900">
                  <a:solidFill>
                    <a:srgbClr val="000000"/>
                  </a:solidFill>
                </a:rPr>
                <a:t> seems to be well accepted both by caregivers and patients and it is not necessarily associated with higher costs.</a:t>
              </a:r>
            </a:p>
          </p:txBody>
        </p:sp>
        <p:sp>
          <p:nvSpPr>
            <p:cNvPr id="17" name="TextBox 16">
              <a:extLst>
                <a:ext uri="{FF2B5EF4-FFF2-40B4-BE49-F238E27FC236}">
                  <a16:creationId xmlns:a16="http://schemas.microsoft.com/office/drawing/2014/main" id="{48DB6CA8-58F4-F147-5009-96FF143E9A00}"/>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18" name="Picture 17">
              <a:extLst>
                <a:ext uri="{FF2B5EF4-FFF2-40B4-BE49-F238E27FC236}">
                  <a16:creationId xmlns:a16="http://schemas.microsoft.com/office/drawing/2014/main" id="{00D1B094-594C-864F-9D41-288ED78FF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7246" y="4654365"/>
              <a:ext cx="180680" cy="369332"/>
            </a:xfrm>
            <a:prstGeom prst="rect">
              <a:avLst/>
            </a:prstGeom>
          </p:spPr>
        </p:pic>
        <p:pic>
          <p:nvPicPr>
            <p:cNvPr id="19" name="Picture 18">
              <a:extLst>
                <a:ext uri="{FF2B5EF4-FFF2-40B4-BE49-F238E27FC236}">
                  <a16:creationId xmlns:a16="http://schemas.microsoft.com/office/drawing/2014/main" id="{02A0156C-AFAC-129B-9952-2ABCD01539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254303" y="4782145"/>
              <a:ext cx="158812" cy="178215"/>
            </a:xfrm>
            <a:prstGeom prst="rect">
              <a:avLst/>
            </a:prstGeom>
          </p:spPr>
        </p:pic>
      </p:grpSp>
      <p:sp>
        <p:nvSpPr>
          <p:cNvPr id="22" name="Rectangle: Rounded Corners 21">
            <a:extLst>
              <a:ext uri="{FF2B5EF4-FFF2-40B4-BE49-F238E27FC236}">
                <a16:creationId xmlns:a16="http://schemas.microsoft.com/office/drawing/2014/main" id="{716219FB-224F-99AF-7EF0-153C0F8FC5B7}"/>
              </a:ext>
            </a:extLst>
          </p:cNvPr>
          <p:cNvSpPr/>
          <p:nvPr/>
        </p:nvSpPr>
        <p:spPr>
          <a:xfrm>
            <a:off x="1316460"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1088B71-D072-94AA-DC26-E7005C79F8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sp>
        <p:nvSpPr>
          <p:cNvPr id="23" name="TextBox 22">
            <a:extLst>
              <a:ext uri="{FF2B5EF4-FFF2-40B4-BE49-F238E27FC236}">
                <a16:creationId xmlns:a16="http://schemas.microsoft.com/office/drawing/2014/main" id="{7236E804-ADAA-9412-1A30-AB4E89036326}"/>
              </a:ext>
            </a:extLst>
          </p:cNvPr>
          <p:cNvSpPr txBox="1"/>
          <p:nvPr/>
        </p:nvSpPr>
        <p:spPr>
          <a:xfrm>
            <a:off x="5016500" y="4266946"/>
            <a:ext cx="2645941" cy="276999"/>
          </a:xfrm>
          <a:prstGeom prst="rect">
            <a:avLst/>
          </a:prstGeom>
          <a:noFill/>
        </p:spPr>
        <p:txBody>
          <a:bodyPr wrap="square" lIns="0" tIns="0" rIns="0" bIns="0" rtlCol="0">
            <a:noAutofit/>
          </a:bodyPr>
          <a:lstStyle/>
          <a:p>
            <a:r>
              <a:rPr lang="en-SE" sz="1400" i="1">
                <a:solidFill>
                  <a:schemeClr val="bg1">
                    <a:lumMod val="50000"/>
                  </a:schemeClr>
                </a:solidFill>
              </a:rPr>
              <a:t>(</a:t>
            </a:r>
            <a:r>
              <a:rPr lang="en" sz="1400" i="1">
                <a:solidFill>
                  <a:schemeClr val="bg1">
                    <a:lumMod val="50000"/>
                  </a:schemeClr>
                </a:solidFill>
              </a:rPr>
              <a:t>EAUN IC guidelines 2024)</a:t>
            </a:r>
          </a:p>
        </p:txBody>
      </p:sp>
      <p:pic>
        <p:nvPicPr>
          <p:cNvPr id="4" name="Graphic 7">
            <a:hlinkClick r:id="" action="ppaction://hlinkshowjump?jump=nextslide"/>
            <a:extLst>
              <a:ext uri="{FF2B5EF4-FFF2-40B4-BE49-F238E27FC236}">
                <a16:creationId xmlns:a16="http://schemas.microsoft.com/office/drawing/2014/main" id="{C9FA8278-04BD-6CA9-D8FF-7E9468F6B1A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10" action="ppaction://hlinksldjump"/>
            <a:extLst>
              <a:ext uri="{FF2B5EF4-FFF2-40B4-BE49-F238E27FC236}">
                <a16:creationId xmlns:a16="http://schemas.microsoft.com/office/drawing/2014/main" id="{8A967321-40F5-95E9-47FF-A668D32912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6" name="Graphic 6">
            <a:hlinkClick r:id="" action="ppaction://hlinkshowjump?jump=previousslide"/>
            <a:extLst>
              <a:ext uri="{FF2B5EF4-FFF2-40B4-BE49-F238E27FC236}">
                <a16:creationId xmlns:a16="http://schemas.microsoft.com/office/drawing/2014/main" id="{9AB0B8BB-FAE2-240C-991B-CE71B0A45B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47573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853C-94FF-3958-B083-CE9D0C1872EE}"/>
              </a:ext>
            </a:extLst>
          </p:cNvPr>
          <p:cNvSpPr txBox="1">
            <a:spLocks noGrp="1"/>
          </p:cNvSpPr>
          <p:nvPr>
            <p:ph type="title"/>
          </p:nvPr>
        </p:nvSpPr>
        <p:spPr/>
        <p:txBody>
          <a:bodyPr>
            <a:noAutofit/>
          </a:bodyPr>
          <a:lstStyle/>
          <a:p>
            <a:r>
              <a:rPr lang="en-US" sz="1400" b="1" err="1"/>
              <a:t>Produkt</a:t>
            </a:r>
            <a:r>
              <a:rPr lang="en-US" sz="1400" b="1"/>
              <a:t> </a:t>
            </a:r>
            <a:r>
              <a:rPr lang="en-US" sz="1400" b="1" err="1"/>
              <a:t>och</a:t>
            </a:r>
            <a:r>
              <a:rPr lang="en-US" sz="1400" b="1"/>
              <a:t> </a:t>
            </a:r>
            <a:r>
              <a:rPr lang="en-US" sz="1400" b="1" err="1"/>
              <a:t>kateteriseringsteknik</a:t>
            </a:r>
            <a:r>
              <a:rPr lang="en-US" sz="1400" b="1"/>
              <a:t> </a:t>
            </a:r>
            <a:br>
              <a:rPr lang="en-US" sz="3200" b="1"/>
            </a:br>
            <a:r>
              <a:rPr lang="en-US" sz="3200" b="1"/>
              <a:t>1.4 </a:t>
            </a:r>
            <a:r>
              <a:rPr lang="en" b="1" err="1"/>
              <a:t>Hygien</a:t>
            </a:r>
            <a:r>
              <a:rPr lang="en" b="1"/>
              <a:t> </a:t>
            </a:r>
            <a:br>
              <a:rPr lang="en" b="1"/>
            </a:br>
            <a:r>
              <a:rPr lang="en" b="1"/>
              <a:t>– </a:t>
            </a:r>
            <a:r>
              <a:rPr lang="en-US" b="1" err="1"/>
              <a:t>faktorer</a:t>
            </a:r>
            <a:r>
              <a:rPr lang="en-US" b="1"/>
              <a:t> </a:t>
            </a:r>
            <a:r>
              <a:rPr lang="en-US" b="1" err="1"/>
              <a:t>som</a:t>
            </a:r>
            <a:r>
              <a:rPr lang="en-US" b="1"/>
              <a:t> </a:t>
            </a:r>
            <a:r>
              <a:rPr lang="en-US" b="1" err="1"/>
              <a:t>har</a:t>
            </a:r>
            <a:r>
              <a:rPr lang="en-US" b="1"/>
              <a:t> </a:t>
            </a:r>
            <a:r>
              <a:rPr lang="en-US" b="1" err="1"/>
              <a:t>betydelse</a:t>
            </a:r>
            <a:endParaRPr lang="en" b="1" err="1"/>
          </a:p>
        </p:txBody>
      </p:sp>
      <p:sp>
        <p:nvSpPr>
          <p:cNvPr id="3" name="Content Placeholder 2">
            <a:extLst>
              <a:ext uri="{FF2B5EF4-FFF2-40B4-BE49-F238E27FC236}">
                <a16:creationId xmlns:a16="http://schemas.microsoft.com/office/drawing/2014/main" id="{108B2A2B-0ECF-5682-3A76-654279C7522E}"/>
              </a:ext>
            </a:extLst>
          </p:cNvPr>
          <p:cNvSpPr txBox="1">
            <a:spLocks noGrp="1"/>
          </p:cNvSpPr>
          <p:nvPr>
            <p:ph idx="1"/>
          </p:nvPr>
        </p:nvSpPr>
        <p:spPr/>
        <p:txBody>
          <a:bodyPr vert="horz" wrap="square" lIns="0" tIns="0" rIns="0" bIns="0" rtlCol="0" anchor="t">
            <a:noAutofit/>
          </a:bodyPr>
          <a:lstStyle/>
          <a:p>
            <a:r>
              <a:rPr lang="en" sz="2400" err="1"/>
              <a:t>Handtvätt</a:t>
            </a:r>
            <a:r>
              <a:rPr lang="en" sz="2400"/>
              <a:t> </a:t>
            </a:r>
            <a:r>
              <a:rPr lang="en" sz="2400" err="1"/>
              <a:t>innan</a:t>
            </a:r>
            <a:r>
              <a:rPr lang="en" sz="2400"/>
              <a:t> </a:t>
            </a:r>
            <a:r>
              <a:rPr lang="en" sz="2400" err="1"/>
              <a:t>och</a:t>
            </a:r>
            <a:r>
              <a:rPr lang="en" sz="2400"/>
              <a:t> </a:t>
            </a:r>
            <a:r>
              <a:rPr lang="en" sz="2400" err="1"/>
              <a:t>efter</a:t>
            </a:r>
            <a:r>
              <a:rPr lang="en" sz="2400"/>
              <a:t> RIK</a:t>
            </a:r>
            <a:endParaRPr lang="en-US"/>
          </a:p>
          <a:p>
            <a:r>
              <a:rPr lang="en" sz="2400" err="1"/>
              <a:t>Daglig</a:t>
            </a:r>
            <a:r>
              <a:rPr lang="en" sz="2400"/>
              <a:t> </a:t>
            </a:r>
            <a:r>
              <a:rPr lang="en" sz="2400" err="1"/>
              <a:t>underlivshygien</a:t>
            </a:r>
            <a:endParaRPr lang="en" err="1"/>
          </a:p>
          <a:p>
            <a:pPr lvl="1"/>
            <a:r>
              <a:rPr lang="en" sz="2200"/>
              <a:t>Ej </a:t>
            </a:r>
            <a:r>
              <a:rPr lang="en" sz="2200" err="1"/>
              <a:t>antibakteriell</a:t>
            </a:r>
            <a:r>
              <a:rPr lang="en" sz="2200"/>
              <a:t> </a:t>
            </a:r>
            <a:r>
              <a:rPr lang="en" sz="2200" err="1"/>
              <a:t>tvål</a:t>
            </a:r>
            <a:endParaRPr lang="en" sz="2200">
              <a:cs typeface="Calibri" panose="020F0502020204030204"/>
            </a:endParaRPr>
          </a:p>
          <a:p>
            <a:pPr lvl="1">
              <a:lnSpc>
                <a:spcPct val="100000"/>
              </a:lnSpc>
            </a:pPr>
            <a:r>
              <a:rPr lang="en" sz="2200"/>
              <a:t>Dra </a:t>
            </a:r>
            <a:r>
              <a:rPr lang="en" sz="2200" err="1"/>
              <a:t>tillbaka</a:t>
            </a:r>
            <a:r>
              <a:rPr lang="en" sz="2200"/>
              <a:t> </a:t>
            </a:r>
            <a:r>
              <a:rPr lang="en" sz="2200" err="1"/>
              <a:t>förhuden</a:t>
            </a:r>
            <a:endParaRPr lang="en" sz="2200" err="1">
              <a:cs typeface="Calibri"/>
            </a:endParaRPr>
          </a:p>
          <a:p>
            <a:pPr lvl="1">
              <a:lnSpc>
                <a:spcPct val="100000"/>
              </a:lnSpc>
            </a:pPr>
            <a:r>
              <a:rPr lang="en" sz="2200" err="1">
                <a:cs typeface="Calibri"/>
              </a:rPr>
              <a:t>Kvinnor</a:t>
            </a:r>
            <a:r>
              <a:rPr lang="en" sz="2200">
                <a:cs typeface="Calibri"/>
              </a:rPr>
              <a:t>- </a:t>
            </a:r>
            <a:r>
              <a:rPr lang="en" sz="2200" err="1">
                <a:cs typeface="Calibri"/>
              </a:rPr>
              <a:t>tvätta</a:t>
            </a:r>
            <a:r>
              <a:rPr lang="en" sz="2200">
                <a:cs typeface="Calibri"/>
              </a:rPr>
              <a:t> </a:t>
            </a:r>
            <a:r>
              <a:rPr lang="en" sz="2200" err="1">
                <a:cs typeface="Calibri"/>
              </a:rPr>
              <a:t>framifrån</a:t>
            </a:r>
            <a:r>
              <a:rPr lang="en" sz="2200">
                <a:cs typeface="Calibri"/>
              </a:rPr>
              <a:t> </a:t>
            </a:r>
            <a:r>
              <a:rPr lang="en" sz="2200" err="1">
                <a:cs typeface="Calibri"/>
              </a:rPr>
              <a:t>och</a:t>
            </a:r>
            <a:r>
              <a:rPr lang="en" sz="2200">
                <a:cs typeface="Calibri"/>
              </a:rPr>
              <a:t> </a:t>
            </a:r>
            <a:r>
              <a:rPr lang="en" sz="2200" err="1">
                <a:cs typeface="Calibri"/>
              </a:rPr>
              <a:t>bakåt</a:t>
            </a:r>
            <a:endParaRPr lang="en" sz="2200">
              <a:cs typeface="Calibri"/>
            </a:endParaRPr>
          </a:p>
          <a:p>
            <a:pPr>
              <a:lnSpc>
                <a:spcPct val="100000"/>
              </a:lnSpc>
            </a:pPr>
            <a:endParaRPr lang="en">
              <a:cs typeface="Calibri"/>
            </a:endParaRPr>
          </a:p>
        </p:txBody>
      </p:sp>
      <p:pic>
        <p:nvPicPr>
          <p:cNvPr id="12" name="Picture Placeholder 11" descr="A person washing their hands&#10;&#10;Description automatically generated">
            <a:extLst>
              <a:ext uri="{FF2B5EF4-FFF2-40B4-BE49-F238E27FC236}">
                <a16:creationId xmlns:a16="http://schemas.microsoft.com/office/drawing/2014/main" id="{8CC27080-40AE-17DE-23C0-292812FC4BB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17" t="21794" r="9269" b="1963"/>
          <a:stretch/>
        </p:blipFill>
        <p:spPr>
          <a:xfrm>
            <a:off x="7180036" y="2269921"/>
            <a:ext cx="4172177" cy="3930854"/>
          </a:xfrm>
          <a:solidFill>
            <a:schemeClr val="bg1"/>
          </a:solidFill>
        </p:spPr>
      </p:pic>
      <p:pic>
        <p:nvPicPr>
          <p:cNvPr id="4" name="Graphic 7">
            <a:hlinkClick r:id="" action="ppaction://hlinkshowjump?jump=nextslide"/>
            <a:extLst>
              <a:ext uri="{FF2B5EF4-FFF2-40B4-BE49-F238E27FC236}">
                <a16:creationId xmlns:a16="http://schemas.microsoft.com/office/drawing/2014/main" id="{BF76B9AB-0173-BFE4-9517-5F13D1C52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5" action="ppaction://hlinksldjump"/>
            <a:extLst>
              <a:ext uri="{FF2B5EF4-FFF2-40B4-BE49-F238E27FC236}">
                <a16:creationId xmlns:a16="http://schemas.microsoft.com/office/drawing/2014/main" id="{11611624-9CAD-BE1E-97CF-975AC1B7D3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E3E73B89-D0E1-13F0-4556-5B13A6CF7A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98086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72B-7DC4-F3E1-E2D2-25099DB8458A}"/>
              </a:ext>
            </a:extLst>
          </p:cNvPr>
          <p:cNvSpPr txBox="1">
            <a:spLocks noGrp="1"/>
          </p:cNvSpPr>
          <p:nvPr>
            <p:ph type="title"/>
          </p:nvPr>
        </p:nvSpPr>
        <p:spPr>
          <a:xfrm>
            <a:off x="838200" y="908050"/>
            <a:ext cx="10515600" cy="1081088"/>
          </a:xfrm>
        </p:spPr>
        <p:txBody>
          <a:bodyPr>
            <a:noAutofit/>
          </a:bodyPr>
          <a:lstStyle/>
          <a:p>
            <a:pPr>
              <a:lnSpc>
                <a:spcPts val="3300"/>
              </a:lnSpc>
            </a:pPr>
            <a:r>
              <a:rPr lang="en-US" sz="1400" b="1" err="1"/>
              <a:t>Produkt</a:t>
            </a:r>
            <a:r>
              <a:rPr lang="en-US" sz="1400" b="1"/>
              <a:t> </a:t>
            </a:r>
            <a:r>
              <a:rPr lang="en-US" sz="1400" b="1" err="1"/>
              <a:t>och</a:t>
            </a:r>
            <a:r>
              <a:rPr lang="en-US" sz="1400" b="1"/>
              <a:t> </a:t>
            </a:r>
            <a:r>
              <a:rPr lang="en-US" sz="1400" b="1" err="1"/>
              <a:t>kateteriseringsteknik</a:t>
            </a:r>
            <a:r>
              <a:rPr lang="en-US" sz="1400" b="1"/>
              <a:t> </a:t>
            </a:r>
            <a:br>
              <a:rPr lang="en-US" b="1"/>
            </a:br>
            <a:r>
              <a:rPr lang="en-US" b="1"/>
              <a:t>1.5</a:t>
            </a:r>
            <a:r>
              <a:rPr lang="en-US" sz="3200" b="1"/>
              <a:t> </a:t>
            </a:r>
            <a:r>
              <a:rPr lang="en" b="1" err="1"/>
              <a:t>Ofullständig</a:t>
            </a:r>
            <a:r>
              <a:rPr lang="en" b="1"/>
              <a:t> </a:t>
            </a:r>
            <a:r>
              <a:rPr lang="en" b="1" err="1"/>
              <a:t>blåstömning</a:t>
            </a:r>
            <a:br>
              <a:rPr lang="en" b="1"/>
            </a:br>
            <a:r>
              <a:rPr lang="en" sz="3200" b="1"/>
              <a:t>–</a:t>
            </a:r>
            <a:r>
              <a:rPr lang="en" b="1" err="1"/>
              <a:t>faktorer</a:t>
            </a:r>
            <a:r>
              <a:rPr lang="en" b="1"/>
              <a:t> </a:t>
            </a:r>
            <a:r>
              <a:rPr lang="en" b="1" err="1"/>
              <a:t>som</a:t>
            </a:r>
            <a:r>
              <a:rPr lang="en" b="1"/>
              <a:t> </a:t>
            </a:r>
            <a:r>
              <a:rPr lang="en" b="1" err="1"/>
              <a:t>har</a:t>
            </a:r>
            <a:r>
              <a:rPr lang="en" b="1"/>
              <a:t> </a:t>
            </a:r>
            <a:r>
              <a:rPr lang="en" b="1" err="1"/>
              <a:t>betydelse</a:t>
            </a:r>
            <a:endParaRPr lang="en" sz="3200" b="1">
              <a:cs typeface="Calibri Light"/>
            </a:endParaRPr>
          </a:p>
        </p:txBody>
      </p:sp>
      <p:sp>
        <p:nvSpPr>
          <p:cNvPr id="3" name="Content Placeholder 4">
            <a:extLst>
              <a:ext uri="{FF2B5EF4-FFF2-40B4-BE49-F238E27FC236}">
                <a16:creationId xmlns:a16="http://schemas.microsoft.com/office/drawing/2014/main" id="{3732FC78-7C8C-D11D-8550-531FDAF01815}"/>
              </a:ext>
            </a:extLst>
          </p:cNvPr>
          <p:cNvSpPr txBox="1">
            <a:spLocks noGrp="1"/>
          </p:cNvSpPr>
          <p:nvPr>
            <p:ph idx="1"/>
          </p:nvPr>
        </p:nvSpPr>
        <p:spPr>
          <a:xfrm>
            <a:off x="838199" y="2276475"/>
            <a:ext cx="10793888" cy="3142338"/>
          </a:xfrm>
        </p:spPr>
        <p:txBody>
          <a:bodyPr vert="horz" wrap="square" lIns="0" tIns="0" rIns="0" bIns="0" rtlCol="0" anchor="t">
            <a:noAutofit/>
          </a:bodyPr>
          <a:lstStyle/>
          <a:p>
            <a:pPr>
              <a:lnSpc>
                <a:spcPct val="100000"/>
              </a:lnSpc>
            </a:pPr>
            <a:r>
              <a:rPr lang="en" b="1" dirty="0"/>
              <a:t>Kateteriseringsteknik </a:t>
            </a:r>
            <a:r>
              <a:rPr lang="en" dirty="0"/>
              <a:t>såsom att dra ut katetern långsamt mm</a:t>
            </a:r>
            <a:endParaRPr lang="en-US" dirty="0"/>
          </a:p>
          <a:p>
            <a:pPr>
              <a:lnSpc>
                <a:spcPct val="100000"/>
              </a:lnSpc>
              <a:spcAft>
                <a:spcPts val="400"/>
              </a:spcAft>
            </a:pPr>
            <a:r>
              <a:rPr lang="en" dirty="0"/>
              <a:t>Behov av </a:t>
            </a:r>
            <a:r>
              <a:rPr lang="en" b="1" dirty="0"/>
              <a:t>längre kateter</a:t>
            </a:r>
            <a:endParaRPr lang="en" b="1" dirty="0">
              <a:cs typeface="Calibri"/>
            </a:endParaRPr>
          </a:p>
          <a:p>
            <a:pPr>
              <a:lnSpc>
                <a:spcPct val="100000"/>
              </a:lnSpc>
              <a:spcAft>
                <a:spcPts val="400"/>
              </a:spcAft>
            </a:pPr>
            <a:r>
              <a:rPr lang="en" dirty="0"/>
              <a:t>Ökad</a:t>
            </a:r>
            <a:r>
              <a:rPr lang="en" b="1" dirty="0"/>
              <a:t> Charriere storlek</a:t>
            </a:r>
            <a:endParaRPr lang="en" b="1" dirty="0">
              <a:cs typeface="Calibri"/>
            </a:endParaRPr>
          </a:p>
          <a:p>
            <a:pPr>
              <a:lnSpc>
                <a:spcPct val="100000"/>
              </a:lnSpc>
              <a:spcAft>
                <a:spcPts val="400"/>
              </a:spcAft>
            </a:pPr>
            <a:r>
              <a:rPr lang="en" dirty="0"/>
              <a:t>Ändra</a:t>
            </a:r>
            <a:r>
              <a:rPr lang="en" b="1" dirty="0"/>
              <a:t> läge</a:t>
            </a:r>
            <a:r>
              <a:rPr lang="en" dirty="0"/>
              <a:t> innan katetern dras ut </a:t>
            </a:r>
            <a:endParaRPr lang="en" dirty="0">
              <a:cs typeface="Calibri"/>
            </a:endParaRPr>
          </a:p>
          <a:p>
            <a:pPr>
              <a:lnSpc>
                <a:spcPct val="100000"/>
              </a:lnSpc>
              <a:spcAft>
                <a:spcPts val="400"/>
              </a:spcAft>
            </a:pPr>
            <a:r>
              <a:rPr lang="en" dirty="0"/>
              <a:t>Utförs RIK i rätt </a:t>
            </a:r>
            <a:r>
              <a:rPr lang="en" b="1" dirty="0"/>
              <a:t>position</a:t>
            </a:r>
            <a:endParaRPr lang="en" b="1" dirty="0">
              <a:cs typeface="Calibri"/>
            </a:endParaRPr>
          </a:p>
          <a:p>
            <a:pPr>
              <a:lnSpc>
                <a:spcPct val="100000"/>
              </a:lnSpc>
              <a:spcAft>
                <a:spcPts val="400"/>
              </a:spcAft>
            </a:pPr>
            <a:r>
              <a:rPr lang="en" b="1" err="1"/>
              <a:t>Resturin</a:t>
            </a:r>
            <a:r>
              <a:rPr lang="en"/>
              <a:t> </a:t>
            </a:r>
            <a:r>
              <a:rPr lang="en" err="1"/>
              <a:t>efter</a:t>
            </a:r>
            <a:r>
              <a:rPr lang="en"/>
              <a:t> RIK med </a:t>
            </a:r>
            <a:r>
              <a:rPr lang="en" err="1"/>
              <a:t>blåsscanner</a:t>
            </a:r>
            <a:r>
              <a:rPr lang="en"/>
              <a:t> för </a:t>
            </a:r>
            <a:r>
              <a:rPr lang="en" err="1"/>
              <a:t>att</a:t>
            </a:r>
            <a:r>
              <a:rPr lang="en"/>
              <a:t> </a:t>
            </a:r>
            <a:r>
              <a:rPr lang="en" err="1"/>
              <a:t>säkerställa</a:t>
            </a:r>
            <a:r>
              <a:rPr lang="en"/>
              <a:t> </a:t>
            </a:r>
            <a:r>
              <a:rPr lang="en" err="1"/>
              <a:t>att</a:t>
            </a:r>
            <a:r>
              <a:rPr lang="en"/>
              <a:t> </a:t>
            </a:r>
            <a:r>
              <a:rPr lang="en" err="1"/>
              <a:t>urinblåsan</a:t>
            </a:r>
            <a:r>
              <a:rPr lang="en"/>
              <a:t> </a:t>
            </a:r>
            <a:r>
              <a:rPr lang="en" err="1"/>
              <a:t>är</a:t>
            </a:r>
            <a:r>
              <a:rPr lang="en"/>
              <a:t> </a:t>
            </a:r>
            <a:r>
              <a:rPr lang="en" err="1"/>
              <a:t>blir</a:t>
            </a:r>
            <a:r>
              <a:rPr lang="en"/>
              <a:t> tom</a:t>
            </a:r>
            <a:endParaRPr lang="en">
              <a:cs typeface="Calibri"/>
            </a:endParaRPr>
          </a:p>
          <a:p>
            <a:pPr>
              <a:lnSpc>
                <a:spcPct val="100000"/>
              </a:lnSpc>
              <a:spcAft>
                <a:spcPts val="400"/>
              </a:spcAft>
            </a:pPr>
            <a:r>
              <a:rPr lang="en" dirty="0"/>
              <a:t>Överviktig kvinna kan vara i behov av längre kateter</a:t>
            </a:r>
            <a:endParaRPr lang="en" dirty="0">
              <a:cs typeface="Calibri"/>
            </a:endParaRPr>
          </a:p>
          <a:p>
            <a:pPr>
              <a:lnSpc>
                <a:spcPct val="100000"/>
              </a:lnSpc>
              <a:spcAft>
                <a:spcPts val="400"/>
              </a:spcAft>
            </a:pPr>
            <a:endParaRPr lang="en" sz="2000" dirty="0">
              <a:cs typeface="Calibri"/>
            </a:endParaRPr>
          </a:p>
        </p:txBody>
      </p:sp>
      <p:sp>
        <p:nvSpPr>
          <p:cNvPr id="10" name="TextBox 9">
            <a:extLst>
              <a:ext uri="{FF2B5EF4-FFF2-40B4-BE49-F238E27FC236}">
                <a16:creationId xmlns:a16="http://schemas.microsoft.com/office/drawing/2014/main" id="{539C584A-36C4-0AD4-32C6-607BE092643B}"/>
              </a:ext>
            </a:extLst>
          </p:cNvPr>
          <p:cNvSpPr txBox="1"/>
          <p:nvPr/>
        </p:nvSpPr>
        <p:spPr>
          <a:xfrm>
            <a:off x="359002" y="6187699"/>
            <a:ext cx="6094070" cy="307777"/>
          </a:xfrm>
          <a:prstGeom prst="rect">
            <a:avLst/>
          </a:prstGeom>
          <a:noFill/>
        </p:spPr>
        <p:txBody>
          <a:bodyPr wrap="square">
            <a:spAutoFit/>
          </a:bodyPr>
          <a:lstStyle/>
          <a:p>
            <a:r>
              <a:rPr lang="en" sz="1400" i="1">
                <a:solidFill>
                  <a:schemeClr val="bg1">
                    <a:lumMod val="50000"/>
                  </a:schemeClr>
                </a:solidFill>
              </a:rPr>
              <a:t>EAUN IC guidelines 2024</a:t>
            </a:r>
            <a:endParaRPr lang="en-SE" sz="1400">
              <a:solidFill>
                <a:schemeClr val="bg1">
                  <a:lumMod val="50000"/>
                </a:schemeClr>
              </a:solidFill>
            </a:endParaRPr>
          </a:p>
        </p:txBody>
      </p:sp>
      <p:pic>
        <p:nvPicPr>
          <p:cNvPr id="4" name="Graphic 7">
            <a:hlinkClick r:id="" action="ppaction://hlinkshowjump?jump=nextslide"/>
            <a:extLst>
              <a:ext uri="{FF2B5EF4-FFF2-40B4-BE49-F238E27FC236}">
                <a16:creationId xmlns:a16="http://schemas.microsoft.com/office/drawing/2014/main" id="{3070EFC3-4959-B943-9560-E5E9EDD05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23E95BA6-2A8E-F711-948A-281FA6898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D7664ED8-6F77-FFF7-4D2F-9EC59745D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745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AB82-3A5C-578C-0387-D3500EA65B59}"/>
              </a:ext>
            </a:extLst>
          </p:cNvPr>
          <p:cNvSpPr txBox="1">
            <a:spLocks noGrp="1"/>
          </p:cNvSpPr>
          <p:nvPr>
            <p:ph type="title"/>
          </p:nvPr>
        </p:nvSpPr>
        <p:spPr>
          <a:xfrm>
            <a:off x="839788" y="1232644"/>
            <a:ext cx="10512425" cy="737820"/>
          </a:xfrm>
        </p:spPr>
        <p:txBody>
          <a:bodyPr>
            <a:noAutofit/>
          </a:bodyPr>
          <a:lstStyle/>
          <a:p>
            <a:pPr>
              <a:lnSpc>
                <a:spcPts val="3300"/>
              </a:lnSpc>
            </a:pPr>
            <a:r>
              <a:rPr lang="en-US" sz="1400" b="1" err="1"/>
              <a:t>Urinodling</a:t>
            </a:r>
            <a:r>
              <a:rPr lang="en-US" sz="1400" b="1"/>
              <a:t>/ </a:t>
            </a:r>
            <a:r>
              <a:rPr lang="en-US" sz="1400" b="1" err="1"/>
              <a:t>Urinsticka</a:t>
            </a:r>
            <a:br>
              <a:rPr lang="en" sz="3200" b="1"/>
            </a:br>
            <a:r>
              <a:rPr lang="en" sz="3200" b="1"/>
              <a:t>2.1 </a:t>
            </a:r>
            <a:r>
              <a:rPr lang="en" sz="3200" b="1" err="1"/>
              <a:t>Urinodling</a:t>
            </a:r>
            <a:r>
              <a:rPr lang="en" sz="3200" b="1"/>
              <a:t>/ </a:t>
            </a:r>
            <a:r>
              <a:rPr lang="en" sz="3200" b="1" err="1"/>
              <a:t>Urinsticka</a:t>
            </a:r>
            <a:r>
              <a:rPr lang="en" sz="3200" b="1"/>
              <a:t> </a:t>
            </a:r>
            <a:br>
              <a:rPr lang="en" sz="3200" b="1"/>
            </a:br>
            <a:r>
              <a:rPr lang="en" sz="3200" b="1"/>
              <a:t>– </a:t>
            </a:r>
            <a:r>
              <a:rPr lang="en-US" sz="3200" b="1" err="1"/>
              <a:t>faktorer</a:t>
            </a:r>
            <a:r>
              <a:rPr lang="en-US" sz="3200" b="1"/>
              <a:t> </a:t>
            </a:r>
            <a:r>
              <a:rPr lang="en-US" b="1"/>
              <a:t>av </a:t>
            </a:r>
            <a:r>
              <a:rPr lang="en-US" b="1" err="1"/>
              <a:t>betydelse</a:t>
            </a:r>
            <a:endParaRPr lang="en-US" sz="3200" b="1" err="1">
              <a:cs typeface="Calibri Light"/>
            </a:endParaRPr>
          </a:p>
        </p:txBody>
      </p:sp>
      <p:sp>
        <p:nvSpPr>
          <p:cNvPr id="3" name="Content Placeholder 2">
            <a:extLst>
              <a:ext uri="{FF2B5EF4-FFF2-40B4-BE49-F238E27FC236}">
                <a16:creationId xmlns:a16="http://schemas.microsoft.com/office/drawing/2014/main" id="{BC645591-1EA1-F6F0-4503-84EDDEF11D4A}"/>
              </a:ext>
            </a:extLst>
          </p:cNvPr>
          <p:cNvSpPr txBox="1">
            <a:spLocks noGrp="1"/>
          </p:cNvSpPr>
          <p:nvPr>
            <p:ph idx="1"/>
          </p:nvPr>
        </p:nvSpPr>
        <p:spPr/>
        <p:txBody>
          <a:bodyPr>
            <a:normAutofit/>
          </a:bodyPr>
          <a:lstStyle/>
          <a:p>
            <a:r>
              <a:rPr lang="en" sz="2000" dirty="0"/>
              <a:t>Positiv nitrit</a:t>
            </a:r>
          </a:p>
          <a:p>
            <a:r>
              <a:rPr lang="en" sz="2000" dirty="0"/>
              <a:t>Leukocyter</a:t>
            </a:r>
            <a:r>
              <a:rPr lang="en" sz="1800" i="1" dirty="0">
                <a:solidFill>
                  <a:schemeClr val="accent3"/>
                </a:solidFill>
              </a:rPr>
              <a:t> </a:t>
            </a:r>
          </a:p>
          <a:p>
            <a:r>
              <a:rPr lang="en" sz="2000" dirty="0"/>
              <a:t>Glukos </a:t>
            </a:r>
            <a:r>
              <a:rPr lang="sv-SE" dirty="0"/>
              <a:t>i</a:t>
            </a:r>
            <a:r>
              <a:rPr lang="en" sz="2000" dirty="0"/>
              <a:t> urinen</a:t>
            </a:r>
          </a:p>
          <a:p>
            <a:r>
              <a:rPr lang="en" sz="2000" dirty="0"/>
              <a:t>Hematuri </a:t>
            </a:r>
          </a:p>
          <a:p>
            <a:r>
              <a:rPr lang="en" sz="2000" dirty="0"/>
              <a:t>Bakterier</a:t>
            </a:r>
            <a:endParaRPr lang="sv-SE" sz="2000" dirty="0"/>
          </a:p>
        </p:txBody>
      </p:sp>
      <p:pic>
        <p:nvPicPr>
          <p:cNvPr id="11" name="Picture Placeholder 10" descr="A close-up of a test tube&#10;&#10;Description automatically generated">
            <a:extLst>
              <a:ext uri="{FF2B5EF4-FFF2-40B4-BE49-F238E27FC236}">
                <a16:creationId xmlns:a16="http://schemas.microsoft.com/office/drawing/2014/main" id="{27448A57-D11B-C678-5EB3-381926450F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p:pic>
      <p:pic>
        <p:nvPicPr>
          <p:cNvPr id="4" name="Graphic 7">
            <a:hlinkClick r:id="" action="ppaction://hlinkshowjump?jump=nextslide"/>
            <a:extLst>
              <a:ext uri="{FF2B5EF4-FFF2-40B4-BE49-F238E27FC236}">
                <a16:creationId xmlns:a16="http://schemas.microsoft.com/office/drawing/2014/main" id="{2D14B1C4-6A94-3A65-3CA7-FAD6135E18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5" action="ppaction://hlinksldjump"/>
            <a:extLst>
              <a:ext uri="{FF2B5EF4-FFF2-40B4-BE49-F238E27FC236}">
                <a16:creationId xmlns:a16="http://schemas.microsoft.com/office/drawing/2014/main" id="{23DB3AF0-D39E-3FE0-B4C8-6A1F744323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9CB2488A-BC46-FCF2-F631-ED65B1B392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81015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A37-2334-556A-2F70-2B02460D6466}"/>
              </a:ext>
            </a:extLst>
          </p:cNvPr>
          <p:cNvSpPr>
            <a:spLocks noGrp="1"/>
          </p:cNvSpPr>
          <p:nvPr>
            <p:ph type="title"/>
          </p:nvPr>
        </p:nvSpPr>
        <p:spPr>
          <a:xfrm>
            <a:off x="839788" y="1267483"/>
            <a:ext cx="10541179" cy="721655"/>
          </a:xfrm>
        </p:spPr>
        <p:txBody>
          <a:bodyPr>
            <a:noAutofit/>
          </a:bodyPr>
          <a:lstStyle/>
          <a:p>
            <a:pPr>
              <a:lnSpc>
                <a:spcPts val="3300"/>
              </a:lnSpc>
            </a:pPr>
            <a:r>
              <a:rPr lang="en-US" sz="1400" b="1" dirty="0" err="1"/>
              <a:t>Urinodling</a:t>
            </a:r>
            <a:r>
              <a:rPr lang="en-US" sz="1400" b="1" dirty="0"/>
              <a:t>/ </a:t>
            </a:r>
            <a:r>
              <a:rPr lang="en-US" sz="1400" b="1" dirty="0" err="1"/>
              <a:t>Urinsticka</a:t>
            </a:r>
            <a:r>
              <a:rPr lang="en-US" sz="1400" b="1" dirty="0"/>
              <a:t> </a:t>
            </a:r>
            <a:br>
              <a:rPr lang="en" sz="3200" b="1" dirty="0"/>
            </a:br>
            <a:r>
              <a:rPr lang="en" sz="3200" b="1" dirty="0"/>
              <a:t>2.2 Urinodling</a:t>
            </a:r>
            <a:br>
              <a:rPr lang="en" sz="3200" b="1" dirty="0"/>
            </a:br>
            <a:r>
              <a:rPr lang="en" sz="3200" b="1" dirty="0"/>
              <a:t>– </a:t>
            </a:r>
            <a:r>
              <a:rPr lang="sv-SE" sz="3200" b="1" dirty="0"/>
              <a:t>faktorer att ta hänsyn till</a:t>
            </a:r>
            <a:endParaRPr lang="en" sz="3200" b="1" dirty="0"/>
          </a:p>
        </p:txBody>
      </p:sp>
      <p:sp>
        <p:nvSpPr>
          <p:cNvPr id="3" name="Content Placeholder 2">
            <a:extLst>
              <a:ext uri="{FF2B5EF4-FFF2-40B4-BE49-F238E27FC236}">
                <a16:creationId xmlns:a16="http://schemas.microsoft.com/office/drawing/2014/main" id="{3AF3BB77-F6E4-4CA3-9198-9151F883789D}"/>
              </a:ext>
            </a:extLst>
          </p:cNvPr>
          <p:cNvSpPr>
            <a:spLocks noGrp="1"/>
          </p:cNvSpPr>
          <p:nvPr>
            <p:ph idx="1"/>
          </p:nvPr>
        </p:nvSpPr>
        <p:spPr/>
        <p:txBody>
          <a:bodyPr>
            <a:normAutofit/>
          </a:bodyPr>
          <a:lstStyle/>
          <a:p>
            <a:r>
              <a:rPr lang="en-US" sz="2000" err="1"/>
              <a:t>Korrekt</a:t>
            </a:r>
            <a:r>
              <a:rPr lang="en-US" sz="2000"/>
              <a:t> </a:t>
            </a:r>
            <a:r>
              <a:rPr lang="en-US" err="1"/>
              <a:t>i</a:t>
            </a:r>
            <a:r>
              <a:rPr lang="en-US" sz="2000" err="1"/>
              <a:t>fylld</a:t>
            </a:r>
            <a:r>
              <a:rPr lang="en-US" sz="2000"/>
              <a:t> </a:t>
            </a:r>
            <a:r>
              <a:rPr lang="en-US" sz="2000" err="1"/>
              <a:t>urinodlingsremiss</a:t>
            </a:r>
            <a:endParaRPr lang="en-US" sz="2000" b="1"/>
          </a:p>
          <a:p>
            <a:r>
              <a:rPr lang="en-US" sz="2000" err="1"/>
              <a:t>Kontrollera</a:t>
            </a:r>
            <a:r>
              <a:rPr lang="en-US" sz="2000"/>
              <a:t> </a:t>
            </a:r>
            <a:r>
              <a:rPr lang="en-US" sz="2000" err="1"/>
              <a:t>tidigare</a:t>
            </a:r>
            <a:r>
              <a:rPr lang="en-US" sz="2000"/>
              <a:t> </a:t>
            </a:r>
            <a:r>
              <a:rPr lang="en-US" sz="2000" err="1"/>
              <a:t>urinodlingssvar</a:t>
            </a:r>
            <a:endParaRPr lang="en-US" sz="2000" b="1"/>
          </a:p>
          <a:p>
            <a:r>
              <a:rPr lang="en-US" sz="2000" err="1"/>
              <a:t>Typ</a:t>
            </a:r>
            <a:r>
              <a:rPr lang="en-US" sz="2000"/>
              <a:t> av UVI </a:t>
            </a:r>
            <a:r>
              <a:rPr lang="en-US" sz="2000" err="1"/>
              <a:t>patogener</a:t>
            </a:r>
            <a:endParaRPr lang="en-US" sz="2000" b="1"/>
          </a:p>
          <a:p>
            <a:r>
              <a:rPr lang="en-US" sz="2000" err="1"/>
              <a:t>Korrekt</a:t>
            </a:r>
            <a:r>
              <a:rPr lang="en-US" sz="2000"/>
              <a:t> </a:t>
            </a:r>
            <a:r>
              <a:rPr lang="en-US" sz="2000" err="1"/>
              <a:t>provtagning</a:t>
            </a:r>
            <a:r>
              <a:rPr lang="en-US" sz="2000"/>
              <a:t> vid RIK</a:t>
            </a:r>
          </a:p>
          <a:p>
            <a:r>
              <a:rPr lang="en"/>
              <a:t>Stenbildande bakterier vid UVI</a:t>
            </a:r>
          </a:p>
          <a:p>
            <a:pPr marL="0" indent="0">
              <a:buNone/>
            </a:pPr>
            <a:endParaRPr lang="en-US" sz="2000"/>
          </a:p>
        </p:txBody>
      </p:sp>
      <p:pic>
        <p:nvPicPr>
          <p:cNvPr id="11" name="Picture Placeholder 10" descr="A hand holding a test tube with yellow liquid&#10;&#10;Description automatically generated">
            <a:extLst>
              <a:ext uri="{FF2B5EF4-FFF2-40B4-BE49-F238E27FC236}">
                <a16:creationId xmlns:a16="http://schemas.microsoft.com/office/drawing/2014/main" id="{9D4D8C4D-0C69-DB9D-B1F8-2FD9B346BF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a:xfrm flipH="1">
            <a:off x="7180036" y="2269921"/>
            <a:ext cx="4172177" cy="3930854"/>
          </a:xfrm>
        </p:spPr>
      </p:pic>
      <p:sp>
        <p:nvSpPr>
          <p:cNvPr id="16" name="TextBox 15">
            <a:extLst>
              <a:ext uri="{FF2B5EF4-FFF2-40B4-BE49-F238E27FC236}">
                <a16:creationId xmlns:a16="http://schemas.microsoft.com/office/drawing/2014/main" id="{7FD5E5D1-473F-2478-C64D-A28169B4C95A}"/>
              </a:ext>
            </a:extLst>
          </p:cNvPr>
          <p:cNvSpPr txBox="1"/>
          <p:nvPr/>
        </p:nvSpPr>
        <p:spPr>
          <a:xfrm>
            <a:off x="7464287" y="-1540565"/>
            <a:ext cx="184731" cy="369332"/>
          </a:xfrm>
          <a:prstGeom prst="rect">
            <a:avLst/>
          </a:prstGeom>
          <a:noFill/>
          <a:ln>
            <a:solidFill>
              <a:schemeClr val="tx2"/>
            </a:solidFill>
          </a:ln>
        </p:spPr>
        <p:txBody>
          <a:bodyPr wrap="none" rtlCol="0">
            <a:spAutoFit/>
          </a:bodyPr>
          <a:lstStyle/>
          <a:p>
            <a:endParaRPr lang="en-SE"/>
          </a:p>
        </p:txBody>
      </p:sp>
      <p:pic>
        <p:nvPicPr>
          <p:cNvPr id="4" name="Graphic 7">
            <a:hlinkClick r:id="" action="ppaction://hlinkshowjump?jump=nextslide"/>
            <a:extLst>
              <a:ext uri="{FF2B5EF4-FFF2-40B4-BE49-F238E27FC236}">
                <a16:creationId xmlns:a16="http://schemas.microsoft.com/office/drawing/2014/main" id="{1E46B1E4-7D07-D81B-1F3E-902838FE73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noaction"/>
            <a:extLst>
              <a:ext uri="{FF2B5EF4-FFF2-40B4-BE49-F238E27FC236}">
                <a16:creationId xmlns:a16="http://schemas.microsoft.com/office/drawing/2014/main" id="{2465E66D-6532-CA3B-6E0B-8136A2535D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BA45D639-3D21-20A4-0522-67E33AC98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580702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876-7809-B483-EFA4-AF42D5A5D2BE}"/>
              </a:ext>
            </a:extLst>
          </p:cNvPr>
          <p:cNvSpPr txBox="1">
            <a:spLocks noGrp="1"/>
          </p:cNvSpPr>
          <p:nvPr>
            <p:ph type="title"/>
          </p:nvPr>
        </p:nvSpPr>
        <p:spPr>
          <a:xfrm>
            <a:off x="5664200" y="915988"/>
            <a:ext cx="5689600" cy="1073150"/>
          </a:xfrm>
        </p:spPr>
        <p:txBody>
          <a:bodyPr>
            <a:normAutofit/>
          </a:bodyPr>
          <a:lstStyle/>
          <a:p>
            <a:pPr lvl="0"/>
            <a:r>
              <a:rPr lang="en-US" sz="1400" b="1" dirty="0" err="1">
                <a:solidFill>
                  <a:srgbClr val="000000"/>
                </a:solidFill>
              </a:rPr>
              <a:t>Miktionslista</a:t>
            </a:r>
            <a:br>
              <a:rPr lang="en-US" b="1" dirty="0"/>
            </a:br>
            <a:r>
              <a:rPr lang="en-US" b="1" dirty="0"/>
              <a:t>3.1 </a:t>
            </a:r>
            <a:r>
              <a:rPr lang="en-US" b="1" dirty="0" err="1"/>
              <a:t>Miktion</a:t>
            </a:r>
            <a:r>
              <a:rPr lang="en-US" b="1" dirty="0"/>
              <a:t>/RIK-</a:t>
            </a:r>
            <a:r>
              <a:rPr lang="en-US" b="1" dirty="0" err="1"/>
              <a:t>lista</a:t>
            </a:r>
            <a:endParaRPr lang="en-US" b="1" dirty="0"/>
          </a:p>
        </p:txBody>
      </p:sp>
      <p:sp>
        <p:nvSpPr>
          <p:cNvPr id="3" name="Content Placeholder 2">
            <a:extLst>
              <a:ext uri="{FF2B5EF4-FFF2-40B4-BE49-F238E27FC236}">
                <a16:creationId xmlns:a16="http://schemas.microsoft.com/office/drawing/2014/main" id="{34A41984-29FD-8858-F5A6-B2A8865DBA31}"/>
              </a:ext>
            </a:extLst>
          </p:cNvPr>
          <p:cNvSpPr txBox="1">
            <a:spLocks noGrp="1"/>
          </p:cNvSpPr>
          <p:nvPr>
            <p:ph idx="1"/>
          </p:nvPr>
        </p:nvSpPr>
        <p:spPr>
          <a:xfrm>
            <a:off x="5664199" y="2276474"/>
            <a:ext cx="5689598" cy="3924301"/>
          </a:xfrm>
        </p:spPr>
        <p:txBody>
          <a:bodyPr vert="horz" wrap="square" lIns="0" tIns="0" rIns="0" bIns="0" rtlCol="0" anchor="t">
            <a:normAutofit/>
          </a:bodyPr>
          <a:lstStyle/>
          <a:p>
            <a:r>
              <a:rPr lang="en-US" dirty="0" err="1"/>
              <a:t>Blåstömningsfrekvens</a:t>
            </a:r>
            <a:r>
              <a:rPr lang="en-US" dirty="0"/>
              <a:t>/RIK-</a:t>
            </a:r>
            <a:r>
              <a:rPr lang="en-US" dirty="0" err="1"/>
              <a:t>frekvens</a:t>
            </a:r>
            <a:r>
              <a:rPr lang="en-US" dirty="0"/>
              <a:t>?</a:t>
            </a:r>
          </a:p>
          <a:p>
            <a:pPr lvl="1"/>
            <a:r>
              <a:rPr lang="en-US" noProof="0" dirty="0" err="1"/>
              <a:t>Regelbunden</a:t>
            </a:r>
            <a:r>
              <a:rPr lang="en-US" noProof="0" dirty="0"/>
              <a:t> </a:t>
            </a:r>
            <a:r>
              <a:rPr lang="en-US" noProof="0" dirty="0" err="1"/>
              <a:t>tömning</a:t>
            </a:r>
            <a:r>
              <a:rPr lang="en-US" noProof="0" dirty="0"/>
              <a:t> under </a:t>
            </a:r>
            <a:r>
              <a:rPr lang="en-US" noProof="0" dirty="0" err="1"/>
              <a:t>dagen</a:t>
            </a:r>
            <a:r>
              <a:rPr lang="en-US" noProof="0" dirty="0"/>
              <a:t>, 4</a:t>
            </a:r>
            <a:r>
              <a:rPr lang="en-US" dirty="0"/>
              <a:t>-</a:t>
            </a:r>
            <a:r>
              <a:rPr lang="en-US" noProof="0" dirty="0"/>
              <a:t>6 </a:t>
            </a:r>
            <a:r>
              <a:rPr lang="en-US" dirty="0" err="1"/>
              <a:t>gånger</a:t>
            </a:r>
            <a:endParaRPr lang="en-US" noProof="0" dirty="0"/>
          </a:p>
          <a:p>
            <a:pPr marL="685800" marR="0" lvl="1" indent="-228600" algn="l" defTabSz="914400" rtl="0" eaLnBrk="1" fontAlgn="auto" latinLnBrk="0" hangingPunct="1">
              <a:lnSpc>
                <a:spcPct val="90000"/>
              </a:lnSpc>
              <a:spcBef>
                <a:spcPts val="500"/>
              </a:spcBef>
              <a:spcAft>
                <a:spcPts val="0"/>
              </a:spcAft>
              <a:buClrTx/>
              <a:buSzPct val="100000"/>
              <a:buFont typeface="Calibri" pitchFamily="34"/>
              <a:buChar char="–"/>
              <a:tabLst/>
              <a:defRPr/>
            </a:pPr>
            <a:r>
              <a:rPr lang="sv-SE" dirty="0"/>
              <a:t>Ej mer än 400 ml urin totalt vid varje tillfälle </a:t>
            </a:r>
            <a:r>
              <a:rPr lang="en" noProof="0" dirty="0"/>
              <a:t>(EAUN IC guidelines 2024)</a:t>
            </a:r>
            <a:endParaRPr lang="en-US" noProof="0" dirty="0"/>
          </a:p>
          <a:p>
            <a:pPr lvl="1"/>
            <a:r>
              <a:rPr lang="en-US" dirty="0"/>
              <a:t>Det </a:t>
            </a:r>
            <a:r>
              <a:rPr lang="en-US" dirty="0" err="1"/>
              <a:t>gäller</a:t>
            </a:r>
            <a:r>
              <a:rPr lang="en-US" dirty="0"/>
              <a:t> för </a:t>
            </a:r>
            <a:r>
              <a:rPr lang="en-US" dirty="0" err="1"/>
              <a:t>både</a:t>
            </a:r>
            <a:r>
              <a:rPr lang="en-US" dirty="0"/>
              <a:t> </a:t>
            </a:r>
            <a:r>
              <a:rPr lang="en-US" dirty="0" err="1"/>
              <a:t>kateteriserad</a:t>
            </a:r>
            <a:r>
              <a:rPr lang="en-US" dirty="0"/>
              <a:t> </a:t>
            </a:r>
            <a:r>
              <a:rPr lang="en-US" dirty="0" err="1"/>
              <a:t>volym</a:t>
            </a:r>
            <a:r>
              <a:rPr lang="en-US" dirty="0"/>
              <a:t> och </a:t>
            </a:r>
            <a:r>
              <a:rPr lang="en-US" dirty="0" err="1"/>
              <a:t>mikterad</a:t>
            </a:r>
            <a:r>
              <a:rPr lang="en-US" dirty="0"/>
              <a:t> </a:t>
            </a:r>
            <a:r>
              <a:rPr lang="en-US" dirty="0" err="1"/>
              <a:t>volym</a:t>
            </a:r>
            <a:endParaRPr lang="en-US" noProof="0" dirty="0"/>
          </a:p>
          <a:p>
            <a:r>
              <a:rPr lang="en-US" noProof="0" dirty="0"/>
              <a:t>Total </a:t>
            </a:r>
            <a:r>
              <a:rPr lang="en-US" noProof="0" dirty="0" err="1"/>
              <a:t>dygnsvolym</a:t>
            </a:r>
            <a:r>
              <a:rPr lang="en-US" noProof="0" dirty="0"/>
              <a:t> 1000-2000 ml/</a:t>
            </a:r>
            <a:r>
              <a:rPr lang="en-US" noProof="0" dirty="0" err="1"/>
              <a:t>dygn</a:t>
            </a:r>
            <a:endParaRPr lang="en-US" noProof="0" dirty="0"/>
          </a:p>
          <a:p>
            <a:pPr lvl="1"/>
            <a:r>
              <a:rPr lang="en-US" dirty="0" err="1"/>
              <a:t>Vätskeintaget</a:t>
            </a:r>
            <a:r>
              <a:rPr lang="en-US" dirty="0"/>
              <a:t> per </a:t>
            </a:r>
            <a:r>
              <a:rPr lang="en-US" dirty="0" err="1"/>
              <a:t>dygn</a:t>
            </a:r>
            <a:r>
              <a:rPr lang="en-US" dirty="0"/>
              <a:t> </a:t>
            </a:r>
            <a:r>
              <a:rPr lang="en-US" dirty="0" err="1"/>
              <a:t>bör</a:t>
            </a:r>
            <a:r>
              <a:rPr lang="en-US" dirty="0"/>
              <a:t> vara 1500-2000 ml</a:t>
            </a:r>
          </a:p>
        </p:txBody>
      </p:sp>
      <p:pic>
        <p:nvPicPr>
          <p:cNvPr id="13" name="Picture Placeholder 12">
            <a:extLst>
              <a:ext uri="{FF2B5EF4-FFF2-40B4-BE49-F238E27FC236}">
                <a16:creationId xmlns:a16="http://schemas.microsoft.com/office/drawing/2014/main" id="{37324C0D-C55A-D0DB-1A2D-5BB55B0FEB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57" r="10557"/>
          <a:stretch/>
        </p:blipFill>
        <p:spPr>
          <a:xfrm>
            <a:off x="839788" y="915988"/>
            <a:ext cx="4176612" cy="5284787"/>
          </a:xfrm>
        </p:spPr>
      </p:pic>
      <p:sp>
        <p:nvSpPr>
          <p:cNvPr id="11" name="Linked button">
            <a:hlinkClick r:id="rId4"/>
            <a:extLst>
              <a:ext uri="{FF2B5EF4-FFF2-40B4-BE49-F238E27FC236}">
                <a16:creationId xmlns:a16="http://schemas.microsoft.com/office/drawing/2014/main" id="{EAF674F9-E3FC-E1C5-C5C6-F3D131185016}"/>
              </a:ext>
            </a:extLst>
          </p:cNvPr>
          <p:cNvSpPr/>
          <p:nvPr/>
        </p:nvSpPr>
        <p:spPr>
          <a:xfrm>
            <a:off x="5664199" y="5108107"/>
            <a:ext cx="56880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36000" rtlCol="0" anchor="ctr"/>
          <a:lstStyle/>
          <a:p>
            <a:pPr algn="ctr"/>
            <a:r>
              <a:rPr lang="en-US" sz="1400" dirty="0" err="1"/>
              <a:t>Ladda</a:t>
            </a:r>
            <a:r>
              <a:rPr lang="en-US" sz="1400" dirty="0"/>
              <a:t> </a:t>
            </a:r>
            <a:r>
              <a:rPr lang="en-US" sz="1400" dirty="0" err="1"/>
              <a:t>ner</a:t>
            </a:r>
            <a:r>
              <a:rPr lang="en-US" sz="1400" dirty="0"/>
              <a:t> </a:t>
            </a:r>
            <a:r>
              <a:rPr lang="en-US" sz="1400" dirty="0" err="1"/>
              <a:t>miktionslista</a:t>
            </a:r>
            <a:endParaRPr lang="en-US" dirty="0"/>
          </a:p>
        </p:txBody>
      </p:sp>
      <p:pic>
        <p:nvPicPr>
          <p:cNvPr id="18" name="Graphic 17">
            <a:extLst>
              <a:ext uri="{FF2B5EF4-FFF2-40B4-BE49-F238E27FC236}">
                <a16:creationId xmlns:a16="http://schemas.microsoft.com/office/drawing/2014/main" id="{1AA3C006-D2CE-C72F-43BB-A3581F21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7669" y="5178463"/>
            <a:ext cx="203521" cy="203521"/>
          </a:xfrm>
          <a:prstGeom prst="rect">
            <a:avLst/>
          </a:prstGeom>
        </p:spPr>
      </p:pic>
      <p:pic>
        <p:nvPicPr>
          <p:cNvPr id="5" name="Graphic 7">
            <a:hlinkClick r:id="" action="ppaction://hlinkshowjump?jump=nextslide"/>
            <a:extLst>
              <a:ext uri="{FF2B5EF4-FFF2-40B4-BE49-F238E27FC236}">
                <a16:creationId xmlns:a16="http://schemas.microsoft.com/office/drawing/2014/main" id="{63B1F5D4-6975-522C-546A-CE86672AF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AA22C97-61F0-6F8F-ACF0-6EF1D9CE82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0EA22B92-88EF-C07F-6CCC-048AF0826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852296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6">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088-E0F6-BB15-7434-02F19F918C4D}"/>
              </a:ext>
            </a:extLst>
          </p:cNvPr>
          <p:cNvSpPr txBox="1">
            <a:spLocks noGrp="1"/>
          </p:cNvSpPr>
          <p:nvPr>
            <p:ph type="title"/>
          </p:nvPr>
        </p:nvSpPr>
        <p:spPr/>
        <p:txBody>
          <a:bodyPr/>
          <a:lstStyle/>
          <a:p>
            <a:r>
              <a:rPr lang="en-US" sz="1400" b="1" err="1">
                <a:solidFill>
                  <a:srgbClr val="000000"/>
                </a:solidFill>
              </a:rPr>
              <a:t>Miktionslista</a:t>
            </a:r>
            <a:br>
              <a:rPr lang="en" b="1"/>
            </a:br>
            <a:r>
              <a:rPr lang="en" b="1"/>
              <a:t>3.2 Miktion</a:t>
            </a:r>
            <a:br>
              <a:rPr lang="en" b="1"/>
            </a:br>
            <a:r>
              <a:rPr lang="en" b="1"/>
              <a:t>– </a:t>
            </a:r>
            <a:r>
              <a:rPr lang="sv-SE" b="1"/>
              <a:t>faktorer som har betydelse</a:t>
            </a:r>
            <a:endParaRPr lang="en" b="1"/>
          </a:p>
        </p:txBody>
      </p:sp>
      <p:sp>
        <p:nvSpPr>
          <p:cNvPr id="3" name="Content Placeholder 2">
            <a:extLst>
              <a:ext uri="{FF2B5EF4-FFF2-40B4-BE49-F238E27FC236}">
                <a16:creationId xmlns:a16="http://schemas.microsoft.com/office/drawing/2014/main" id="{7A0E1725-D389-7A2F-1D75-635F9F1EB188}"/>
              </a:ext>
            </a:extLst>
          </p:cNvPr>
          <p:cNvSpPr txBox="1">
            <a:spLocks noGrp="1"/>
          </p:cNvSpPr>
          <p:nvPr>
            <p:ph idx="1"/>
          </p:nvPr>
        </p:nvSpPr>
        <p:spPr/>
        <p:txBody>
          <a:bodyPr/>
          <a:lstStyle/>
          <a:p>
            <a:pPr lvl="0"/>
            <a:r>
              <a:rPr lang="en" dirty="0"/>
              <a:t>Behöver vätskeintaget öka eller minska relaterat till miktionslistan?</a:t>
            </a:r>
          </a:p>
          <a:p>
            <a:pPr lvl="0"/>
            <a:r>
              <a:rPr lang="en" dirty="0"/>
              <a:t>Behöver kateteriseringsfrekvensen öka eller minska?</a:t>
            </a:r>
          </a:p>
          <a:p>
            <a:pPr lvl="0"/>
            <a:r>
              <a:rPr lang="en" dirty="0"/>
              <a:t>Finns det ett behov av stöd från omgivningen?</a:t>
            </a:r>
          </a:p>
          <a:p>
            <a:pPr lvl="0"/>
            <a:r>
              <a:rPr lang="en" dirty="0"/>
              <a:t>Kan en påminnelse via alarm på telefonen vara ett alternativ?</a:t>
            </a:r>
            <a:endParaRPr lang="sv-SE" dirty="0"/>
          </a:p>
          <a:p>
            <a:pPr lvl="0"/>
            <a:endParaRPr lang="sv-SE" dirty="0"/>
          </a:p>
        </p:txBody>
      </p:sp>
      <p:pic>
        <p:nvPicPr>
          <p:cNvPr id="4" name="Graphic 7">
            <a:hlinkClick r:id="" action="ppaction://hlinkshowjump?jump=nextslide"/>
            <a:extLst>
              <a:ext uri="{FF2B5EF4-FFF2-40B4-BE49-F238E27FC236}">
                <a16:creationId xmlns:a16="http://schemas.microsoft.com/office/drawing/2014/main" id="{B9F3F484-4528-A6A7-5416-EEFAD6B775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AF5EE350-23A6-9105-AD06-53880ADE1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942EE70-32E5-D68D-0F84-47E7739C8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137454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8F720D7-D741-8C75-BD8E-DE7A24AC2C03}"/>
              </a:ext>
            </a:extLst>
          </p:cNvPr>
          <p:cNvSpPr>
            <a:spLocks noGrp="1"/>
          </p:cNvSpPr>
          <p:nvPr>
            <p:ph type="pic" sz="quarter" idx="10"/>
          </p:nvPr>
        </p:nvSpPr>
        <p:spPr>
          <a:xfrm>
            <a:off x="839788" y="915988"/>
            <a:ext cx="4779186" cy="5284787"/>
          </a:xfrm>
          <a:solidFill>
            <a:schemeClr val="bg1">
              <a:lumMod val="95000"/>
            </a:schemeClr>
          </a:solidFill>
        </p:spPr>
        <p:txBody>
          <a:bodyPr/>
          <a:lstStyle/>
          <a:p>
            <a:r>
              <a:rPr lang="en-SE"/>
              <a:t> </a:t>
            </a:r>
          </a:p>
        </p:txBody>
      </p:sp>
      <p:sp>
        <p:nvSpPr>
          <p:cNvPr id="2" name="Title 1">
            <a:extLst>
              <a:ext uri="{FF2B5EF4-FFF2-40B4-BE49-F238E27FC236}">
                <a16:creationId xmlns:a16="http://schemas.microsoft.com/office/drawing/2014/main" id="{6A33E73C-097E-2573-6EB0-396F8E684454}"/>
              </a:ext>
            </a:extLst>
          </p:cNvPr>
          <p:cNvSpPr>
            <a:spLocks noGrp="1"/>
          </p:cNvSpPr>
          <p:nvPr>
            <p:ph type="title"/>
          </p:nvPr>
        </p:nvSpPr>
        <p:spPr>
          <a:xfrm>
            <a:off x="6266774" y="916343"/>
            <a:ext cx="5087025" cy="1054121"/>
          </a:xfrm>
        </p:spPr>
        <p:txBody>
          <a:bodyPr>
            <a:noAutofit/>
          </a:bodyPr>
          <a:lstStyle/>
          <a:p>
            <a:r>
              <a:rPr lang="en-US" dirty="0"/>
              <a:t>Hur du </a:t>
            </a:r>
            <a:r>
              <a:rPr lang="en-US" dirty="0" err="1"/>
              <a:t>använder</a:t>
            </a:r>
            <a:r>
              <a:rPr lang="en-US" dirty="0"/>
              <a:t> det </a:t>
            </a:r>
            <a:r>
              <a:rPr lang="en-US" dirty="0" err="1"/>
              <a:t>här</a:t>
            </a:r>
            <a:r>
              <a:rPr lang="en-US" dirty="0"/>
              <a:t> </a:t>
            </a:r>
            <a:r>
              <a:rPr lang="en-US" dirty="0" err="1"/>
              <a:t>verktyget</a:t>
            </a:r>
            <a:endParaRPr lang="en-US" dirty="0"/>
          </a:p>
        </p:txBody>
      </p:sp>
      <p:sp>
        <p:nvSpPr>
          <p:cNvPr id="3" name="Content Placeholder 2">
            <a:extLst>
              <a:ext uri="{FF2B5EF4-FFF2-40B4-BE49-F238E27FC236}">
                <a16:creationId xmlns:a16="http://schemas.microsoft.com/office/drawing/2014/main" id="{8A17F27D-E8E7-1263-FC16-7FD1F3E11BD1}"/>
              </a:ext>
            </a:extLst>
          </p:cNvPr>
          <p:cNvSpPr>
            <a:spLocks noGrp="1"/>
          </p:cNvSpPr>
          <p:nvPr>
            <p:ph idx="1"/>
          </p:nvPr>
        </p:nvSpPr>
        <p:spPr>
          <a:xfrm>
            <a:off x="6266774" y="2276474"/>
            <a:ext cx="5087025" cy="3924301"/>
          </a:xfrm>
        </p:spPr>
        <p:txBody>
          <a:bodyPr vert="horz" wrap="square" lIns="0" tIns="0" rIns="0" bIns="0" rtlCol="0" anchor="t">
            <a:noAutofit/>
          </a:bodyPr>
          <a:lstStyle/>
          <a:p>
            <a:pPr marL="0" indent="0">
              <a:lnSpc>
                <a:spcPct val="100000"/>
              </a:lnSpc>
              <a:spcAft>
                <a:spcPts val="1200"/>
              </a:spcAft>
              <a:buNone/>
            </a:pPr>
            <a:r>
              <a:rPr lang="sv-SE" dirty="0"/>
              <a:t>Presentationen måste laddas ner och vara i </a:t>
            </a:r>
            <a:r>
              <a:rPr lang="sv-SE" b="1" dirty="0"/>
              <a:t>presentationsläge</a:t>
            </a:r>
            <a:r>
              <a:rPr lang="sv-SE" dirty="0"/>
              <a:t> för full funktionalitet </a:t>
            </a:r>
            <a:br>
              <a:rPr lang="sv-SE" dirty="0"/>
            </a:br>
            <a:r>
              <a:rPr lang="sv-SE" dirty="0"/>
              <a:t>(</a:t>
            </a:r>
            <a:r>
              <a:rPr lang="sv-SE" i="1" dirty="0"/>
              <a:t>så att det går att klicka på länkar och läsa informationen i "</a:t>
            </a:r>
            <a:r>
              <a:rPr lang="sv-SE" i="1" dirty="0" err="1"/>
              <a:t>notes</a:t>
            </a:r>
            <a:r>
              <a:rPr lang="sv-SE" i="1" dirty="0"/>
              <a:t>" samtidigt</a:t>
            </a:r>
            <a:r>
              <a:rPr lang="sv-SE" dirty="0"/>
              <a:t>)</a:t>
            </a:r>
          </a:p>
          <a:p>
            <a:pPr marL="0" indent="0">
              <a:lnSpc>
                <a:spcPct val="100000"/>
              </a:lnSpc>
              <a:spcAft>
                <a:spcPts val="1200"/>
              </a:spcAft>
              <a:buNone/>
            </a:pPr>
            <a:r>
              <a:rPr lang="en-US" dirty="0" err="1"/>
              <a:t>Starta</a:t>
            </a:r>
            <a:r>
              <a:rPr lang="en-US" dirty="0"/>
              <a:t> </a:t>
            </a:r>
            <a:r>
              <a:rPr lang="en-US" dirty="0" err="1"/>
              <a:t>presentationen</a:t>
            </a:r>
            <a:r>
              <a:rPr lang="en-US" dirty="0"/>
              <a:t> </a:t>
            </a:r>
          </a:p>
          <a:p>
            <a:pPr marL="457200" indent="-457200">
              <a:lnSpc>
                <a:spcPct val="100000"/>
              </a:lnSpc>
              <a:spcBef>
                <a:spcPts val="600"/>
              </a:spcBef>
              <a:buAutoNum type="arabicPeriod"/>
            </a:pPr>
            <a:r>
              <a:rPr lang="en-US" dirty="0" err="1"/>
              <a:t>Tryck</a:t>
            </a:r>
            <a:r>
              <a:rPr lang="en-US" dirty="0"/>
              <a:t> </a:t>
            </a:r>
            <a:r>
              <a:rPr lang="en-US" dirty="0" err="1"/>
              <a:t>på</a:t>
            </a:r>
            <a:r>
              <a:rPr lang="en-US" dirty="0"/>
              <a:t> Knappen med </a:t>
            </a:r>
            <a:r>
              <a:rPr lang="en-US" dirty="0" err="1"/>
              <a:t>tre</a:t>
            </a:r>
            <a:r>
              <a:rPr lang="en-US" dirty="0"/>
              <a:t> </a:t>
            </a:r>
            <a:r>
              <a:rPr lang="en-US" dirty="0" err="1"/>
              <a:t>prickar</a:t>
            </a:r>
            <a:endParaRPr lang="en-US" dirty="0"/>
          </a:p>
          <a:p>
            <a:pPr marL="457200" indent="-457200">
              <a:lnSpc>
                <a:spcPct val="100000"/>
              </a:lnSpc>
              <a:spcBef>
                <a:spcPts val="600"/>
              </a:spcBef>
              <a:buAutoNum type="arabicPeriod"/>
            </a:pPr>
            <a:r>
              <a:rPr lang="en-US" dirty="0" err="1"/>
              <a:t>Välj</a:t>
            </a:r>
            <a:r>
              <a:rPr lang="en-US" dirty="0"/>
              <a:t> </a:t>
            </a:r>
            <a:r>
              <a:rPr lang="en-US" b="1" dirty="0"/>
              <a:t>Visa </a:t>
            </a:r>
            <a:r>
              <a:rPr lang="en-US" b="1" dirty="0" err="1"/>
              <a:t>presentationsläge</a:t>
            </a:r>
            <a:r>
              <a:rPr lang="en-US" dirty="0"/>
              <a:t> </a:t>
            </a:r>
            <a:br>
              <a:rPr lang="en-US" dirty="0"/>
            </a:br>
            <a:r>
              <a:rPr lang="en-US" i="1" dirty="0"/>
              <a:t>(“Show presenter view”)</a:t>
            </a:r>
          </a:p>
          <a:p>
            <a:pPr marL="0" indent="0">
              <a:lnSpc>
                <a:spcPct val="100000"/>
              </a:lnSpc>
              <a:spcBef>
                <a:spcPts val="1200"/>
              </a:spcBef>
              <a:buNone/>
            </a:pPr>
            <a:r>
              <a:rPr lang="en-US" sz="1600" dirty="0" err="1"/>
              <a:t>Användbara</a:t>
            </a:r>
            <a:r>
              <a:rPr lang="en-US" sz="1600" dirty="0"/>
              <a:t> </a:t>
            </a:r>
            <a:r>
              <a:rPr lang="en-US" sz="1600" dirty="0" err="1"/>
              <a:t>genvägar</a:t>
            </a:r>
            <a:r>
              <a:rPr lang="en-US" sz="1600" dirty="0"/>
              <a:t>;</a:t>
            </a:r>
          </a:p>
          <a:p>
            <a:pPr marL="0" indent="0">
              <a:lnSpc>
                <a:spcPct val="100000"/>
              </a:lnSpc>
              <a:spcBef>
                <a:spcPts val="600"/>
              </a:spcBef>
              <a:buNone/>
            </a:pPr>
            <a:r>
              <a:rPr lang="en-US" sz="1600" dirty="0"/>
              <a:t>F5 = Visa </a:t>
            </a:r>
            <a:r>
              <a:rPr lang="en-US" sz="1600" dirty="0" err="1"/>
              <a:t>presentationsläge</a:t>
            </a:r>
            <a:endParaRPr lang="en-US" sz="1600" dirty="0"/>
          </a:p>
          <a:p>
            <a:pPr marL="0" indent="0">
              <a:lnSpc>
                <a:spcPct val="100000"/>
              </a:lnSpc>
              <a:spcBef>
                <a:spcPts val="600"/>
              </a:spcBef>
              <a:buNone/>
            </a:pPr>
            <a:r>
              <a:rPr lang="en-US" sz="1600" dirty="0"/>
              <a:t>ESC = </a:t>
            </a:r>
            <a:r>
              <a:rPr lang="en-US" sz="1600" dirty="0" err="1"/>
              <a:t>Avsluta</a:t>
            </a:r>
            <a:r>
              <a:rPr lang="en-US" sz="1600" dirty="0"/>
              <a:t> </a:t>
            </a:r>
            <a:r>
              <a:rPr lang="en-US" sz="1600" dirty="0" err="1"/>
              <a:t>presentationsläge</a:t>
            </a:r>
            <a:endParaRPr lang="en-US" sz="1600" dirty="0"/>
          </a:p>
        </p:txBody>
      </p:sp>
      <p:pic>
        <p:nvPicPr>
          <p:cNvPr id="8" name="Graphic 7">
            <a:hlinkClick r:id="" action="ppaction://hlinkshowjump?jump=nextslide"/>
            <a:extLst>
              <a:ext uri="{FF2B5EF4-FFF2-40B4-BE49-F238E27FC236}">
                <a16:creationId xmlns:a16="http://schemas.microsoft.com/office/drawing/2014/main" id="{B782F245-E484-6A29-83A2-F3D50F5AF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0" name="Graphic 9">
            <a:hlinkClick r:id="" action="ppaction://hlinkshowjump?jump=firstslide"/>
            <a:extLst>
              <a:ext uri="{FF2B5EF4-FFF2-40B4-BE49-F238E27FC236}">
                <a16:creationId xmlns:a16="http://schemas.microsoft.com/office/drawing/2014/main" id="{E0C5C8CB-86A2-41D1-E7B7-FC9D8D8B2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2C7E9037-9EA7-3B2F-7505-4C3680916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CB719952-1D24-956B-7853-69ABE9FF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84" y="5614024"/>
            <a:ext cx="3272432" cy="327991"/>
          </a:xfrm>
          <a:prstGeom prst="rect">
            <a:avLst/>
          </a:prstGeom>
        </p:spPr>
      </p:pic>
      <p:sp>
        <p:nvSpPr>
          <p:cNvPr id="4" name="TextBox 3">
            <a:extLst>
              <a:ext uri="{FF2B5EF4-FFF2-40B4-BE49-F238E27FC236}">
                <a16:creationId xmlns:a16="http://schemas.microsoft.com/office/drawing/2014/main" id="{6D33420F-EF94-2762-3595-40869792BFDC}"/>
              </a:ext>
            </a:extLst>
          </p:cNvPr>
          <p:cNvSpPr txBox="1"/>
          <p:nvPr/>
        </p:nvSpPr>
        <p:spPr>
          <a:xfrm>
            <a:off x="2958410" y="593794"/>
            <a:ext cx="2160000" cy="4666814"/>
          </a:xfrm>
          <a:prstGeom prst="rect">
            <a:avLst/>
          </a:prstGeom>
          <a:solidFill>
            <a:schemeClr val="bg1"/>
          </a:solidFill>
          <a:ln>
            <a:solidFill>
              <a:srgbClr val="000000"/>
            </a:solidFill>
          </a:ln>
        </p:spPr>
        <p:txBody>
          <a:bodyPr wrap="square" tIns="180000" bIns="90000" rtlCol="0">
            <a:spAutoFit/>
          </a:bodyPr>
          <a:lstStyle/>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Last Viewed</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Custom Show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Show Presenter View</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Screen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Arrow Options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Subtitle Settings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Camera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Keep Slides Updated</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Update Slides</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Pause</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End Show</a:t>
            </a:r>
          </a:p>
        </p:txBody>
      </p:sp>
      <p:cxnSp>
        <p:nvCxnSpPr>
          <p:cNvPr id="6" name="Straight Connector 5">
            <a:extLst>
              <a:ext uri="{FF2B5EF4-FFF2-40B4-BE49-F238E27FC236}">
                <a16:creationId xmlns:a16="http://schemas.microsoft.com/office/drawing/2014/main" id="{E7FE1340-6730-EEBB-11FD-0F1BC9D8B707}"/>
              </a:ext>
            </a:extLst>
          </p:cNvPr>
          <p:cNvCxnSpPr/>
          <p:nvPr/>
        </p:nvCxnSpPr>
        <p:spPr>
          <a:xfrm>
            <a:off x="2945710" y="14561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C592DA-AE53-B1EA-B14B-8B06EA61892E}"/>
              </a:ext>
            </a:extLst>
          </p:cNvPr>
          <p:cNvCxnSpPr/>
          <p:nvPr/>
        </p:nvCxnSpPr>
        <p:spPr>
          <a:xfrm>
            <a:off x="2945710" y="26880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F228AF-DFB1-A562-61EA-AE3B60EBB776}"/>
              </a:ext>
            </a:extLst>
          </p:cNvPr>
          <p:cNvCxnSpPr/>
          <p:nvPr/>
        </p:nvCxnSpPr>
        <p:spPr>
          <a:xfrm>
            <a:off x="2945710" y="35412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78C7BD-E519-BEF4-CD4A-FD4B0EB7FF71}"/>
              </a:ext>
            </a:extLst>
          </p:cNvPr>
          <p:cNvCxnSpPr/>
          <p:nvPr/>
        </p:nvCxnSpPr>
        <p:spPr>
          <a:xfrm>
            <a:off x="2945710" y="43921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3091C8-4063-0EC1-B69B-2AFDF8FC3D67}"/>
              </a:ext>
            </a:extLst>
          </p:cNvPr>
          <p:cNvCxnSpPr/>
          <p:nvPr/>
        </p:nvCxnSpPr>
        <p:spPr>
          <a:xfrm>
            <a:off x="2945710" y="47985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3A966AE-FAB6-04C7-60BE-3C72B92F96C0}"/>
              </a:ext>
            </a:extLst>
          </p:cNvPr>
          <p:cNvSpPr/>
          <p:nvPr/>
        </p:nvSpPr>
        <p:spPr>
          <a:xfrm>
            <a:off x="2958410" y="1473200"/>
            <a:ext cx="2160000" cy="396000"/>
          </a:xfrm>
          <a:prstGeom prst="rect">
            <a:avLst/>
          </a:prstGeom>
          <a:solidFill>
            <a:srgbClr val="00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A09CF8E-F408-3063-142A-49495579F5F1}"/>
              </a:ext>
            </a:extLst>
          </p:cNvPr>
          <p:cNvSpPr/>
          <p:nvPr/>
        </p:nvSpPr>
        <p:spPr>
          <a:xfrm rot="10800000">
            <a:off x="4056926" y="5260607"/>
            <a:ext cx="365590" cy="286784"/>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35C2AC7-F4D7-7026-E4A3-D0CF53687E90}"/>
              </a:ext>
            </a:extLst>
          </p:cNvPr>
          <p:cNvSpPr/>
          <p:nvPr/>
        </p:nvSpPr>
        <p:spPr>
          <a:xfrm rot="10800000">
            <a:off x="3968340" y="5126566"/>
            <a:ext cx="540000" cy="3900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9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45D907-F176-CB3A-46C6-1C453CF82F84}"/>
              </a:ext>
            </a:extLst>
          </p:cNvPr>
          <p:cNvSpPr>
            <a:spLocks noGrp="1"/>
          </p:cNvSpPr>
          <p:nvPr>
            <p:ph type="title"/>
          </p:nvPr>
        </p:nvSpPr>
        <p:spPr>
          <a:xfrm>
            <a:off x="5664200" y="915988"/>
            <a:ext cx="5689600" cy="1073150"/>
          </a:xfrm>
        </p:spPr>
        <p:txBody>
          <a:bodyPr/>
          <a:lstStyle/>
          <a:p>
            <a:r>
              <a:rPr lang="en-US" sz="1400" b="1" err="1"/>
              <a:t>Tar</a:t>
            </a:r>
            <a:r>
              <a:rPr lang="en-US" sz="1400" b="1" err="1">
                <a:solidFill>
                  <a:srgbClr val="000000"/>
                </a:solidFill>
              </a:rPr>
              <a:t>mtömning</a:t>
            </a:r>
            <a:br>
              <a:rPr lang="en-US" sz="1400" b="1"/>
            </a:br>
            <a:r>
              <a:rPr lang="en-US" b="1"/>
              <a:t>4.1 </a:t>
            </a:r>
            <a:r>
              <a:rPr lang="en-US" b="1" err="1"/>
              <a:t>Tarmtömning</a:t>
            </a:r>
          </a:p>
        </p:txBody>
      </p:sp>
      <p:sp>
        <p:nvSpPr>
          <p:cNvPr id="11" name="Content Placeholder 10">
            <a:extLst>
              <a:ext uri="{FF2B5EF4-FFF2-40B4-BE49-F238E27FC236}">
                <a16:creationId xmlns:a16="http://schemas.microsoft.com/office/drawing/2014/main" id="{6A3E77B6-B25B-3693-CB5E-28967E579970}"/>
              </a:ext>
            </a:extLst>
          </p:cNvPr>
          <p:cNvSpPr>
            <a:spLocks noGrp="1"/>
          </p:cNvSpPr>
          <p:nvPr>
            <p:ph idx="1"/>
          </p:nvPr>
        </p:nvSpPr>
        <p:spPr>
          <a:xfrm>
            <a:off x="5664198" y="2275368"/>
            <a:ext cx="5689600" cy="3925408"/>
          </a:xfrm>
        </p:spPr>
        <p:txBody>
          <a:bodyPr>
            <a:noAutofit/>
          </a:bodyPr>
          <a:lstStyle/>
          <a:p>
            <a:pPr marL="0" indent="0">
              <a:buNone/>
            </a:pPr>
            <a:r>
              <a:rPr lang="en-US" dirty="0" err="1"/>
              <a:t>Undersök</a:t>
            </a:r>
            <a:r>
              <a:rPr lang="en-US" dirty="0"/>
              <a:t> </a:t>
            </a:r>
            <a:r>
              <a:rPr lang="en-US" dirty="0" err="1"/>
              <a:t>orsakerna</a:t>
            </a:r>
            <a:r>
              <a:rPr lang="en-US" dirty="0"/>
              <a:t> </a:t>
            </a:r>
            <a:r>
              <a:rPr lang="en-US" dirty="0" err="1"/>
              <a:t>bakom</a:t>
            </a:r>
            <a:r>
              <a:rPr lang="en-US" dirty="0"/>
              <a:t> </a:t>
            </a:r>
            <a:r>
              <a:rPr lang="en-US" dirty="0" err="1"/>
              <a:t>tarmtömningsproblemen</a:t>
            </a:r>
            <a:endParaRPr lang="en-US" dirty="0"/>
          </a:p>
          <a:p>
            <a:pPr marL="0" indent="0">
              <a:buNone/>
            </a:pPr>
            <a:r>
              <a:rPr lang="en-US" dirty="0"/>
              <a:t>Har </a:t>
            </a:r>
            <a:r>
              <a:rPr lang="en-US" dirty="0" err="1"/>
              <a:t>patienten</a:t>
            </a:r>
            <a:r>
              <a:rPr lang="en-US" dirty="0"/>
              <a:t> </a:t>
            </a:r>
            <a:r>
              <a:rPr lang="en-US" dirty="0" err="1"/>
              <a:t>förstoppningsproblematik</a:t>
            </a:r>
            <a:r>
              <a:rPr lang="en-US" dirty="0"/>
              <a:t> -</a:t>
            </a:r>
            <a:r>
              <a:rPr lang="en-US" dirty="0" err="1"/>
              <a:t>avföringsläckage</a:t>
            </a:r>
            <a:r>
              <a:rPr lang="en-US" dirty="0"/>
              <a:t>, </a:t>
            </a:r>
            <a:r>
              <a:rPr lang="en-US" dirty="0" err="1"/>
              <a:t>eller</a:t>
            </a:r>
            <a:r>
              <a:rPr lang="en-US" dirty="0"/>
              <a:t> </a:t>
            </a:r>
            <a:r>
              <a:rPr lang="en-US" dirty="0" err="1"/>
              <a:t>båda</a:t>
            </a:r>
            <a:r>
              <a:rPr lang="en-US" dirty="0"/>
              <a:t>?</a:t>
            </a:r>
          </a:p>
          <a:p>
            <a:pPr marL="0" indent="0">
              <a:buNone/>
            </a:pPr>
            <a:r>
              <a:rPr lang="en-US" dirty="0" err="1"/>
              <a:t>Säkerställ</a:t>
            </a:r>
            <a:r>
              <a:rPr lang="en-US" dirty="0"/>
              <a:t> </a:t>
            </a:r>
            <a:r>
              <a:rPr lang="en-US" dirty="0" err="1"/>
              <a:t>en</a:t>
            </a:r>
            <a:r>
              <a:rPr lang="en-US" dirty="0"/>
              <a:t> god </a:t>
            </a:r>
            <a:r>
              <a:rPr lang="en-US" dirty="0" err="1"/>
              <a:t>tarmtömningsregim</a:t>
            </a:r>
            <a:r>
              <a:rPr lang="en-US" dirty="0"/>
              <a:t>.</a:t>
            </a:r>
          </a:p>
          <a:p>
            <a:pPr marL="0" indent="0">
              <a:buNone/>
            </a:pPr>
            <a:r>
              <a:rPr lang="en-US" dirty="0"/>
              <a:t>Normal </a:t>
            </a:r>
            <a:r>
              <a:rPr lang="en-US" dirty="0" err="1"/>
              <a:t>tarmtömning</a:t>
            </a:r>
            <a:r>
              <a:rPr lang="en-US" dirty="0"/>
              <a:t>: </a:t>
            </a:r>
            <a:br>
              <a:rPr lang="en-US" dirty="0"/>
            </a:br>
            <a:r>
              <a:rPr lang="en-US" dirty="0"/>
              <a:t>3 </a:t>
            </a:r>
            <a:r>
              <a:rPr lang="en-US" dirty="0" err="1"/>
              <a:t>gånger</a:t>
            </a:r>
            <a:r>
              <a:rPr lang="en-US" dirty="0"/>
              <a:t>/</a:t>
            </a:r>
            <a:r>
              <a:rPr lang="en-US" dirty="0" err="1"/>
              <a:t>dag</a:t>
            </a:r>
            <a:r>
              <a:rPr lang="en-US" dirty="0"/>
              <a:t> till 3 </a:t>
            </a:r>
            <a:r>
              <a:rPr lang="en-US" dirty="0" err="1"/>
              <a:t>gånger</a:t>
            </a:r>
            <a:r>
              <a:rPr lang="en-US" dirty="0"/>
              <a:t>/</a:t>
            </a:r>
            <a:r>
              <a:rPr lang="en-US" dirty="0" err="1"/>
              <a:t>vecka</a:t>
            </a:r>
            <a:endParaRPr lang="en-US" dirty="0"/>
          </a:p>
          <a:p>
            <a:pPr marL="0" indent="0">
              <a:buNone/>
            </a:pPr>
            <a:r>
              <a:rPr lang="en-US" dirty="0" err="1"/>
              <a:t>Kom</a:t>
            </a:r>
            <a:r>
              <a:rPr lang="en-US" dirty="0"/>
              <a:t> </a:t>
            </a:r>
            <a:r>
              <a:rPr lang="en-US" dirty="0" err="1"/>
              <a:t>ihåg</a:t>
            </a:r>
            <a:r>
              <a:rPr lang="en-US" dirty="0"/>
              <a:t> </a:t>
            </a:r>
            <a:r>
              <a:rPr lang="en-US" dirty="0" err="1"/>
              <a:t>att</a:t>
            </a:r>
            <a:r>
              <a:rPr lang="en-US" dirty="0"/>
              <a:t> </a:t>
            </a:r>
            <a:r>
              <a:rPr lang="en-US" dirty="0" err="1"/>
              <a:t>kontrollera</a:t>
            </a:r>
            <a:r>
              <a:rPr lang="en-US" dirty="0"/>
              <a:t> </a:t>
            </a:r>
            <a:r>
              <a:rPr lang="en-US" dirty="0" err="1"/>
              <a:t>sittposition</a:t>
            </a:r>
            <a:r>
              <a:rPr lang="en-US" dirty="0"/>
              <a:t> </a:t>
            </a:r>
            <a:r>
              <a:rPr lang="en-US" dirty="0" err="1"/>
              <a:t>på</a:t>
            </a:r>
            <a:r>
              <a:rPr lang="en-US" dirty="0"/>
              <a:t> </a:t>
            </a:r>
            <a:r>
              <a:rPr lang="en-US" dirty="0" err="1"/>
              <a:t>toaletten</a:t>
            </a:r>
            <a:r>
              <a:rPr lang="en-US" dirty="0"/>
              <a:t> – </a:t>
            </a:r>
            <a:r>
              <a:rPr lang="en-US" dirty="0" err="1"/>
              <a:t>använd</a:t>
            </a:r>
            <a:r>
              <a:rPr lang="en-US" dirty="0"/>
              <a:t> </a:t>
            </a:r>
            <a:r>
              <a:rPr lang="en-US" dirty="0" err="1"/>
              <a:t>gärna</a:t>
            </a:r>
            <a:r>
              <a:rPr lang="en-US" dirty="0"/>
              <a:t> </a:t>
            </a:r>
            <a:r>
              <a:rPr lang="en-US" dirty="0" err="1"/>
              <a:t>en</a:t>
            </a:r>
            <a:r>
              <a:rPr lang="en-US" dirty="0"/>
              <a:t> pall under </a:t>
            </a:r>
            <a:r>
              <a:rPr lang="en-US" dirty="0" err="1"/>
              <a:t>fötterna</a:t>
            </a:r>
            <a:r>
              <a:rPr lang="en-US" dirty="0"/>
              <a:t> för </a:t>
            </a:r>
            <a:r>
              <a:rPr lang="en-US" dirty="0" err="1"/>
              <a:t>att</a:t>
            </a:r>
            <a:r>
              <a:rPr lang="en-US" dirty="0"/>
              <a:t> </a:t>
            </a:r>
            <a:r>
              <a:rPr lang="en-US" dirty="0" err="1"/>
              <a:t>slappna</a:t>
            </a:r>
            <a:r>
              <a:rPr lang="en-US" dirty="0"/>
              <a:t> av </a:t>
            </a:r>
            <a:r>
              <a:rPr lang="en-US" dirty="0" err="1"/>
              <a:t>i</a:t>
            </a:r>
            <a:r>
              <a:rPr lang="en-US" dirty="0"/>
              <a:t> </a:t>
            </a:r>
            <a:r>
              <a:rPr lang="en-US" dirty="0" err="1"/>
              <a:t>bäckenbotten</a:t>
            </a:r>
            <a:r>
              <a:rPr lang="en-US" dirty="0"/>
              <a:t> och </a:t>
            </a:r>
            <a:r>
              <a:rPr lang="en-US" dirty="0" err="1"/>
              <a:t>ändra</a:t>
            </a:r>
            <a:r>
              <a:rPr lang="en-US" dirty="0"/>
              <a:t> </a:t>
            </a:r>
            <a:r>
              <a:rPr lang="en-US" dirty="0" err="1"/>
              <a:t>vinkel</a:t>
            </a:r>
            <a:endParaRPr lang="en-US" dirty="0"/>
          </a:p>
        </p:txBody>
      </p:sp>
      <p:pic>
        <p:nvPicPr>
          <p:cNvPr id="13" name="Picture Placeholder 12">
            <a:extLst>
              <a:ext uri="{FF2B5EF4-FFF2-40B4-BE49-F238E27FC236}">
                <a16:creationId xmlns:a16="http://schemas.microsoft.com/office/drawing/2014/main" id="{5A01060B-EF90-CB6E-EBF0-ED3CA98D68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79" r="8179"/>
          <a:stretch/>
        </p:blipFill>
        <p:spPr>
          <a:xfrm flipH="1">
            <a:off x="839788" y="915988"/>
            <a:ext cx="4176712" cy="5284787"/>
          </a:xfrm>
        </p:spPr>
      </p:pic>
      <p:pic>
        <p:nvPicPr>
          <p:cNvPr id="2" name="Graphic 7">
            <a:hlinkClick r:id="" action="ppaction://hlinkshowjump?jump=nextslide"/>
            <a:extLst>
              <a:ext uri="{FF2B5EF4-FFF2-40B4-BE49-F238E27FC236}">
                <a16:creationId xmlns:a16="http://schemas.microsoft.com/office/drawing/2014/main" id="{C36D5D58-D887-30F5-D0AD-3DFCF02F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CFD2EB43-DF1B-A48E-40E6-42FBC7267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DA09A4E1-2CB5-CCF4-E080-BC298F6444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63395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550A-A842-4F93-F054-B59522E3F0F2}"/>
              </a:ext>
            </a:extLst>
          </p:cNvPr>
          <p:cNvSpPr>
            <a:spLocks noGrp="1"/>
          </p:cNvSpPr>
          <p:nvPr>
            <p:ph type="title"/>
          </p:nvPr>
        </p:nvSpPr>
        <p:spPr>
          <a:xfrm>
            <a:off x="838200" y="916343"/>
            <a:ext cx="10515600" cy="1072795"/>
          </a:xfrm>
        </p:spPr>
        <p:txBody>
          <a:bodyPr/>
          <a:lstStyle/>
          <a:p>
            <a:r>
              <a:rPr lang="en-US" sz="1400" b="1" err="1">
                <a:solidFill>
                  <a:srgbClr val="000000"/>
                </a:solidFill>
              </a:rPr>
              <a:t>Tarmtömning</a:t>
            </a:r>
            <a:br>
              <a:rPr lang="en-US" b="1"/>
            </a:br>
            <a:r>
              <a:rPr lang="en-US" b="1"/>
              <a:t>4.2 </a:t>
            </a:r>
            <a:r>
              <a:rPr lang="en-US" b="1" err="1"/>
              <a:t>Tarmtömning</a:t>
            </a:r>
            <a:r>
              <a:rPr lang="en-US" b="1"/>
              <a:t>– </a:t>
            </a:r>
            <a:r>
              <a:rPr lang="en-US" b="1" err="1"/>
              <a:t>faktorer</a:t>
            </a:r>
            <a:r>
              <a:rPr lang="en-US" b="1"/>
              <a:t> </a:t>
            </a:r>
            <a:r>
              <a:rPr lang="en-US" b="1" err="1"/>
              <a:t>som</a:t>
            </a:r>
            <a:r>
              <a:rPr lang="en-US" b="1"/>
              <a:t> </a:t>
            </a:r>
            <a:r>
              <a:rPr lang="en-US" b="1" err="1"/>
              <a:t>påverkar</a:t>
            </a:r>
            <a:endParaRPr lang="sv-SE" b="1"/>
          </a:p>
        </p:txBody>
      </p:sp>
      <p:sp>
        <p:nvSpPr>
          <p:cNvPr id="3" name="Content Placeholder 2">
            <a:extLst>
              <a:ext uri="{FF2B5EF4-FFF2-40B4-BE49-F238E27FC236}">
                <a16:creationId xmlns:a16="http://schemas.microsoft.com/office/drawing/2014/main" id="{A47BBDC3-2F7B-A123-D4BA-782E74421238}"/>
              </a:ext>
            </a:extLst>
          </p:cNvPr>
          <p:cNvSpPr>
            <a:spLocks noGrp="1"/>
          </p:cNvSpPr>
          <p:nvPr>
            <p:ph idx="1"/>
          </p:nvPr>
        </p:nvSpPr>
        <p:spPr>
          <a:xfrm>
            <a:off x="838199" y="2292189"/>
            <a:ext cx="5689601" cy="3924301"/>
          </a:xfrm>
        </p:spPr>
        <p:txBody>
          <a:bodyPr vert="horz" lIns="0" tIns="0" rIns="0" bIns="0" rtlCol="0" anchor="t">
            <a:noAutofit/>
          </a:bodyPr>
          <a:lstStyle/>
          <a:p>
            <a:pPr marL="0" indent="0">
              <a:lnSpc>
                <a:spcPct val="100000"/>
              </a:lnSpc>
              <a:buNone/>
            </a:pPr>
            <a:r>
              <a:rPr lang="en" b="1" dirty="0"/>
              <a:t>Förstoppning</a:t>
            </a:r>
            <a:r>
              <a:rPr lang="en" dirty="0"/>
              <a:t> leder till ett ökat tryck mot urinblåsan och urinrör vilket påverkar funktionen. Både lagrings- och tömningsförmågan försämras. </a:t>
            </a:r>
          </a:p>
          <a:p>
            <a:pPr marL="0" indent="0">
              <a:lnSpc>
                <a:spcPct val="100000"/>
              </a:lnSpc>
              <a:buNone/>
            </a:pPr>
            <a:r>
              <a:rPr lang="en" dirty="0"/>
              <a:t>Minst två kriterier ska uppfyllas för att defineras som förstoppning enligt  ROME IV criteria:</a:t>
            </a:r>
            <a:endParaRPr lang="sv-SE" dirty="0"/>
          </a:p>
          <a:p>
            <a:pPr marL="800100" lvl="1" indent="-342900">
              <a:lnSpc>
                <a:spcPct val="100000"/>
              </a:lnSpc>
              <a:buFont typeface="+mj-lt"/>
              <a:buAutoNum type="arabicPeriod"/>
            </a:pPr>
            <a:r>
              <a:rPr lang="en" dirty="0"/>
              <a:t>Avföring mindre än 3 gånger/vecka</a:t>
            </a:r>
          </a:p>
          <a:p>
            <a:pPr marL="800100" lvl="1" indent="-342900">
              <a:lnSpc>
                <a:spcPct val="100000"/>
              </a:lnSpc>
              <a:buFont typeface="+mj-lt"/>
              <a:buAutoNum type="arabicPeriod"/>
            </a:pPr>
            <a:r>
              <a:rPr lang="en" dirty="0"/>
              <a:t>Hård avföring oftare än 1/4  </a:t>
            </a:r>
            <a:br>
              <a:rPr lang="en" dirty="0"/>
            </a:br>
            <a:r>
              <a:rPr lang="en" dirty="0"/>
              <a:t>av avföringstillfällena.</a:t>
            </a:r>
          </a:p>
          <a:p>
            <a:pPr marL="800100" lvl="1" indent="-342900">
              <a:lnSpc>
                <a:spcPct val="100000"/>
              </a:lnSpc>
              <a:buFont typeface="+mj-lt"/>
              <a:buAutoNum type="arabicPeriod"/>
            </a:pPr>
            <a:r>
              <a:rPr lang="sv-SE" dirty="0"/>
              <a:t>Uttalad krystning oftare än ¼ av avföringstillfällena</a:t>
            </a:r>
            <a:endParaRPr lang="en" sz="2000" dirty="0"/>
          </a:p>
          <a:p>
            <a:pPr marL="800100" lvl="1" indent="-342900">
              <a:lnSpc>
                <a:spcPct val="100000"/>
              </a:lnSpc>
              <a:buFont typeface="+mj-lt"/>
              <a:buAutoNum type="arabicPeriod"/>
            </a:pPr>
            <a:r>
              <a:rPr lang="sv-SE" sz="1800" dirty="0"/>
              <a:t>Känsla av ofullständig tömning oftare än ¼ av avföringstillfällena.</a:t>
            </a:r>
          </a:p>
          <a:p>
            <a:pPr marL="457200" lvl="1" indent="0">
              <a:lnSpc>
                <a:spcPct val="100000"/>
              </a:lnSpc>
              <a:buNone/>
            </a:pPr>
            <a:r>
              <a:rPr lang="en" dirty="0"/>
              <a:t>5.   Komplett lista?</a:t>
            </a:r>
          </a:p>
        </p:txBody>
      </p:sp>
      <p:sp>
        <p:nvSpPr>
          <p:cNvPr id="5" name="TextBox 4">
            <a:extLst>
              <a:ext uri="{FF2B5EF4-FFF2-40B4-BE49-F238E27FC236}">
                <a16:creationId xmlns:a16="http://schemas.microsoft.com/office/drawing/2014/main" id="{FA021C8C-33D6-D40F-5AE3-C810741AE70F}"/>
              </a:ext>
            </a:extLst>
          </p:cNvPr>
          <p:cNvSpPr txBox="1"/>
          <p:nvPr/>
        </p:nvSpPr>
        <p:spPr>
          <a:xfrm>
            <a:off x="7077297" y="2292189"/>
            <a:ext cx="4274916" cy="3749744"/>
          </a:xfrm>
          <a:prstGeom prst="rect">
            <a:avLst/>
          </a:prstGeom>
          <a:noFill/>
        </p:spPr>
        <p:txBody>
          <a:bodyPr wrap="square" lIns="0" tIns="0" rIns="0" bIns="0">
            <a:spAutoFit/>
          </a:bodyPr>
          <a:lstStyle/>
          <a:p>
            <a:pPr marL="0" indent="0">
              <a:buNone/>
            </a:pPr>
            <a:r>
              <a:rPr lang="en" sz="2000" b="1" dirty="0">
                <a:solidFill>
                  <a:srgbClr val="000000"/>
                </a:solidFill>
              </a:rPr>
              <a:t>Avföringsläckage</a:t>
            </a:r>
            <a:endParaRPr lang="sv-SE" sz="2000" dirty="0">
              <a:solidFill>
                <a:srgbClr val="000000"/>
              </a:solidFill>
            </a:endParaRPr>
          </a:p>
          <a:p>
            <a:pPr marL="0" indent="0">
              <a:spcAft>
                <a:spcPts val="600"/>
              </a:spcAft>
              <a:buNone/>
            </a:pPr>
            <a:r>
              <a:rPr lang="sv-SE" sz="2000" dirty="0">
                <a:solidFill>
                  <a:srgbClr val="000000"/>
                </a:solidFill>
              </a:rPr>
              <a:t>Det finns 3 klassificeringar av symtom på avföringsläckage</a:t>
            </a:r>
            <a:r>
              <a:rPr lang="en" sz="2000" dirty="0">
                <a:solidFill>
                  <a:srgbClr val="000000"/>
                </a:solidFill>
              </a:rPr>
              <a:t>:</a:t>
            </a:r>
            <a:endParaRPr lang="sv-SE" sz="2000" dirty="0">
              <a:solidFill>
                <a:srgbClr val="000000"/>
              </a:solidFill>
            </a:endParaRPr>
          </a:p>
          <a:p>
            <a:pPr marL="701675" lvl="2" indent="-342900">
              <a:spcBef>
                <a:spcPts val="500"/>
              </a:spcBef>
              <a:buFont typeface="+mj-lt"/>
              <a:buAutoNum type="arabicPeriod"/>
            </a:pPr>
            <a:r>
              <a:rPr lang="en" b="1" dirty="0">
                <a:solidFill>
                  <a:srgbClr val="000000"/>
                </a:solidFill>
              </a:rPr>
              <a:t>Passiv inkontinens: </a:t>
            </a:r>
            <a:r>
              <a:rPr lang="en" dirty="0">
                <a:solidFill>
                  <a:srgbClr val="000000"/>
                </a:solidFill>
              </a:rPr>
              <a:t>definieras som ofrivillig tarmtömning utan tidigare trängning eller behov av avföring</a:t>
            </a:r>
          </a:p>
          <a:p>
            <a:pPr marL="701675" lvl="2" indent="-342900">
              <a:spcBef>
                <a:spcPts val="500"/>
              </a:spcBef>
              <a:buFont typeface="+mj-lt"/>
              <a:buAutoNum type="arabicPeriod"/>
            </a:pPr>
            <a:r>
              <a:rPr lang="en" b="1" dirty="0">
                <a:solidFill>
                  <a:srgbClr val="000000"/>
                </a:solidFill>
              </a:rPr>
              <a:t>Trängningsinkontinens: </a:t>
            </a:r>
            <a:r>
              <a:rPr lang="en" dirty="0">
                <a:solidFill>
                  <a:srgbClr val="000000"/>
                </a:solidFill>
              </a:rPr>
              <a:t>definieras som ofrivillig tarmtömning,trots försök att hålla emot</a:t>
            </a:r>
            <a:endParaRPr lang="en" dirty="0">
              <a:solidFill>
                <a:srgbClr val="000000"/>
              </a:solidFill>
              <a:cs typeface="Calibri"/>
            </a:endParaRPr>
          </a:p>
          <a:p>
            <a:pPr marL="701675" lvl="2" indent="-342900">
              <a:spcBef>
                <a:spcPts val="500"/>
              </a:spcBef>
              <a:buFont typeface="+mj-lt"/>
              <a:buAutoNum type="arabicPeriod"/>
            </a:pPr>
            <a:r>
              <a:rPr lang="en" b="1" dirty="0">
                <a:solidFill>
                  <a:srgbClr val="000000"/>
                </a:solidFill>
              </a:rPr>
              <a:t>Blandinkontinens: </a:t>
            </a:r>
            <a:r>
              <a:rPr lang="en" dirty="0">
                <a:solidFill>
                  <a:srgbClr val="000000"/>
                </a:solidFill>
              </a:rPr>
              <a:t>definieras som både passiva och trängande symtom.</a:t>
            </a:r>
          </a:p>
          <a:p>
            <a:pPr marL="701675" lvl="2" indent="-342900">
              <a:spcBef>
                <a:spcPts val="500"/>
              </a:spcBef>
              <a:buFont typeface="+mj-lt"/>
              <a:buAutoNum type="arabicPeriod"/>
            </a:pPr>
            <a:endParaRPr lang="en" dirty="0">
              <a:solidFill>
                <a:srgbClr val="000000"/>
              </a:solidFill>
              <a:cs typeface="Calibri"/>
            </a:endParaRPr>
          </a:p>
        </p:txBody>
      </p:sp>
      <p:pic>
        <p:nvPicPr>
          <p:cNvPr id="4" name="Graphic 7">
            <a:hlinkClick r:id="" action="ppaction://hlinkshowjump?jump=nextslide"/>
            <a:extLst>
              <a:ext uri="{FF2B5EF4-FFF2-40B4-BE49-F238E27FC236}">
                <a16:creationId xmlns:a16="http://schemas.microsoft.com/office/drawing/2014/main" id="{93136525-1756-A6D8-79E2-67076B8901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5C1DA07A-C880-AEEE-7481-64EB987621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702A213B-4D6B-480A-7EED-15AF7DCFC8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93722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601FF370-072D-2242-969B-CDD0C673BA87}"/>
              </a:ext>
            </a:extLst>
          </p:cNvPr>
          <p:cNvSpPr>
            <a:spLocks noGrp="1"/>
          </p:cNvSpPr>
          <p:nvPr>
            <p:ph type="title"/>
          </p:nvPr>
        </p:nvSpPr>
        <p:spPr>
          <a:xfrm>
            <a:off x="5674159" y="916343"/>
            <a:ext cx="5689599" cy="1072795"/>
          </a:xfrm>
        </p:spPr>
        <p:txBody>
          <a:bodyPr>
            <a:noAutofit/>
          </a:bodyPr>
          <a:lstStyle/>
          <a:p>
            <a:r>
              <a:rPr lang="en-US" sz="1400" b="1" err="1">
                <a:solidFill>
                  <a:srgbClr val="000000"/>
                </a:solidFill>
              </a:rPr>
              <a:t>Tarmtömning</a:t>
            </a:r>
            <a:br>
              <a:rPr lang="en-US" b="1"/>
            </a:br>
            <a:r>
              <a:rPr lang="en-US" b="1"/>
              <a:t>4.3 </a:t>
            </a:r>
            <a:r>
              <a:rPr lang="en-US" b="1" err="1"/>
              <a:t>Tarmtömning</a:t>
            </a:r>
            <a:r>
              <a:rPr lang="en-US" b="1"/>
              <a:t>– </a:t>
            </a:r>
            <a:r>
              <a:rPr lang="en-US" b="1" err="1"/>
              <a:t>åtgärder</a:t>
            </a:r>
            <a:endParaRPr lang="en-US" b="1"/>
          </a:p>
        </p:txBody>
      </p:sp>
      <p:sp>
        <p:nvSpPr>
          <p:cNvPr id="3" name="Text">
            <a:extLst>
              <a:ext uri="{FF2B5EF4-FFF2-40B4-BE49-F238E27FC236}">
                <a16:creationId xmlns:a16="http://schemas.microsoft.com/office/drawing/2014/main" id="{89FFAF22-E018-5351-760E-C346236A7099}"/>
              </a:ext>
            </a:extLst>
          </p:cNvPr>
          <p:cNvSpPr>
            <a:spLocks noGrp="1"/>
          </p:cNvSpPr>
          <p:nvPr>
            <p:ph idx="1"/>
          </p:nvPr>
        </p:nvSpPr>
        <p:spPr>
          <a:xfrm>
            <a:off x="5674160" y="2276474"/>
            <a:ext cx="2700000" cy="1899351"/>
          </a:xfrm>
        </p:spPr>
        <p:txBody>
          <a:bodyPr vert="horz" lIns="0" tIns="0" rIns="0" bIns="0" rtlCol="0" anchor="t">
            <a:noAutofit/>
          </a:bodyPr>
          <a:lstStyle/>
          <a:p>
            <a:pPr marL="0" indent="0">
              <a:buNone/>
            </a:pPr>
            <a:r>
              <a:rPr lang="en" b="1" err="1"/>
              <a:t>Tarmdagbok</a:t>
            </a:r>
            <a:endParaRPr lang="en" b="1" err="1">
              <a:cs typeface="Calibri"/>
            </a:endParaRPr>
          </a:p>
          <a:p>
            <a:pPr marL="0" indent="0">
              <a:buNone/>
            </a:pPr>
            <a:r>
              <a:rPr lang="en-US"/>
              <a:t>En </a:t>
            </a:r>
            <a:r>
              <a:rPr lang="en-US" err="1"/>
              <a:t>tarmdagbok</a:t>
            </a:r>
            <a:r>
              <a:rPr lang="en-US"/>
              <a:t> </a:t>
            </a:r>
            <a:r>
              <a:rPr lang="en-US" err="1"/>
              <a:t>kan</a:t>
            </a:r>
            <a:r>
              <a:rPr lang="en-US"/>
              <a:t> </a:t>
            </a:r>
            <a:r>
              <a:rPr lang="en-US" err="1"/>
              <a:t>vara</a:t>
            </a:r>
            <a:r>
              <a:rPr lang="en-US"/>
              <a:t> </a:t>
            </a:r>
            <a:r>
              <a:rPr lang="en-US" err="1"/>
              <a:t>ett</a:t>
            </a:r>
            <a:r>
              <a:rPr lang="en-US"/>
              <a:t> bra </a:t>
            </a:r>
            <a:r>
              <a:rPr lang="en-US" err="1"/>
              <a:t>hjälpmedel</a:t>
            </a:r>
            <a:r>
              <a:rPr lang="en-US"/>
              <a:t> </a:t>
            </a:r>
            <a:r>
              <a:rPr lang="en-US" err="1"/>
              <a:t>att</a:t>
            </a:r>
            <a:r>
              <a:rPr lang="en-US"/>
              <a:t> </a:t>
            </a:r>
            <a:r>
              <a:rPr lang="en-US" err="1"/>
              <a:t>starta</a:t>
            </a:r>
            <a:r>
              <a:rPr lang="en-US"/>
              <a:t> med</a:t>
            </a:r>
            <a:endParaRPr lang="en-US">
              <a:cs typeface="Calibri"/>
            </a:endParaRPr>
          </a:p>
        </p:txBody>
      </p:sp>
      <p:sp>
        <p:nvSpPr>
          <p:cNvPr id="5" name="Linked button">
            <a:hlinkClick r:id="rId3"/>
            <a:extLst>
              <a:ext uri="{FF2B5EF4-FFF2-40B4-BE49-F238E27FC236}">
                <a16:creationId xmlns:a16="http://schemas.microsoft.com/office/drawing/2014/main" id="{AD566E81-2169-39A1-EBAB-BFD5D680D05F}"/>
              </a:ext>
            </a:extLst>
          </p:cNvPr>
          <p:cNvSpPr/>
          <p:nvPr/>
        </p:nvSpPr>
        <p:spPr>
          <a:xfrm>
            <a:off x="5674158" y="4831550"/>
            <a:ext cx="5678054"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Ladda </a:t>
            </a:r>
            <a:r>
              <a:rPr lang="en-US" sz="1400" err="1"/>
              <a:t>ner</a:t>
            </a:r>
            <a:r>
              <a:rPr lang="en-US" sz="1400"/>
              <a:t> tarmdagbok</a:t>
            </a:r>
          </a:p>
        </p:txBody>
      </p:sp>
      <p:sp>
        <p:nvSpPr>
          <p:cNvPr id="22" name="TextBox 21">
            <a:extLst>
              <a:ext uri="{FF2B5EF4-FFF2-40B4-BE49-F238E27FC236}">
                <a16:creationId xmlns:a16="http://schemas.microsoft.com/office/drawing/2014/main" id="{D0678D3B-F666-5BD8-6716-2523BD6E6967}"/>
              </a:ext>
            </a:extLst>
          </p:cNvPr>
          <p:cNvSpPr txBox="1"/>
          <p:nvPr/>
        </p:nvSpPr>
        <p:spPr>
          <a:xfrm>
            <a:off x="8537194" y="2276475"/>
            <a:ext cx="3145696" cy="1846659"/>
          </a:xfrm>
          <a:prstGeom prst="rect">
            <a:avLst/>
          </a:prstGeom>
          <a:noFill/>
        </p:spPr>
        <p:txBody>
          <a:bodyPr wrap="square" lIns="0" tIns="0" rIns="0" bIns="0" anchor="t">
            <a:spAutoFit/>
          </a:bodyPr>
          <a:lstStyle/>
          <a:p>
            <a:pPr marL="0" indent="0">
              <a:buNone/>
            </a:pPr>
            <a:r>
              <a:rPr lang="en" sz="2000" b="1" dirty="0">
                <a:solidFill>
                  <a:srgbClr val="000000"/>
                </a:solidFill>
              </a:rPr>
              <a:t>Bristolskalan</a:t>
            </a:r>
            <a:endParaRPr lang="en" sz="2000" b="1" dirty="0">
              <a:solidFill>
                <a:srgbClr val="000000"/>
              </a:solidFill>
              <a:cs typeface="Calibri"/>
            </a:endParaRPr>
          </a:p>
          <a:p>
            <a:r>
              <a:rPr lang="en-US" sz="2000" dirty="0" err="1">
                <a:solidFill>
                  <a:srgbClr val="000000"/>
                </a:solidFill>
              </a:rPr>
              <a:t>Använd</a:t>
            </a:r>
            <a:r>
              <a:rPr lang="en-US" sz="2000" dirty="0">
                <a:solidFill>
                  <a:srgbClr val="000000"/>
                </a:solidFill>
              </a:rPr>
              <a:t> </a:t>
            </a:r>
            <a:r>
              <a:rPr lang="en-US" sz="2000" dirty="0" err="1">
                <a:solidFill>
                  <a:srgbClr val="000000"/>
                </a:solidFill>
              </a:rPr>
              <a:t>bristolskalan</a:t>
            </a:r>
            <a:r>
              <a:rPr lang="en-US" sz="2000" dirty="0">
                <a:solidFill>
                  <a:srgbClr val="000000"/>
                </a:solidFill>
              </a:rPr>
              <a:t> för </a:t>
            </a:r>
            <a:r>
              <a:rPr lang="en-US" sz="2000" dirty="0" err="1">
                <a:solidFill>
                  <a:srgbClr val="000000"/>
                </a:solidFill>
              </a:rPr>
              <a:t>att</a:t>
            </a:r>
            <a:r>
              <a:rPr lang="en-US" sz="2000" dirty="0">
                <a:solidFill>
                  <a:srgbClr val="000000"/>
                </a:solidFill>
              </a:rPr>
              <a:t> </a:t>
            </a:r>
            <a:r>
              <a:rPr lang="en-US" sz="2000" dirty="0" err="1">
                <a:solidFill>
                  <a:srgbClr val="000000"/>
                </a:solidFill>
              </a:rPr>
              <a:t>underlätta</a:t>
            </a:r>
            <a:r>
              <a:rPr lang="en-US" sz="2000" dirty="0">
                <a:solidFill>
                  <a:srgbClr val="000000"/>
                </a:solidFill>
              </a:rPr>
              <a:t> </a:t>
            </a:r>
            <a:r>
              <a:rPr lang="en-US" sz="2000" dirty="0" err="1">
                <a:solidFill>
                  <a:srgbClr val="000000"/>
                </a:solidFill>
              </a:rPr>
              <a:t>dislussionen</a:t>
            </a:r>
            <a:r>
              <a:rPr lang="en-US" sz="2000" dirty="0">
                <a:solidFill>
                  <a:srgbClr val="000000"/>
                </a:solidFill>
              </a:rPr>
              <a:t> med </a:t>
            </a:r>
            <a:r>
              <a:rPr lang="en-US" sz="2000" dirty="0" err="1">
                <a:solidFill>
                  <a:srgbClr val="000000"/>
                </a:solidFill>
              </a:rPr>
              <a:t>patienten</a:t>
            </a:r>
            <a:r>
              <a:rPr lang="en-US" sz="2000" dirty="0">
                <a:solidFill>
                  <a:srgbClr val="000000"/>
                </a:solidFill>
              </a:rPr>
              <a:t>, och </a:t>
            </a:r>
            <a:r>
              <a:rPr lang="en-US" sz="2000" dirty="0" err="1">
                <a:solidFill>
                  <a:srgbClr val="000000"/>
                </a:solidFill>
              </a:rPr>
              <a:t>uppskatta</a:t>
            </a:r>
            <a:r>
              <a:rPr lang="en-US" sz="2000" dirty="0">
                <a:solidFill>
                  <a:srgbClr val="000000"/>
                </a:solidFill>
              </a:rPr>
              <a:t> om </a:t>
            </a:r>
            <a:r>
              <a:rPr lang="en-US" sz="2000" dirty="0" err="1">
                <a:solidFill>
                  <a:srgbClr val="000000"/>
                </a:solidFill>
              </a:rPr>
              <a:t>problemen</a:t>
            </a:r>
            <a:r>
              <a:rPr lang="en-US" sz="2000" dirty="0">
                <a:solidFill>
                  <a:srgbClr val="000000"/>
                </a:solidFill>
              </a:rPr>
              <a:t> </a:t>
            </a:r>
            <a:r>
              <a:rPr lang="en-US" sz="2000" dirty="0" err="1">
                <a:solidFill>
                  <a:srgbClr val="000000"/>
                </a:solidFill>
              </a:rPr>
              <a:t>är</a:t>
            </a:r>
            <a:r>
              <a:rPr lang="en-US" sz="2000" dirty="0">
                <a:solidFill>
                  <a:srgbClr val="000000"/>
                </a:solidFill>
              </a:rPr>
              <a:t> </a:t>
            </a:r>
            <a:r>
              <a:rPr lang="en-US" sz="2000" dirty="0" err="1">
                <a:solidFill>
                  <a:srgbClr val="000000"/>
                </a:solidFill>
              </a:rPr>
              <a:t>förstoppning</a:t>
            </a:r>
            <a:r>
              <a:rPr lang="en-US" sz="2000" dirty="0">
                <a:solidFill>
                  <a:srgbClr val="000000"/>
                </a:solidFill>
              </a:rPr>
              <a:t> </a:t>
            </a:r>
            <a:r>
              <a:rPr lang="en-US" sz="2000" dirty="0" err="1">
                <a:solidFill>
                  <a:srgbClr val="000000"/>
                </a:solidFill>
              </a:rPr>
              <a:t>eller</a:t>
            </a:r>
            <a:r>
              <a:rPr lang="en-US" sz="2000" dirty="0">
                <a:solidFill>
                  <a:srgbClr val="000000"/>
                </a:solidFill>
              </a:rPr>
              <a:t> </a:t>
            </a:r>
            <a:r>
              <a:rPr lang="en-US" sz="2000" dirty="0" err="1">
                <a:solidFill>
                  <a:srgbClr val="000000"/>
                </a:solidFill>
              </a:rPr>
              <a:t>avföringsinkontinens</a:t>
            </a:r>
            <a:endParaRPr lang="en" sz="2000" dirty="0">
              <a:solidFill>
                <a:srgbClr val="000000"/>
              </a:solidFill>
            </a:endParaRPr>
          </a:p>
        </p:txBody>
      </p:sp>
      <p:pic>
        <p:nvPicPr>
          <p:cNvPr id="23" name="Graphic 22">
            <a:extLst>
              <a:ext uri="{FF2B5EF4-FFF2-40B4-BE49-F238E27FC236}">
                <a16:creationId xmlns:a16="http://schemas.microsoft.com/office/drawing/2014/main" id="{809F48A2-688B-56E0-6A6D-3149ABCF62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3763" y="4909789"/>
            <a:ext cx="203521" cy="203521"/>
          </a:xfrm>
          <a:prstGeom prst="rect">
            <a:avLst/>
          </a:prstGeom>
        </p:spPr>
      </p:pic>
      <p:pic>
        <p:nvPicPr>
          <p:cNvPr id="31" name="Picture Placeholder 30" descr="A paper with text on it&#10;&#10;Description automatically generated">
            <a:extLst>
              <a:ext uri="{FF2B5EF4-FFF2-40B4-BE49-F238E27FC236}">
                <a16:creationId xmlns:a16="http://schemas.microsoft.com/office/drawing/2014/main" id="{D4441112-D7C4-BB4C-B0A8-7CE4293C6721}"/>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6379" r="16379"/>
          <a:stretch/>
        </p:blipFill>
        <p:spPr>
          <a:xfrm>
            <a:off x="839788" y="915988"/>
            <a:ext cx="4211636" cy="5284787"/>
          </a:xfrm>
        </p:spPr>
      </p:pic>
      <p:pic>
        <p:nvPicPr>
          <p:cNvPr id="4" name="Graphic 7">
            <a:hlinkClick r:id="" action="ppaction://hlinkshowjump?jump=nextslide"/>
            <a:extLst>
              <a:ext uri="{FF2B5EF4-FFF2-40B4-BE49-F238E27FC236}">
                <a16:creationId xmlns:a16="http://schemas.microsoft.com/office/drawing/2014/main" id="{467BDB08-CF99-BD1C-32B9-72B121D03C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 action="ppaction://noaction"/>
            <a:extLst>
              <a:ext uri="{FF2B5EF4-FFF2-40B4-BE49-F238E27FC236}">
                <a16:creationId xmlns:a16="http://schemas.microsoft.com/office/drawing/2014/main" id="{275F20B6-D732-8A91-AAA0-2F6165F759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486B8A5F-9170-6BCB-7802-71848B6D6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6" name="Picture 5">
            <a:extLst>
              <a:ext uri="{FF2B5EF4-FFF2-40B4-BE49-F238E27FC236}">
                <a16:creationId xmlns:a16="http://schemas.microsoft.com/office/drawing/2014/main" id="{0B53C1A6-6902-18E2-FACD-7D8C5D9CBEBF}"/>
              </a:ext>
            </a:extLst>
          </p:cNvPr>
          <p:cNvPicPr>
            <a:picLocks noChangeAspect="1"/>
          </p:cNvPicPr>
          <p:nvPr/>
        </p:nvPicPr>
        <p:blipFill rotWithShape="1">
          <a:blip r:embed="rId9"/>
          <a:srcRect l="-1368" t="131" r="4573" b="-131"/>
          <a:stretch/>
        </p:blipFill>
        <p:spPr>
          <a:xfrm>
            <a:off x="1627613" y="1691217"/>
            <a:ext cx="2554491" cy="3549832"/>
          </a:xfrm>
          <a:prstGeom prst="rect">
            <a:avLst/>
          </a:prstGeom>
        </p:spPr>
      </p:pic>
    </p:spTree>
    <p:extLst>
      <p:ext uri="{BB962C8B-B14F-4D97-AF65-F5344CB8AC3E}">
        <p14:creationId xmlns:p14="http://schemas.microsoft.com/office/powerpoint/2010/main" val="1247585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CC6908B-BCF4-69A7-034F-CF3682D38E22}"/>
              </a:ext>
            </a:extLst>
          </p:cNvPr>
          <p:cNvSpPr>
            <a:spLocks noGrp="1"/>
          </p:cNvSpPr>
          <p:nvPr>
            <p:ph type="pic" sz="quarter" idx="10"/>
          </p:nvPr>
        </p:nvSpPr>
        <p:spPr>
          <a:xfrm>
            <a:off x="839788" y="915988"/>
            <a:ext cx="5828969" cy="5284787"/>
          </a:xfrm>
          <a:solidFill>
            <a:schemeClr val="bg1">
              <a:lumMod val="95000"/>
            </a:schemeClr>
          </a:solidFill>
        </p:spPr>
        <p:txBody>
          <a:bodyPr/>
          <a:lstStyle/>
          <a:p>
            <a:r>
              <a:rPr lang="en-SE"/>
              <a:t> </a:t>
            </a:r>
          </a:p>
        </p:txBody>
      </p:sp>
      <p:sp>
        <p:nvSpPr>
          <p:cNvPr id="2" name="Linked button">
            <a:hlinkClick r:id="rId3"/>
            <a:extLst>
              <a:ext uri="{FF2B5EF4-FFF2-40B4-BE49-F238E27FC236}">
                <a16:creationId xmlns:a16="http://schemas.microsoft.com/office/drawing/2014/main" id="{BBB3C03B-5EFB-0924-E1BA-09B8D9D079EF}"/>
              </a:ext>
            </a:extLst>
          </p:cNvPr>
          <p:cNvSpPr/>
          <p:nvPr/>
        </p:nvSpPr>
        <p:spPr>
          <a:xfrm>
            <a:off x="1358828" y="5449397"/>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Läs</a:t>
            </a:r>
            <a:r>
              <a:rPr lang="en-US" sz="1400" dirty="0"/>
              <a:t> </a:t>
            </a:r>
            <a:r>
              <a:rPr lang="en-US" sz="1400" dirty="0" err="1"/>
              <a:t>mer</a:t>
            </a:r>
            <a:endParaRPr lang="en-US" sz="1400" dirty="0"/>
          </a:p>
        </p:txBody>
      </p:sp>
      <p:grpSp>
        <p:nvGrpSpPr>
          <p:cNvPr id="3" name="Group 2">
            <a:extLst>
              <a:ext uri="{FF2B5EF4-FFF2-40B4-BE49-F238E27FC236}">
                <a16:creationId xmlns:a16="http://schemas.microsoft.com/office/drawing/2014/main" id="{A22DC00C-9667-10DE-B44D-F5573E6D3105}"/>
              </a:ext>
            </a:extLst>
          </p:cNvPr>
          <p:cNvGrpSpPr/>
          <p:nvPr/>
        </p:nvGrpSpPr>
        <p:grpSpPr>
          <a:xfrm>
            <a:off x="1193925" y="1460597"/>
            <a:ext cx="2381693" cy="3744363"/>
            <a:chOff x="10230967" y="1382791"/>
            <a:chExt cx="2381693" cy="3744363"/>
          </a:xfrm>
          <a:effectLst/>
        </p:grpSpPr>
        <p:pic>
          <p:nvPicPr>
            <p:cNvPr id="7" name="Picture 6">
              <a:extLst>
                <a:ext uri="{FF2B5EF4-FFF2-40B4-BE49-F238E27FC236}">
                  <a16:creationId xmlns:a16="http://schemas.microsoft.com/office/drawing/2014/main" id="{7D49E446-12E3-2F09-55DE-26FE9D596337}"/>
                </a:ext>
              </a:extLst>
            </p:cNvPr>
            <p:cNvPicPr>
              <a:picLocks noChangeAspect="1"/>
            </p:cNvPicPr>
            <p:nvPr/>
          </p:nvPicPr>
          <p:blipFill>
            <a:blip r:embed="rId4">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p:spPr>
        </p:pic>
        <p:sp>
          <p:nvSpPr>
            <p:cNvPr id="8" name="Freeform: Shape 7">
              <a:extLst>
                <a:ext uri="{FF2B5EF4-FFF2-40B4-BE49-F238E27FC236}">
                  <a16:creationId xmlns:a16="http://schemas.microsoft.com/office/drawing/2014/main" id="{930FB1C7-6ADC-E8C9-4A65-86521B5D8C47}"/>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52DB20F1-6693-5928-EB34-CF9B032C569B}"/>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lang="sv-SE" sz="700">
                  <a:solidFill>
                    <a:srgbClr val="000000"/>
                  </a:solidFill>
                  <a:latin typeface="Calibri" panose="020F0502020204030204"/>
                </a:rPr>
                <a:t>ARTICLE</a:t>
              </a:r>
              <a:endParaRPr lang="en-US" sz="1400"/>
            </a:p>
          </p:txBody>
        </p:sp>
      </p:grpSp>
      <p:sp>
        <p:nvSpPr>
          <p:cNvPr id="14" name="Rectangle: Rounded Corners 13">
            <a:extLst>
              <a:ext uri="{FF2B5EF4-FFF2-40B4-BE49-F238E27FC236}">
                <a16:creationId xmlns:a16="http://schemas.microsoft.com/office/drawing/2014/main" id="{9F05A46F-18EE-A413-C326-31C20F12A661}"/>
              </a:ext>
            </a:extLst>
          </p:cNvPr>
          <p:cNvSpPr/>
          <p:nvPr/>
        </p:nvSpPr>
        <p:spPr>
          <a:xfrm>
            <a:off x="1174316" y="1460597"/>
            <a:ext cx="2381693" cy="3744363"/>
          </a:xfrm>
          <a:prstGeom prst="roundRect">
            <a:avLst>
              <a:gd name="adj" fmla="val 43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ked button">
            <a:hlinkClick r:id="rId5"/>
            <a:extLst>
              <a:ext uri="{FF2B5EF4-FFF2-40B4-BE49-F238E27FC236}">
                <a16:creationId xmlns:a16="http://schemas.microsoft.com/office/drawing/2014/main" id="{CECFCE6E-B11A-878B-55EA-E6A0056F470C}"/>
              </a:ext>
            </a:extLst>
          </p:cNvPr>
          <p:cNvSpPr/>
          <p:nvPr/>
        </p:nvSpPr>
        <p:spPr>
          <a:xfrm>
            <a:off x="4187825" y="5449397"/>
            <a:ext cx="19221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Läs</a:t>
            </a:r>
            <a:r>
              <a:rPr lang="en-US" sz="1400" dirty="0"/>
              <a:t> </a:t>
            </a:r>
            <a:r>
              <a:rPr lang="en-US" sz="1400" dirty="0" err="1"/>
              <a:t>mer</a:t>
            </a:r>
            <a:endParaRPr lang="en-US" sz="1400" dirty="0"/>
          </a:p>
        </p:txBody>
      </p:sp>
      <p:grpSp>
        <p:nvGrpSpPr>
          <p:cNvPr id="16" name="Group 15">
            <a:extLst>
              <a:ext uri="{FF2B5EF4-FFF2-40B4-BE49-F238E27FC236}">
                <a16:creationId xmlns:a16="http://schemas.microsoft.com/office/drawing/2014/main" id="{2B861561-F476-4F6D-4C74-24BBCFE18123}"/>
              </a:ext>
            </a:extLst>
          </p:cNvPr>
          <p:cNvGrpSpPr/>
          <p:nvPr/>
        </p:nvGrpSpPr>
        <p:grpSpPr>
          <a:xfrm>
            <a:off x="3927790" y="1460986"/>
            <a:ext cx="2381693" cy="3744363"/>
            <a:chOff x="10230967" y="1382791"/>
            <a:chExt cx="2381693" cy="3744363"/>
          </a:xfrm>
          <a:effectLst/>
        </p:grpSpPr>
        <p:pic>
          <p:nvPicPr>
            <p:cNvPr id="17" name="Picture 16">
              <a:extLst>
                <a:ext uri="{FF2B5EF4-FFF2-40B4-BE49-F238E27FC236}">
                  <a16:creationId xmlns:a16="http://schemas.microsoft.com/office/drawing/2014/main" id="{C501562C-16A1-2120-E1E0-80061E99E807}"/>
                </a:ext>
              </a:extLst>
            </p:cNvPr>
            <p:cNvPicPr>
              <a:picLocks noChangeAspect="1"/>
            </p:cNvPicPr>
            <p:nvPr/>
          </p:nvPicPr>
          <p:blipFill rotWithShape="1">
            <a:blip r:embed="rId6">
              <a:extLst>
                <a:ext uri="{28A0092B-C50C-407E-A947-70E740481C1C}">
                  <a14:useLocalDpi xmlns:a14="http://schemas.microsoft.com/office/drawing/2010/main" val="0"/>
                </a:ext>
              </a:extLst>
            </a:blip>
            <a:srcRect l="6807" t="7009" r="6807" b="-7009"/>
            <a:stretch/>
          </p:blipFill>
          <p:spPr>
            <a:xfrm>
              <a:off x="10230967" y="1382791"/>
              <a:ext cx="2381693" cy="1470429"/>
            </a:xfrm>
            <a:prstGeom prst="roundRect">
              <a:avLst>
                <a:gd name="adj" fmla="val 7482"/>
              </a:avLst>
            </a:prstGeom>
          </p:spPr>
        </p:pic>
        <p:sp>
          <p:nvSpPr>
            <p:cNvPr id="18" name="Freeform: Shape 17">
              <a:extLst>
                <a:ext uri="{FF2B5EF4-FFF2-40B4-BE49-F238E27FC236}">
                  <a16:creationId xmlns:a16="http://schemas.microsoft.com/office/drawing/2014/main" id="{F5CDCD26-A509-3211-E98E-42A970426FA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0D5C1C2-B671-B8DA-901E-F1C32EC591EF}"/>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0" name="TextBox 19">
              <a:extLst>
                <a:ext uri="{FF2B5EF4-FFF2-40B4-BE49-F238E27FC236}">
                  <a16:creationId xmlns:a16="http://schemas.microsoft.com/office/drawing/2014/main" id="{0AA8C985-804B-450F-1575-C62C7DAC7A63}"/>
                </a:ext>
              </a:extLst>
            </p:cNvPr>
            <p:cNvSpPr txBox="1"/>
            <p:nvPr/>
          </p:nvSpPr>
          <p:spPr>
            <a:xfrm>
              <a:off x="10318755" y="2853220"/>
              <a:ext cx="2196000" cy="1415772"/>
            </a:xfrm>
            <a:prstGeom prst="rect">
              <a:avLst/>
            </a:prstGeom>
            <a:solidFill>
              <a:schemeClr val="bg1"/>
            </a:solidFill>
          </p:spPr>
          <p:txBody>
            <a:bodyPr wrap="square">
              <a:spAutoFit/>
            </a:bodyPr>
            <a:lstStyle/>
            <a:p>
              <a:pPr>
                <a:spcAft>
                  <a:spcPts val="600"/>
                </a:spcAft>
              </a:pPr>
              <a:r>
                <a:rPr lang="en-US" sz="1200" b="1">
                  <a:solidFill>
                    <a:srgbClr val="000000"/>
                  </a:solidFill>
                </a:rPr>
                <a:t>Effects of </a:t>
              </a:r>
              <a:r>
                <a:rPr lang="en-US" sz="1200" b="1" err="1">
                  <a:solidFill>
                    <a:srgbClr val="000000"/>
                  </a:solidFill>
                </a:rPr>
                <a:t>Transanal</a:t>
              </a:r>
              <a:r>
                <a:rPr lang="en-US" sz="1200" b="1">
                  <a:solidFill>
                    <a:srgbClr val="000000"/>
                  </a:solidFill>
                </a:rPr>
                <a:t> Irrigation on Gut Microbiota in Pediatric Patients with Spina Bifida </a:t>
              </a:r>
            </a:p>
            <a:p>
              <a:pPr>
                <a:spcAft>
                  <a:spcPts val="600"/>
                </a:spcAft>
              </a:pPr>
              <a:r>
                <a:rPr lang="en-US" sz="900" err="1">
                  <a:solidFill>
                    <a:srgbClr val="000000"/>
                  </a:solidFill>
                </a:rPr>
                <a:t>Transanal</a:t>
              </a:r>
              <a:r>
                <a:rPr lang="en-US" sz="900">
                  <a:solidFill>
                    <a:srgbClr val="000000"/>
                  </a:solidFill>
                </a:rPr>
                <a:t> irrigation influences gut microbiota in a way that could have a positive effect on the immune system, contributing to a reduction of urinary tract infections.</a:t>
              </a:r>
            </a:p>
          </p:txBody>
        </p:sp>
        <p:sp>
          <p:nvSpPr>
            <p:cNvPr id="21" name="TextBox 20">
              <a:extLst>
                <a:ext uri="{FF2B5EF4-FFF2-40B4-BE49-F238E27FC236}">
                  <a16:creationId xmlns:a16="http://schemas.microsoft.com/office/drawing/2014/main" id="{ACD23949-93EE-66E4-D775-282921015394}"/>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Bowel</a:t>
              </a:r>
            </a:p>
            <a:p>
              <a:r>
                <a:rPr lang="en-US" sz="900">
                  <a:solidFill>
                    <a:srgbClr val="000000"/>
                  </a:solidFill>
                  <a:latin typeface="Calibri" panose="020F0502020204030204"/>
                </a:rPr>
                <a:t>5 min</a:t>
              </a:r>
              <a:endParaRPr lang="en-US"/>
            </a:p>
          </p:txBody>
        </p:sp>
        <p:pic>
          <p:nvPicPr>
            <p:cNvPr id="22" name="Picture 21">
              <a:extLst>
                <a:ext uri="{FF2B5EF4-FFF2-40B4-BE49-F238E27FC236}">
                  <a16:creationId xmlns:a16="http://schemas.microsoft.com/office/drawing/2014/main" id="{E42CA1B4-0DCE-EC4A-AF6A-805C572F6D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3" name="Picture 22">
              <a:extLst>
                <a:ext uri="{FF2B5EF4-FFF2-40B4-BE49-F238E27FC236}">
                  <a16:creationId xmlns:a16="http://schemas.microsoft.com/office/drawing/2014/main" id="{DE67C502-2096-AF51-9EBB-A6CF4DD1DBA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4" name="Rectangle: Rounded Corners 23">
            <a:extLst>
              <a:ext uri="{FF2B5EF4-FFF2-40B4-BE49-F238E27FC236}">
                <a16:creationId xmlns:a16="http://schemas.microsoft.com/office/drawing/2014/main" id="{713C8089-F0CC-E4A0-C06B-70025ABBE283}"/>
              </a:ext>
            </a:extLst>
          </p:cNvPr>
          <p:cNvSpPr/>
          <p:nvPr/>
        </p:nvSpPr>
        <p:spPr>
          <a:xfrm>
            <a:off x="3928274" y="1460597"/>
            <a:ext cx="2381693" cy="3744363"/>
          </a:xfrm>
          <a:prstGeom prst="roundRect">
            <a:avLst>
              <a:gd name="adj" fmla="val 4161"/>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D2697CE-8824-D36F-D221-6CC5C8B802AA}"/>
              </a:ext>
            </a:extLst>
          </p:cNvPr>
          <p:cNvSpPr txBox="1">
            <a:spLocks noGrp="1"/>
          </p:cNvSpPr>
          <p:nvPr>
            <p:ph type="title"/>
          </p:nvPr>
        </p:nvSpPr>
        <p:spPr>
          <a:xfrm>
            <a:off x="7497432" y="908050"/>
            <a:ext cx="3854780" cy="1081088"/>
          </a:xfrm>
        </p:spPr>
        <p:txBody>
          <a:bodyPr>
            <a:noAutofit/>
          </a:bodyPr>
          <a:lstStyle/>
          <a:p>
            <a:r>
              <a:rPr lang="en-US" sz="1400" b="1" err="1">
                <a:solidFill>
                  <a:srgbClr val="000000"/>
                </a:solidFill>
              </a:rPr>
              <a:t>Tarmtömning</a:t>
            </a:r>
            <a:r>
              <a:rPr lang="en-US" sz="1400" b="1">
                <a:solidFill>
                  <a:srgbClr val="000000"/>
                </a:solidFill>
              </a:rPr>
              <a:t> </a:t>
            </a:r>
            <a:br>
              <a:rPr lang="en-US" b="1"/>
            </a:br>
            <a:r>
              <a:rPr lang="en-US" b="1"/>
              <a:t>4.4 </a:t>
            </a:r>
            <a:r>
              <a:rPr lang="en-US" b="1" err="1"/>
              <a:t>Tarmtömning</a:t>
            </a:r>
            <a:br>
              <a:rPr lang="en-US" b="1"/>
            </a:br>
            <a:r>
              <a:rPr lang="en-US" b="1"/>
              <a:t>– </a:t>
            </a:r>
            <a:r>
              <a:rPr lang="en-US" b="1" err="1"/>
              <a:t>kliniska</a:t>
            </a:r>
            <a:r>
              <a:rPr lang="en-US" b="1"/>
              <a:t> studier</a:t>
            </a:r>
            <a:endParaRPr lang="en-US" b="1">
              <a:cs typeface="Calibri Light"/>
            </a:endParaRPr>
          </a:p>
        </p:txBody>
      </p:sp>
      <p:sp>
        <p:nvSpPr>
          <p:cNvPr id="27" name="Content Placeholder 26">
            <a:extLst>
              <a:ext uri="{FF2B5EF4-FFF2-40B4-BE49-F238E27FC236}">
                <a16:creationId xmlns:a16="http://schemas.microsoft.com/office/drawing/2014/main" id="{84AAE6AB-8595-E69F-A05C-C85CCBE7716A}"/>
              </a:ext>
            </a:extLst>
          </p:cNvPr>
          <p:cNvSpPr>
            <a:spLocks noGrp="1"/>
          </p:cNvSpPr>
          <p:nvPr>
            <p:ph idx="1"/>
          </p:nvPr>
        </p:nvSpPr>
        <p:spPr>
          <a:xfrm>
            <a:off x="7497432" y="2276474"/>
            <a:ext cx="3854781" cy="3924301"/>
          </a:xfrm>
        </p:spPr>
        <p:txBody>
          <a:bodyPr vert="horz" wrap="square" lIns="0" tIns="0" rIns="0" bIns="0" rtlCol="0" anchor="t">
            <a:noAutofit/>
          </a:bodyPr>
          <a:lstStyle/>
          <a:p>
            <a:pPr marL="0" indent="0">
              <a:buNone/>
            </a:pPr>
            <a:r>
              <a:rPr lang="en-US" sz="2000" err="1"/>
              <a:t>Kliniska</a:t>
            </a:r>
            <a:r>
              <a:rPr lang="en-US" sz="2000"/>
              <a:t> studier </a:t>
            </a:r>
            <a:r>
              <a:rPr lang="en-US" sz="2000" err="1"/>
              <a:t>har</a:t>
            </a:r>
            <a:r>
              <a:rPr lang="en-US" sz="2000"/>
              <a:t> </a:t>
            </a:r>
            <a:r>
              <a:rPr lang="en-US" sz="2000" err="1"/>
              <a:t>visat</a:t>
            </a:r>
            <a:r>
              <a:rPr lang="en-US" sz="2000"/>
              <a:t> </a:t>
            </a:r>
            <a:r>
              <a:rPr lang="en-US" sz="2000" err="1"/>
              <a:t>positiva</a:t>
            </a:r>
            <a:r>
              <a:rPr lang="en-US" sz="2000"/>
              <a:t> </a:t>
            </a:r>
            <a:r>
              <a:rPr lang="en-US" err="1"/>
              <a:t>effekter</a:t>
            </a:r>
            <a:r>
              <a:rPr lang="en-US"/>
              <a:t> av </a:t>
            </a:r>
            <a:r>
              <a:rPr lang="en-US" sz="2000" err="1"/>
              <a:t>transanal</a:t>
            </a:r>
            <a:r>
              <a:rPr lang="en-US" sz="2000"/>
              <a:t> </a:t>
            </a:r>
            <a:r>
              <a:rPr lang="en-US" sz="2000" err="1"/>
              <a:t>irrigering</a:t>
            </a:r>
            <a:r>
              <a:rPr lang="en-US" sz="2000"/>
              <a:t>  för </a:t>
            </a:r>
            <a:r>
              <a:rPr lang="en-US" sz="2000" err="1"/>
              <a:t>bättre</a:t>
            </a:r>
            <a:r>
              <a:rPr lang="en-US" sz="2000"/>
              <a:t> </a:t>
            </a:r>
            <a:r>
              <a:rPr lang="en-US" sz="2000" err="1"/>
              <a:t>tarmtömningsvanor</a:t>
            </a:r>
            <a:r>
              <a:rPr lang="en-US" sz="2000"/>
              <a:t> </a:t>
            </a:r>
            <a:r>
              <a:rPr lang="en-US" sz="2000" err="1"/>
              <a:t>vilket</a:t>
            </a:r>
            <a:r>
              <a:rPr lang="en-US" sz="2000"/>
              <a:t> </a:t>
            </a:r>
            <a:r>
              <a:rPr lang="en-US" sz="2000" err="1"/>
              <a:t>reducerar</a:t>
            </a:r>
            <a:r>
              <a:rPr lang="en-US" sz="2000"/>
              <a:t> </a:t>
            </a:r>
            <a:r>
              <a:rPr lang="en-US" sz="2000" err="1"/>
              <a:t>risken</a:t>
            </a:r>
            <a:r>
              <a:rPr lang="en-US" sz="2000"/>
              <a:t> för UVI.</a:t>
            </a:r>
          </a:p>
        </p:txBody>
      </p:sp>
      <p:pic>
        <p:nvPicPr>
          <p:cNvPr id="29" name="Graphic 28">
            <a:extLst>
              <a:ext uri="{FF2B5EF4-FFF2-40B4-BE49-F238E27FC236}">
                <a16:creationId xmlns:a16="http://schemas.microsoft.com/office/drawing/2014/main" id="{6CCD70B6-5DF7-7807-AB61-F087006B3D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4794" y="5515222"/>
            <a:ext cx="203521" cy="203521"/>
          </a:xfrm>
          <a:prstGeom prst="rect">
            <a:avLst/>
          </a:prstGeom>
        </p:spPr>
      </p:pic>
      <p:pic>
        <p:nvPicPr>
          <p:cNvPr id="30" name="Graphic 29">
            <a:extLst>
              <a:ext uri="{FF2B5EF4-FFF2-40B4-BE49-F238E27FC236}">
                <a16:creationId xmlns:a16="http://schemas.microsoft.com/office/drawing/2014/main" id="{19B2ED97-C0B1-0DA0-098E-4692DF518B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3738" y="5518209"/>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54C97D65-8CDA-0A04-1C3B-DF6385E17D6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12" action="ppaction://hlinksldjump"/>
            <a:extLst>
              <a:ext uri="{FF2B5EF4-FFF2-40B4-BE49-F238E27FC236}">
                <a16:creationId xmlns:a16="http://schemas.microsoft.com/office/drawing/2014/main" id="{068A7608-72EC-8B91-6D40-5E2C5E713FA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32568B56-3C1E-5E10-C151-93A39E44560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1" name="Picture 30">
            <a:extLst>
              <a:ext uri="{FF2B5EF4-FFF2-40B4-BE49-F238E27FC236}">
                <a16:creationId xmlns:a16="http://schemas.microsoft.com/office/drawing/2014/main" id="{043A348C-FF86-0136-2583-6D628C2E4B0A}"/>
              </a:ext>
            </a:extLst>
          </p:cNvPr>
          <p:cNvPicPr>
            <a:picLocks noChangeAspect="1"/>
          </p:cNvPicPr>
          <p:nvPr/>
        </p:nvPicPr>
        <p:blipFill>
          <a:blip r:embed="rId14"/>
          <a:stretch>
            <a:fillRect/>
          </a:stretch>
        </p:blipFill>
        <p:spPr>
          <a:xfrm>
            <a:off x="1251544" y="2920505"/>
            <a:ext cx="2220436" cy="1426682"/>
          </a:xfrm>
          <a:prstGeom prst="rect">
            <a:avLst/>
          </a:prstGeom>
        </p:spPr>
      </p:pic>
    </p:spTree>
    <p:extLst>
      <p:ext uri="{BB962C8B-B14F-4D97-AF65-F5344CB8AC3E}">
        <p14:creationId xmlns:p14="http://schemas.microsoft.com/office/powerpoint/2010/main" val="3217494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B76-C075-8BA3-3865-5AC99D0578D2}"/>
              </a:ext>
            </a:extLst>
          </p:cNvPr>
          <p:cNvSpPr txBox="1">
            <a:spLocks noGrp="1"/>
          </p:cNvSpPr>
          <p:nvPr>
            <p:ph type="title"/>
          </p:nvPr>
        </p:nvSpPr>
        <p:spPr>
          <a:xfrm>
            <a:off x="838200" y="915988"/>
            <a:ext cx="10515600" cy="1073150"/>
          </a:xfrm>
        </p:spPr>
        <p:txBody>
          <a:bodyPr/>
          <a:lstStyle/>
          <a:p>
            <a:pPr lvl="0"/>
            <a:r>
              <a:rPr lang="en-US" sz="1400" b="1" err="1">
                <a:solidFill>
                  <a:srgbClr val="000000"/>
                </a:solidFill>
              </a:rPr>
              <a:t>Assisterad</a:t>
            </a:r>
            <a:r>
              <a:rPr lang="en-US" sz="1400" b="1">
                <a:solidFill>
                  <a:srgbClr val="000000"/>
                </a:solidFill>
              </a:rPr>
              <a:t> RIK</a:t>
            </a:r>
            <a:br>
              <a:rPr lang="en" b="1"/>
            </a:br>
            <a:r>
              <a:rPr lang="en" b="1"/>
              <a:t>5.1 Assisterad RIK</a:t>
            </a:r>
            <a:r>
              <a:rPr lang="en-US" b="1"/>
              <a:t>– </a:t>
            </a:r>
            <a:r>
              <a:rPr lang="en-US" b="1" err="1"/>
              <a:t>faktorer</a:t>
            </a:r>
            <a:r>
              <a:rPr lang="en-US" b="1"/>
              <a:t> </a:t>
            </a:r>
            <a:r>
              <a:rPr lang="en-US" b="1" err="1"/>
              <a:t>som</a:t>
            </a:r>
            <a:r>
              <a:rPr lang="en-US" b="1"/>
              <a:t> </a:t>
            </a:r>
            <a:r>
              <a:rPr lang="en-US" b="1" err="1"/>
              <a:t>kan</a:t>
            </a:r>
            <a:r>
              <a:rPr lang="en-US" b="1"/>
              <a:t> </a:t>
            </a:r>
            <a:r>
              <a:rPr lang="en-US" b="1" err="1"/>
              <a:t>påverka</a:t>
            </a:r>
            <a:endParaRPr lang="sv-SE" b="1"/>
          </a:p>
        </p:txBody>
      </p:sp>
      <p:sp>
        <p:nvSpPr>
          <p:cNvPr id="11" name="Content Placeholder 10">
            <a:extLst>
              <a:ext uri="{FF2B5EF4-FFF2-40B4-BE49-F238E27FC236}">
                <a16:creationId xmlns:a16="http://schemas.microsoft.com/office/drawing/2014/main" id="{61983868-7368-EE0B-79EE-8FC3CF3488E6}"/>
              </a:ext>
            </a:extLst>
          </p:cNvPr>
          <p:cNvSpPr>
            <a:spLocks noGrp="1"/>
          </p:cNvSpPr>
          <p:nvPr>
            <p:ph idx="1"/>
          </p:nvPr>
        </p:nvSpPr>
        <p:spPr>
          <a:xfrm>
            <a:off x="838199" y="2276474"/>
            <a:ext cx="10515599" cy="3924301"/>
          </a:xfrm>
        </p:spPr>
        <p:txBody>
          <a:bodyPr/>
          <a:lstStyle/>
          <a:p>
            <a:r>
              <a:rPr lang="en-US"/>
              <a:t>Ren /non touch </a:t>
            </a:r>
            <a:r>
              <a:rPr lang="en-US" err="1"/>
              <a:t>teknik</a:t>
            </a:r>
            <a:endParaRPr lang="en-US"/>
          </a:p>
          <a:p>
            <a:r>
              <a:rPr lang="en-US" err="1"/>
              <a:t>Assistenters</a:t>
            </a:r>
            <a:r>
              <a:rPr lang="en-US"/>
              <a:t> </a:t>
            </a:r>
            <a:r>
              <a:rPr lang="en-US" err="1"/>
              <a:t>kunskapsnivå</a:t>
            </a:r>
            <a:r>
              <a:rPr lang="en-US"/>
              <a:t> för </a:t>
            </a:r>
            <a:r>
              <a:rPr lang="en-US" err="1"/>
              <a:t>att</a:t>
            </a:r>
            <a:r>
              <a:rPr lang="en-US"/>
              <a:t> </a:t>
            </a:r>
            <a:r>
              <a:rPr lang="en-US" err="1"/>
              <a:t>utföra</a:t>
            </a:r>
            <a:r>
              <a:rPr lang="en-US"/>
              <a:t> RIK</a:t>
            </a:r>
          </a:p>
          <a:p>
            <a:r>
              <a:rPr lang="en-US"/>
              <a:t>Ha </a:t>
            </a:r>
            <a:r>
              <a:rPr lang="en-US" err="1"/>
              <a:t>en</a:t>
            </a:r>
            <a:r>
              <a:rPr lang="en-US"/>
              <a:t> </a:t>
            </a:r>
            <a:r>
              <a:rPr lang="en-US" err="1"/>
              <a:t>individuell</a:t>
            </a:r>
            <a:r>
              <a:rPr lang="en-US"/>
              <a:t> </a:t>
            </a:r>
            <a:r>
              <a:rPr lang="en-US" err="1"/>
              <a:t>vårdplan</a:t>
            </a:r>
            <a:r>
              <a:rPr lang="en-US"/>
              <a:t> för den </a:t>
            </a:r>
            <a:r>
              <a:rPr lang="en-US" err="1"/>
              <a:t>enskilde</a:t>
            </a:r>
            <a:r>
              <a:rPr lang="en-US"/>
              <a:t> </a:t>
            </a:r>
            <a:r>
              <a:rPr lang="en-US" err="1"/>
              <a:t>patientens</a:t>
            </a:r>
            <a:r>
              <a:rPr lang="en-US"/>
              <a:t> </a:t>
            </a:r>
            <a:r>
              <a:rPr lang="en-US" err="1"/>
              <a:t>behov</a:t>
            </a:r>
            <a:r>
              <a:rPr lang="en-US"/>
              <a:t> av RIK</a:t>
            </a:r>
          </a:p>
          <a:p>
            <a:pPr lvl="1"/>
            <a:r>
              <a:rPr lang="en-US" err="1"/>
              <a:t>Kateteriseringsfrekvens</a:t>
            </a:r>
            <a:endParaRPr lang="en-US"/>
          </a:p>
          <a:p>
            <a:pPr lvl="1"/>
            <a:r>
              <a:rPr lang="en-US" err="1"/>
              <a:t>Dokumentation</a:t>
            </a:r>
            <a:endParaRPr lang="en-US"/>
          </a:p>
          <a:p>
            <a:pPr lvl="1"/>
            <a:r>
              <a:rPr lang="en-US"/>
              <a:t>Var </a:t>
            </a:r>
            <a:r>
              <a:rPr lang="en-US" err="1"/>
              <a:t>utförs</a:t>
            </a:r>
            <a:r>
              <a:rPr lang="en-US"/>
              <a:t> RIK, </a:t>
            </a:r>
            <a:r>
              <a:rPr lang="en-US" err="1"/>
              <a:t>sängen</a:t>
            </a:r>
            <a:r>
              <a:rPr lang="en-US"/>
              <a:t>, </a:t>
            </a:r>
            <a:r>
              <a:rPr lang="en-US" err="1"/>
              <a:t>toaletten</a:t>
            </a:r>
            <a:r>
              <a:rPr lang="en-US"/>
              <a:t>? </a:t>
            </a:r>
          </a:p>
          <a:p>
            <a:pPr lvl="1"/>
            <a:endParaRPr lang="en-US"/>
          </a:p>
        </p:txBody>
      </p:sp>
      <p:sp>
        <p:nvSpPr>
          <p:cNvPr id="8" name="TextBox 7">
            <a:extLst>
              <a:ext uri="{FF2B5EF4-FFF2-40B4-BE49-F238E27FC236}">
                <a16:creationId xmlns:a16="http://schemas.microsoft.com/office/drawing/2014/main" id="{FEDE7AAE-C611-32B4-5204-B3B1B9B305C9}"/>
              </a:ext>
            </a:extLst>
          </p:cNvPr>
          <p:cNvSpPr txBox="1"/>
          <p:nvPr/>
        </p:nvSpPr>
        <p:spPr>
          <a:xfrm>
            <a:off x="838200" y="5117108"/>
            <a:ext cx="2890684" cy="307777"/>
          </a:xfrm>
          <a:prstGeom prst="rect">
            <a:avLst/>
          </a:prstGeom>
          <a:noFill/>
        </p:spPr>
        <p:txBody>
          <a:bodyPr wrap="square" rtlCol="0">
            <a:spAutoFit/>
          </a:bodyPr>
          <a:lstStyle/>
          <a:p>
            <a:r>
              <a:rPr lang="sv-SE" sz="1400" i="1">
                <a:solidFill>
                  <a:schemeClr val="bg1">
                    <a:lumMod val="50000"/>
                  </a:schemeClr>
                </a:solidFill>
              </a:rPr>
              <a:t>EAUN IC </a:t>
            </a:r>
            <a:r>
              <a:rPr lang="en-US" sz="1400" i="1">
                <a:solidFill>
                  <a:schemeClr val="bg1">
                    <a:lumMod val="50000"/>
                  </a:schemeClr>
                </a:solidFill>
              </a:rPr>
              <a:t>guidelines</a:t>
            </a:r>
            <a:r>
              <a:rPr lang="sv-SE" sz="1400" i="1">
                <a:solidFill>
                  <a:schemeClr val="bg1">
                    <a:lumMod val="50000"/>
                  </a:schemeClr>
                </a:solidFill>
              </a:rPr>
              <a:t> 2024</a:t>
            </a:r>
          </a:p>
        </p:txBody>
      </p:sp>
      <p:pic>
        <p:nvPicPr>
          <p:cNvPr id="3" name="Graphic 7">
            <a:hlinkClick r:id="" action="ppaction://hlinkshowjump?jump=nextslide"/>
            <a:extLst>
              <a:ext uri="{FF2B5EF4-FFF2-40B4-BE49-F238E27FC236}">
                <a16:creationId xmlns:a16="http://schemas.microsoft.com/office/drawing/2014/main" id="{84BB3B60-0577-F35D-1376-287265E89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4" action="ppaction://hlinksldjump"/>
            <a:extLst>
              <a:ext uri="{FF2B5EF4-FFF2-40B4-BE49-F238E27FC236}">
                <a16:creationId xmlns:a16="http://schemas.microsoft.com/office/drawing/2014/main" id="{72199928-3CF4-BE21-63BA-32073536CF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F523FC4B-C74E-1195-D6F2-B65843EE5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439630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390C4D7D-AA05-3992-0AFF-ABC28CC9CFFB}"/>
              </a:ext>
            </a:extLst>
          </p:cNvPr>
          <p:cNvPicPr>
            <a:picLocks noGrp="1" noChangeAspect="1"/>
          </p:cNvPicPr>
          <p:nvPr>
            <p:ph type="pic" sz="quarter" idx="10"/>
          </p:nvPr>
        </p:nvPicPr>
        <p:blipFill>
          <a:blip r:embed="rId3"/>
          <a:srcRect t="161" b="161"/>
          <a:stretch/>
        </p:blipFill>
        <p:spPr>
          <a:xfrm>
            <a:off x="1344505" y="1446239"/>
            <a:ext cx="2372142" cy="3744363"/>
          </a:xfrm>
        </p:spPr>
      </p:pic>
      <p:sp>
        <p:nvSpPr>
          <p:cNvPr id="2" name="Title 1">
            <a:extLst>
              <a:ext uri="{FF2B5EF4-FFF2-40B4-BE49-F238E27FC236}">
                <a16:creationId xmlns:a16="http://schemas.microsoft.com/office/drawing/2014/main" id="{76ADA154-2508-F6F8-D3D3-2531139FBC78}"/>
              </a:ext>
            </a:extLst>
          </p:cNvPr>
          <p:cNvSpPr txBox="1">
            <a:spLocks noGrp="1"/>
          </p:cNvSpPr>
          <p:nvPr>
            <p:ph type="title"/>
          </p:nvPr>
        </p:nvSpPr>
        <p:spPr/>
        <p:txBody>
          <a:bodyPr>
            <a:noAutofit/>
          </a:bodyPr>
          <a:lstStyle/>
          <a:p>
            <a:pPr lvl="0">
              <a:lnSpc>
                <a:spcPts val="3300"/>
              </a:lnSpc>
            </a:pPr>
            <a:r>
              <a:rPr lang="en-US" sz="1400" b="1">
                <a:solidFill>
                  <a:srgbClr val="000000"/>
                </a:solidFill>
              </a:rPr>
              <a:t>Assisted IC</a:t>
            </a:r>
            <a:br>
              <a:rPr lang="en-US" sz="1400" b="1"/>
            </a:br>
            <a:r>
              <a:rPr lang="en-US" sz="3200" b="1"/>
              <a:t>5.2 </a:t>
            </a:r>
            <a:r>
              <a:rPr lang="en-US" sz="3200" b="1" err="1"/>
              <a:t>Assisterad</a:t>
            </a:r>
            <a:r>
              <a:rPr lang="en-US" sz="3200" b="1"/>
              <a:t> RIK– </a:t>
            </a:r>
            <a:r>
              <a:rPr lang="en-US" sz="3200" b="1" err="1"/>
              <a:t>faktorer</a:t>
            </a:r>
            <a:r>
              <a:rPr lang="en-US" sz="3200" b="1"/>
              <a:t> </a:t>
            </a:r>
            <a:r>
              <a:rPr lang="en-US" sz="3200" b="1" err="1"/>
              <a:t>att</a:t>
            </a:r>
            <a:r>
              <a:rPr lang="en-US" sz="3200" b="1"/>
              <a:t> </a:t>
            </a:r>
            <a:r>
              <a:rPr lang="en-US" sz="3200" b="1" err="1"/>
              <a:t>tänka</a:t>
            </a:r>
            <a:r>
              <a:rPr lang="en-US" sz="3200" b="1"/>
              <a:t> </a:t>
            </a:r>
            <a:r>
              <a:rPr lang="en-US" sz="3200" b="1" err="1"/>
              <a:t>på</a:t>
            </a:r>
            <a:endParaRPr lang="en-US" sz="3200" b="1"/>
          </a:p>
        </p:txBody>
      </p:sp>
      <p:sp>
        <p:nvSpPr>
          <p:cNvPr id="3" name="Content Placeholder 2">
            <a:extLst>
              <a:ext uri="{FF2B5EF4-FFF2-40B4-BE49-F238E27FC236}">
                <a16:creationId xmlns:a16="http://schemas.microsoft.com/office/drawing/2014/main" id="{EFB49CF7-ECB6-B4E1-8E93-87FECAEFBA52}"/>
              </a:ext>
            </a:extLst>
          </p:cNvPr>
          <p:cNvSpPr txBox="1">
            <a:spLocks noGrp="1"/>
          </p:cNvSpPr>
          <p:nvPr>
            <p:ph idx="1"/>
          </p:nvPr>
        </p:nvSpPr>
        <p:spPr>
          <a:xfrm>
            <a:off x="5016500" y="2276474"/>
            <a:ext cx="6337298" cy="2491269"/>
          </a:xfrm>
        </p:spPr>
        <p:txBody>
          <a:bodyPr vert="horz" wrap="square" lIns="0" tIns="0" rIns="0" bIns="0" rtlCol="0" anchor="t">
            <a:noAutofit/>
          </a:bodyPr>
          <a:lstStyle/>
          <a:p>
            <a:pPr lvl="0"/>
            <a:r>
              <a:rPr lang="en-US" sz="2000" err="1"/>
              <a:t>Ansvarig</a:t>
            </a:r>
            <a:r>
              <a:rPr lang="en-US" sz="2000"/>
              <a:t> </a:t>
            </a:r>
            <a:r>
              <a:rPr lang="en-US" sz="2000" err="1"/>
              <a:t>sjuksköterska</a:t>
            </a:r>
            <a:r>
              <a:rPr lang="en-US" sz="2000"/>
              <a:t> </a:t>
            </a:r>
            <a:r>
              <a:rPr lang="en-US" sz="2000" err="1"/>
              <a:t>utbildar</a:t>
            </a:r>
            <a:r>
              <a:rPr lang="en-US" sz="2000"/>
              <a:t> </a:t>
            </a:r>
            <a:r>
              <a:rPr lang="en-US" sz="2000" err="1"/>
              <a:t>assistenter</a:t>
            </a:r>
            <a:r>
              <a:rPr lang="en-US" sz="2000"/>
              <a:t> I RIK</a:t>
            </a:r>
          </a:p>
          <a:p>
            <a:pPr marL="549275" lvl="1" indent="-285750">
              <a:buFont typeface="System Font Regular"/>
              <a:buChar char="–"/>
            </a:pPr>
            <a:r>
              <a:rPr lang="en-US" sz="1600"/>
              <a:t>Hur </a:t>
            </a:r>
            <a:r>
              <a:rPr lang="en-US" sz="1600" err="1"/>
              <a:t>många</a:t>
            </a:r>
            <a:r>
              <a:rPr lang="en-US" sz="1600"/>
              <a:t> </a:t>
            </a:r>
            <a:r>
              <a:rPr lang="en-US" sz="1600" err="1"/>
              <a:t>assistenter</a:t>
            </a:r>
            <a:r>
              <a:rPr lang="en-US" sz="1600"/>
              <a:t> </a:t>
            </a:r>
            <a:r>
              <a:rPr lang="en-US" sz="1600" err="1"/>
              <a:t>är</a:t>
            </a:r>
            <a:r>
              <a:rPr lang="en-US" sz="1600"/>
              <a:t> </a:t>
            </a:r>
            <a:r>
              <a:rPr lang="en-US" sz="1600" err="1"/>
              <a:t>involverade</a:t>
            </a:r>
            <a:r>
              <a:rPr lang="en-US" sz="1600"/>
              <a:t> I </a:t>
            </a:r>
            <a:r>
              <a:rPr lang="en-US" sz="1600" err="1"/>
              <a:t>processen</a:t>
            </a:r>
            <a:r>
              <a:rPr lang="en-US" sz="1600"/>
              <a:t>?</a:t>
            </a:r>
            <a:endParaRPr lang="en-US" sz="1600">
              <a:cs typeface="Calibri"/>
            </a:endParaRPr>
          </a:p>
          <a:p>
            <a:pPr marL="549275" lvl="1" indent="-285750">
              <a:spcAft>
                <a:spcPts val="600"/>
              </a:spcAft>
              <a:buFont typeface="System Font Regular"/>
              <a:buChar char="–"/>
            </a:pPr>
            <a:r>
              <a:rPr lang="en-US" sz="1600" err="1"/>
              <a:t>Säkerställ</a:t>
            </a:r>
            <a:r>
              <a:rPr lang="en-US" sz="1600"/>
              <a:t> </a:t>
            </a:r>
            <a:r>
              <a:rPr lang="en-US" sz="1600" err="1"/>
              <a:t>att</a:t>
            </a:r>
            <a:r>
              <a:rPr lang="en-US" sz="1600"/>
              <a:t> </a:t>
            </a:r>
            <a:r>
              <a:rPr lang="en-US" sz="1600" err="1"/>
              <a:t>alla</a:t>
            </a:r>
            <a:r>
              <a:rPr lang="en-US" sz="1600"/>
              <a:t> </a:t>
            </a:r>
            <a:r>
              <a:rPr lang="en-US" sz="1600" err="1"/>
              <a:t>assistenter</a:t>
            </a:r>
            <a:r>
              <a:rPr lang="en-US" sz="1600"/>
              <a:t> </a:t>
            </a:r>
            <a:r>
              <a:rPr lang="en-US" sz="1600" err="1"/>
              <a:t>har</a:t>
            </a:r>
            <a:r>
              <a:rPr lang="en-US" sz="1600"/>
              <a:t> </a:t>
            </a:r>
            <a:r>
              <a:rPr lang="en-US" sz="1600" err="1"/>
              <a:t>en</a:t>
            </a:r>
            <a:r>
              <a:rPr lang="en-US" sz="1600"/>
              <a:t> </a:t>
            </a:r>
            <a:r>
              <a:rPr lang="en-US" sz="1600" err="1"/>
              <a:t>tillräcklig</a:t>
            </a:r>
            <a:r>
              <a:rPr lang="en-US" sz="1600"/>
              <a:t> </a:t>
            </a:r>
            <a:r>
              <a:rPr lang="en-US" sz="1600" err="1"/>
              <a:t>kunskapsnivå</a:t>
            </a:r>
            <a:r>
              <a:rPr lang="en-US" sz="1600"/>
              <a:t> för </a:t>
            </a:r>
            <a:r>
              <a:rPr lang="en-US" sz="1600" err="1"/>
              <a:t>att</a:t>
            </a:r>
            <a:r>
              <a:rPr lang="en-US" sz="1600"/>
              <a:t> </a:t>
            </a:r>
            <a:r>
              <a:rPr lang="en-US" sz="1600" err="1"/>
              <a:t>utföra</a:t>
            </a:r>
            <a:r>
              <a:rPr lang="en-US" sz="1600"/>
              <a:t> RIK</a:t>
            </a:r>
            <a:endParaRPr lang="en-US" sz="1600">
              <a:cs typeface="Calibri"/>
            </a:endParaRPr>
          </a:p>
          <a:p>
            <a:r>
              <a:rPr lang="en-US" sz="2000"/>
              <a:t>I </a:t>
            </a:r>
            <a:r>
              <a:rPr lang="en-US" sz="2000" err="1"/>
              <a:t>vilken</a:t>
            </a:r>
            <a:r>
              <a:rPr lang="en-US" sz="2000"/>
              <a:t> </a:t>
            </a:r>
            <a:r>
              <a:rPr lang="en-US" sz="2000" err="1"/>
              <a:t>miljö</a:t>
            </a:r>
            <a:r>
              <a:rPr lang="en-US" sz="2000"/>
              <a:t> </a:t>
            </a:r>
            <a:r>
              <a:rPr lang="en-US" sz="2000" err="1"/>
              <a:t>utförs</a:t>
            </a:r>
            <a:r>
              <a:rPr lang="en-US" sz="2000"/>
              <a:t> RIK?</a:t>
            </a:r>
            <a:endParaRPr lang="en-US" sz="2000">
              <a:cs typeface="Calibri"/>
            </a:endParaRPr>
          </a:p>
          <a:p>
            <a:pPr marL="549275" lvl="1" indent="-285750">
              <a:buFont typeface="System Font Regular"/>
              <a:buChar char="–"/>
            </a:pPr>
            <a:r>
              <a:rPr lang="en-US" sz="1600" b="1"/>
              <a:t>RIK </a:t>
            </a:r>
            <a:r>
              <a:rPr lang="en-US" sz="1600" b="1" err="1"/>
              <a:t>i</a:t>
            </a:r>
            <a:r>
              <a:rPr lang="en-US" sz="1600" b="1"/>
              <a:t> </a:t>
            </a:r>
            <a:r>
              <a:rPr lang="en-US" sz="1600" b="1" err="1"/>
              <a:t>säng</a:t>
            </a:r>
            <a:r>
              <a:rPr lang="en-US" sz="1600"/>
              <a:t>: om </a:t>
            </a:r>
            <a:r>
              <a:rPr lang="en-US" sz="1600" err="1"/>
              <a:t>möjligt</a:t>
            </a:r>
            <a:r>
              <a:rPr lang="en-US" sz="1600"/>
              <a:t> </a:t>
            </a:r>
            <a:r>
              <a:rPr lang="en-US" sz="1600" err="1"/>
              <a:t>höj</a:t>
            </a:r>
            <a:r>
              <a:rPr lang="en-US" sz="1600"/>
              <a:t> </a:t>
            </a:r>
            <a:r>
              <a:rPr lang="en-US" sz="1600" err="1"/>
              <a:t>huvudändan</a:t>
            </a:r>
            <a:r>
              <a:rPr lang="en-US" sz="1600"/>
              <a:t> för </a:t>
            </a:r>
            <a:r>
              <a:rPr lang="en-US" sz="1600" err="1"/>
              <a:t>bättre</a:t>
            </a:r>
            <a:r>
              <a:rPr lang="en-US" sz="1600"/>
              <a:t> </a:t>
            </a:r>
            <a:r>
              <a:rPr lang="en-US" sz="1600" err="1"/>
              <a:t>tömning</a:t>
            </a:r>
            <a:r>
              <a:rPr lang="en-US" sz="1600"/>
              <a:t> </a:t>
            </a:r>
            <a:r>
              <a:rPr lang="en-US" sz="1600" err="1"/>
              <a:t>eller</a:t>
            </a:r>
            <a:r>
              <a:rPr lang="en-US" sz="1600"/>
              <a:t> </a:t>
            </a:r>
            <a:r>
              <a:rPr lang="en-US" sz="1600" err="1"/>
              <a:t>använd</a:t>
            </a:r>
            <a:r>
              <a:rPr lang="en-US" sz="1600"/>
              <a:t> </a:t>
            </a:r>
            <a:r>
              <a:rPr lang="en-US" sz="1600" err="1"/>
              <a:t>en</a:t>
            </a:r>
            <a:r>
              <a:rPr lang="en-US" sz="1600"/>
              <a:t> </a:t>
            </a:r>
            <a:r>
              <a:rPr lang="en-US" sz="1600" err="1"/>
              <a:t>förlängningsslang</a:t>
            </a:r>
            <a:r>
              <a:rPr lang="en-US" sz="1600"/>
              <a:t> </a:t>
            </a:r>
            <a:r>
              <a:rPr lang="en-US" sz="1600" err="1"/>
              <a:t>eller</a:t>
            </a:r>
            <a:r>
              <a:rPr lang="en-US" sz="1600"/>
              <a:t> </a:t>
            </a:r>
            <a:r>
              <a:rPr lang="en-US" sz="1600" err="1"/>
              <a:t>uribag</a:t>
            </a:r>
            <a:endParaRPr lang="en-US" sz="1600"/>
          </a:p>
        </p:txBody>
      </p:sp>
      <p:sp>
        <p:nvSpPr>
          <p:cNvPr id="5" name="Linked button">
            <a:hlinkClick r:id="rId4"/>
            <a:extLst>
              <a:ext uri="{FF2B5EF4-FFF2-40B4-BE49-F238E27FC236}">
                <a16:creationId xmlns:a16="http://schemas.microsoft.com/office/drawing/2014/main" id="{042F910A-B264-5F69-2F03-C60F0C8DF14D}"/>
              </a:ext>
            </a:extLst>
          </p:cNvPr>
          <p:cNvSpPr/>
          <p:nvPr/>
        </p:nvSpPr>
        <p:spPr>
          <a:xfrm>
            <a:off x="1499296"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Till </a:t>
            </a:r>
            <a:r>
              <a:rPr lang="en-US" sz="1400" dirty="0" err="1"/>
              <a:t>webbinariet</a:t>
            </a:r>
            <a:endParaRPr lang="en-US" sz="1400" dirty="0"/>
          </a:p>
        </p:txBody>
      </p:sp>
      <p:sp>
        <p:nvSpPr>
          <p:cNvPr id="10" name="Linked button">
            <a:hlinkClick r:id="rId5"/>
            <a:extLst>
              <a:ext uri="{FF2B5EF4-FFF2-40B4-BE49-F238E27FC236}">
                <a16:creationId xmlns:a16="http://schemas.microsoft.com/office/drawing/2014/main" id="{FE7ADA59-B493-83D2-8105-7965D8FF48DD}"/>
              </a:ext>
            </a:extLst>
          </p:cNvPr>
          <p:cNvSpPr/>
          <p:nvPr/>
        </p:nvSpPr>
        <p:spPr>
          <a:xfrm>
            <a:off x="8472213"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ea typeface="Calibri"/>
                <a:cs typeface="Calibri"/>
              </a:rPr>
              <a:t>Utbildningsmaterial</a:t>
            </a:r>
          </a:p>
        </p:txBody>
      </p:sp>
      <p:sp>
        <p:nvSpPr>
          <p:cNvPr id="13" name="Linked button">
            <a:hlinkClick r:id="rId6"/>
            <a:extLst>
              <a:ext uri="{FF2B5EF4-FFF2-40B4-BE49-F238E27FC236}">
                <a16:creationId xmlns:a16="http://schemas.microsoft.com/office/drawing/2014/main" id="{02B1FD2A-96A4-CD56-1F1D-C04E38346048}"/>
              </a:ext>
            </a:extLst>
          </p:cNvPr>
          <p:cNvSpPr/>
          <p:nvPr/>
        </p:nvSpPr>
        <p:spPr>
          <a:xfrm>
            <a:off x="5016000"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a:t>Instruktionsfilmer</a:t>
            </a:r>
            <a:endParaRPr lang="en-US" sz="1400" dirty="0"/>
          </a:p>
        </p:txBody>
      </p:sp>
      <p:sp>
        <p:nvSpPr>
          <p:cNvPr id="16" name="Rectangle: Rounded Corners 15">
            <a:extLst>
              <a:ext uri="{FF2B5EF4-FFF2-40B4-BE49-F238E27FC236}">
                <a16:creationId xmlns:a16="http://schemas.microsoft.com/office/drawing/2014/main" id="{2B3827A9-3ED5-684D-59E8-79119FB6D57F}"/>
              </a:ext>
            </a:extLst>
          </p:cNvPr>
          <p:cNvSpPr/>
          <p:nvPr/>
        </p:nvSpPr>
        <p:spPr>
          <a:xfrm>
            <a:off x="1323501" y="1368000"/>
            <a:ext cx="2381693" cy="3822602"/>
          </a:xfrm>
          <a:prstGeom prst="roundRect">
            <a:avLst>
              <a:gd name="adj" fmla="val 47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CDBD67F-9B34-D506-8261-2BA370C657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01033" y="5567850"/>
            <a:ext cx="203521" cy="203521"/>
          </a:xfrm>
          <a:prstGeom prst="rect">
            <a:avLst/>
          </a:prstGeom>
        </p:spPr>
      </p:pic>
      <p:pic>
        <p:nvPicPr>
          <p:cNvPr id="25" name="Graphic 24">
            <a:extLst>
              <a:ext uri="{FF2B5EF4-FFF2-40B4-BE49-F238E27FC236}">
                <a16:creationId xmlns:a16="http://schemas.microsoft.com/office/drawing/2014/main" id="{C4D84CA6-9F41-D7FF-D031-46353C6862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3974" y="5107037"/>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E6AC4226-A6B3-FB4C-CCD2-A200F6D622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10" action="ppaction://hlinksldjump"/>
            <a:extLst>
              <a:ext uri="{FF2B5EF4-FFF2-40B4-BE49-F238E27FC236}">
                <a16:creationId xmlns:a16="http://schemas.microsoft.com/office/drawing/2014/main" id="{E2F18345-6891-3361-934D-EC59474E85E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2" name="Graphic 6">
            <a:hlinkClick r:id="" action="ppaction://hlinkshowjump?jump=previousslide"/>
            <a:extLst>
              <a:ext uri="{FF2B5EF4-FFF2-40B4-BE49-F238E27FC236}">
                <a16:creationId xmlns:a16="http://schemas.microsoft.com/office/drawing/2014/main" id="{1F13B1F1-65A3-ECED-DA72-5C4075BAE10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6" name="Graphic 5">
            <a:extLst>
              <a:ext uri="{FF2B5EF4-FFF2-40B4-BE49-F238E27FC236}">
                <a16:creationId xmlns:a16="http://schemas.microsoft.com/office/drawing/2014/main" id="{36181EF7-FFC0-8C9D-F536-2F76A7EC6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8705" y="5098633"/>
            <a:ext cx="203521" cy="203521"/>
          </a:xfrm>
          <a:prstGeom prst="rect">
            <a:avLst/>
          </a:prstGeom>
        </p:spPr>
      </p:pic>
    </p:spTree>
    <p:extLst>
      <p:ext uri="{BB962C8B-B14F-4D97-AF65-F5344CB8AC3E}">
        <p14:creationId xmlns:p14="http://schemas.microsoft.com/office/powerpoint/2010/main" val="336912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C6B9-A400-093D-BFD3-47C639CBC2D9}"/>
              </a:ext>
            </a:extLst>
          </p:cNvPr>
          <p:cNvSpPr txBox="1">
            <a:spLocks noGrp="1"/>
          </p:cNvSpPr>
          <p:nvPr>
            <p:ph type="title"/>
          </p:nvPr>
        </p:nvSpPr>
        <p:spPr>
          <a:xfrm>
            <a:off x="7690962" y="915988"/>
            <a:ext cx="3661251" cy="1073150"/>
          </a:xfrm>
        </p:spPr>
        <p:txBody>
          <a:bodyPr>
            <a:noAutofit/>
          </a:bodyPr>
          <a:lstStyle/>
          <a:p>
            <a:pPr lvl="0"/>
            <a:br>
              <a:rPr lang="en" b="1"/>
            </a:br>
            <a:r>
              <a:rPr lang="en" b="1"/>
              <a:t>6.1 Avancerad utredning</a:t>
            </a:r>
          </a:p>
        </p:txBody>
      </p:sp>
      <p:sp>
        <p:nvSpPr>
          <p:cNvPr id="10" name="Content Placeholder 9">
            <a:extLst>
              <a:ext uri="{FF2B5EF4-FFF2-40B4-BE49-F238E27FC236}">
                <a16:creationId xmlns:a16="http://schemas.microsoft.com/office/drawing/2014/main" id="{20FB66AB-C1BB-3EB9-E0AB-9E01A2AD1387}"/>
              </a:ext>
            </a:extLst>
          </p:cNvPr>
          <p:cNvSpPr>
            <a:spLocks noGrp="1"/>
          </p:cNvSpPr>
          <p:nvPr>
            <p:ph idx="1"/>
          </p:nvPr>
        </p:nvSpPr>
        <p:spPr>
          <a:xfrm>
            <a:off x="7690963" y="2276475"/>
            <a:ext cx="3661250" cy="3924300"/>
          </a:xfrm>
        </p:spPr>
        <p:txBody>
          <a:bodyPr>
            <a:noAutofit/>
          </a:bodyPr>
          <a:lstStyle/>
          <a:p>
            <a:r>
              <a:rPr lang="en-US" err="1"/>
              <a:t>Röntgenundersökning</a:t>
            </a:r>
            <a:r>
              <a:rPr lang="en-US"/>
              <a:t> </a:t>
            </a:r>
            <a:r>
              <a:rPr lang="en-US" err="1"/>
              <a:t>eller</a:t>
            </a:r>
            <a:r>
              <a:rPr lang="en-US"/>
              <a:t> </a:t>
            </a:r>
            <a:r>
              <a:rPr lang="en-US" err="1"/>
              <a:t>ultraljud</a:t>
            </a:r>
            <a:r>
              <a:rPr lang="en-US"/>
              <a:t> </a:t>
            </a:r>
          </a:p>
          <a:p>
            <a:r>
              <a:rPr lang="en-US" err="1"/>
              <a:t>Cystoscopi</a:t>
            </a:r>
            <a:endParaRPr lang="en-US"/>
          </a:p>
        </p:txBody>
      </p:sp>
      <p:pic>
        <p:nvPicPr>
          <p:cNvPr id="5" name="Picture Placeholder 4" descr="A close-up of a doctor's hands holding a x-ray&#10;&#10;Description automatically generated">
            <a:extLst>
              <a:ext uri="{FF2B5EF4-FFF2-40B4-BE49-F238E27FC236}">
                <a16:creationId xmlns:a16="http://schemas.microsoft.com/office/drawing/2014/main" id="{FDA24ED7-318E-EEF6-B207-28FB146B19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803" r="13209"/>
          <a:stretch/>
        </p:blipFill>
        <p:spPr>
          <a:xfrm>
            <a:off x="839788" y="915988"/>
            <a:ext cx="6203475" cy="5284787"/>
          </a:xfrm>
        </p:spPr>
      </p:pic>
      <p:pic>
        <p:nvPicPr>
          <p:cNvPr id="3" name="Graphic 7">
            <a:hlinkClick r:id="" action="ppaction://hlinkshowjump?jump=nextslide"/>
            <a:extLst>
              <a:ext uri="{FF2B5EF4-FFF2-40B4-BE49-F238E27FC236}">
                <a16:creationId xmlns:a16="http://schemas.microsoft.com/office/drawing/2014/main" id="{A128A66F-2734-D12C-39DA-89CD9A9A35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66F07853-4942-3D7F-12A0-EB895165B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24C5E131-55FC-9538-54E8-236C72AD6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92289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6F6B-2CF5-DCFD-6EA2-DB082EA5AC8D}"/>
              </a:ext>
            </a:extLst>
          </p:cNvPr>
          <p:cNvSpPr>
            <a:spLocks noGrp="1"/>
          </p:cNvSpPr>
          <p:nvPr>
            <p:ph type="title"/>
          </p:nvPr>
        </p:nvSpPr>
        <p:spPr>
          <a:xfrm>
            <a:off x="5664200" y="916343"/>
            <a:ext cx="5689599" cy="1054121"/>
          </a:xfrm>
        </p:spPr>
        <p:txBody>
          <a:bodyPr/>
          <a:lstStyle/>
          <a:p>
            <a:r>
              <a:rPr lang="en-US"/>
              <a:t>Summering</a:t>
            </a:r>
          </a:p>
        </p:txBody>
      </p:sp>
      <p:sp>
        <p:nvSpPr>
          <p:cNvPr id="3" name="Content Placeholder 2">
            <a:extLst>
              <a:ext uri="{FF2B5EF4-FFF2-40B4-BE49-F238E27FC236}">
                <a16:creationId xmlns:a16="http://schemas.microsoft.com/office/drawing/2014/main" id="{8D054354-55BB-B203-F007-B83D3E65EE14}"/>
              </a:ext>
            </a:extLst>
          </p:cNvPr>
          <p:cNvSpPr>
            <a:spLocks noGrp="1"/>
          </p:cNvSpPr>
          <p:nvPr>
            <p:ph idx="1"/>
          </p:nvPr>
        </p:nvSpPr>
        <p:spPr>
          <a:xfrm>
            <a:off x="5664200" y="2276474"/>
            <a:ext cx="5689598" cy="3924301"/>
          </a:xfrm>
        </p:spPr>
        <p:txBody>
          <a:bodyPr vert="horz" lIns="0" tIns="0" rIns="0" bIns="0" rtlCol="0" anchor="t">
            <a:normAutofit/>
          </a:bodyPr>
          <a:lstStyle/>
          <a:p>
            <a:pPr marL="0" indent="0">
              <a:buNone/>
            </a:pPr>
            <a:r>
              <a:rPr lang="en-US" dirty="0">
                <a:ea typeface="+mn-lt"/>
                <a:cs typeface="+mn-lt"/>
              </a:rPr>
              <a:t>Detta </a:t>
            </a:r>
            <a:r>
              <a:rPr lang="en-US" dirty="0" err="1">
                <a:ea typeface="+mn-lt"/>
                <a:cs typeface="+mn-lt"/>
              </a:rPr>
              <a:t>utbildningsmaterial</a:t>
            </a:r>
            <a:r>
              <a:rPr lang="en-US" dirty="0">
                <a:ea typeface="+mn-lt"/>
                <a:cs typeface="+mn-lt"/>
              </a:rPr>
              <a:t> </a:t>
            </a:r>
            <a:r>
              <a:rPr lang="en-US" dirty="0" err="1">
                <a:ea typeface="+mn-lt"/>
                <a:cs typeface="+mn-lt"/>
              </a:rPr>
              <a:t>är</a:t>
            </a:r>
            <a:r>
              <a:rPr lang="en-US" dirty="0">
                <a:ea typeface="+mn-lt"/>
                <a:cs typeface="+mn-lt"/>
              </a:rPr>
              <a:t> </a:t>
            </a:r>
            <a:r>
              <a:rPr lang="en-US" dirty="0" err="1">
                <a:ea typeface="+mn-lt"/>
                <a:cs typeface="+mn-lt"/>
              </a:rPr>
              <a:t>framtaget</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samarbete</a:t>
            </a:r>
            <a:r>
              <a:rPr lang="en-US" dirty="0">
                <a:ea typeface="+mn-lt"/>
                <a:cs typeface="+mn-lt"/>
              </a:rPr>
              <a:t> med </a:t>
            </a:r>
            <a:r>
              <a:rPr lang="en-US" dirty="0" err="1">
                <a:ea typeface="+mn-lt"/>
                <a:cs typeface="+mn-lt"/>
              </a:rPr>
              <a:t>speciallister</a:t>
            </a:r>
            <a:r>
              <a:rPr lang="en-US" dirty="0">
                <a:ea typeface="+mn-lt"/>
                <a:cs typeface="+mn-lt"/>
              </a:rPr>
              <a:t> </a:t>
            </a:r>
            <a:r>
              <a:rPr lang="en-US" dirty="0" err="1">
                <a:ea typeface="+mn-lt"/>
                <a:cs typeface="+mn-lt"/>
              </a:rPr>
              <a:t>inom</a:t>
            </a:r>
            <a:r>
              <a:rPr lang="en-US" dirty="0">
                <a:ea typeface="+mn-lt"/>
                <a:cs typeface="+mn-lt"/>
              </a:rPr>
              <a:t> </a:t>
            </a:r>
            <a:r>
              <a:rPr lang="en-US" dirty="0" err="1">
                <a:ea typeface="+mn-lt"/>
                <a:cs typeface="+mn-lt"/>
              </a:rPr>
              <a:t>området</a:t>
            </a:r>
            <a:r>
              <a:rPr lang="en-US" dirty="0">
                <a:ea typeface="+mn-lt"/>
                <a:cs typeface="+mn-lt"/>
              </a:rPr>
              <a:t>. </a:t>
            </a:r>
            <a:r>
              <a:rPr lang="en-US" dirty="0" err="1">
                <a:ea typeface="+mn-lt"/>
                <a:cs typeface="+mn-lt"/>
              </a:rPr>
              <a:t>Materialet</a:t>
            </a:r>
            <a:r>
              <a:rPr lang="en-US" dirty="0">
                <a:ea typeface="+mn-lt"/>
                <a:cs typeface="+mn-lt"/>
              </a:rPr>
              <a:t> </a:t>
            </a:r>
            <a:r>
              <a:rPr lang="en-US" dirty="0" err="1">
                <a:ea typeface="+mn-lt"/>
                <a:cs typeface="+mn-lt"/>
              </a:rPr>
              <a:t>hjälper</a:t>
            </a:r>
            <a:r>
              <a:rPr lang="en-US" dirty="0">
                <a:ea typeface="+mn-lt"/>
                <a:cs typeface="+mn-lt"/>
              </a:rPr>
              <a:t> till </a:t>
            </a:r>
            <a:r>
              <a:rPr lang="en-US" dirty="0" err="1">
                <a:ea typeface="+mn-lt"/>
                <a:cs typeface="+mn-lt"/>
              </a:rPr>
              <a:t>att</a:t>
            </a:r>
            <a:r>
              <a:rPr lang="en-US" dirty="0">
                <a:ea typeface="+mn-lt"/>
                <a:cs typeface="+mn-lt"/>
              </a:rPr>
              <a:t> </a:t>
            </a:r>
            <a:r>
              <a:rPr lang="en-US" dirty="0" err="1">
                <a:ea typeface="+mn-lt"/>
                <a:cs typeface="+mn-lt"/>
              </a:rPr>
              <a:t>identifiera</a:t>
            </a:r>
            <a:r>
              <a:rPr lang="en-US" dirty="0">
                <a:ea typeface="+mn-lt"/>
                <a:cs typeface="+mn-lt"/>
              </a:rPr>
              <a:t> den </a:t>
            </a:r>
            <a:r>
              <a:rPr lang="en-US" dirty="0" err="1">
                <a:ea typeface="+mn-lt"/>
                <a:cs typeface="+mn-lt"/>
              </a:rPr>
              <a:t>optimala</a:t>
            </a:r>
            <a:r>
              <a:rPr lang="en-US" dirty="0">
                <a:ea typeface="+mn-lt"/>
                <a:cs typeface="+mn-lt"/>
              </a:rPr>
              <a:t> </a:t>
            </a:r>
            <a:r>
              <a:rPr lang="en-US" dirty="0" err="1">
                <a:ea typeface="+mn-lt"/>
                <a:cs typeface="+mn-lt"/>
              </a:rPr>
              <a:t>behandlingsvägen</a:t>
            </a:r>
            <a:r>
              <a:rPr lang="en-US" dirty="0">
                <a:ea typeface="+mn-lt"/>
                <a:cs typeface="+mn-lt"/>
              </a:rPr>
              <a:t> för UVI.</a:t>
            </a:r>
            <a:endParaRPr lang="en-US" dirty="0"/>
          </a:p>
          <a:p>
            <a:pPr marL="0" indent="0">
              <a:buNone/>
            </a:pPr>
            <a:endParaRPr lang="en-US" dirty="0"/>
          </a:p>
          <a:p>
            <a:pPr marL="0" indent="0">
              <a:buNone/>
            </a:pPr>
            <a:r>
              <a:rPr lang="en-US" dirty="0" err="1"/>
              <a:t>Använd</a:t>
            </a:r>
            <a:r>
              <a:rPr lang="en-US"/>
              <a:t> CPD-ackrediterat</a:t>
            </a:r>
            <a:r>
              <a:rPr lang="en-US" dirty="0"/>
              <a:t> </a:t>
            </a:r>
            <a:r>
              <a:rPr lang="en-US" dirty="0" err="1"/>
              <a:t>utbildningsmaterial</a:t>
            </a:r>
            <a:r>
              <a:rPr lang="en-US" dirty="0"/>
              <a:t> </a:t>
            </a:r>
            <a:r>
              <a:rPr lang="en-US" dirty="0" err="1"/>
              <a:t>på</a:t>
            </a:r>
            <a:r>
              <a:rPr lang="en-US" dirty="0"/>
              <a:t> </a:t>
            </a:r>
            <a:r>
              <a:rPr lang="en-US" dirty="0" err="1"/>
              <a:t>Wellspects</a:t>
            </a:r>
            <a:r>
              <a:rPr lang="en-US" dirty="0"/>
              <a:t> </a:t>
            </a:r>
            <a:r>
              <a:rPr lang="en-US" dirty="0" err="1"/>
              <a:t>hemsida</a:t>
            </a:r>
            <a:r>
              <a:rPr lang="en-US" dirty="0"/>
              <a:t> </a:t>
            </a:r>
            <a:r>
              <a:rPr lang="en-US" dirty="0" err="1">
                <a:ea typeface="+mn-lt"/>
                <a:cs typeface="+mn-lt"/>
              </a:rPr>
              <a:t>så</a:t>
            </a:r>
            <a:r>
              <a:rPr lang="en-US" dirty="0">
                <a:ea typeface="+mn-lt"/>
                <a:cs typeface="+mn-lt"/>
              </a:rPr>
              <a:t> </a:t>
            </a:r>
            <a:r>
              <a:rPr lang="en-US" dirty="0" err="1">
                <a:ea typeface="+mn-lt"/>
                <a:cs typeface="+mn-lt"/>
              </a:rPr>
              <a:t>kan</a:t>
            </a:r>
            <a:r>
              <a:rPr lang="en-US" dirty="0">
                <a:ea typeface="+mn-lt"/>
                <a:cs typeface="+mn-lt"/>
              </a:rPr>
              <a:t> du </a:t>
            </a:r>
            <a:r>
              <a:rPr lang="en-US" dirty="0" err="1">
                <a:ea typeface="+mn-lt"/>
                <a:cs typeface="+mn-lt"/>
              </a:rPr>
              <a:t>hålla</a:t>
            </a:r>
            <a:r>
              <a:rPr lang="en-US" dirty="0">
                <a:ea typeface="+mn-lt"/>
                <a:cs typeface="+mn-lt"/>
              </a:rPr>
              <a:t> dig </a:t>
            </a:r>
            <a:r>
              <a:rPr lang="en-US" dirty="0" err="1">
                <a:ea typeface="+mn-lt"/>
                <a:cs typeface="+mn-lt"/>
              </a:rPr>
              <a:t>uppdaterad</a:t>
            </a:r>
            <a:r>
              <a:rPr lang="en-US" dirty="0">
                <a:ea typeface="+mn-lt"/>
                <a:cs typeface="+mn-lt"/>
              </a:rPr>
              <a:t> och </a:t>
            </a:r>
            <a:r>
              <a:rPr lang="en-US" dirty="0" err="1">
                <a:ea typeface="+mn-lt"/>
                <a:cs typeface="+mn-lt"/>
              </a:rPr>
              <a:t>instruera</a:t>
            </a:r>
            <a:r>
              <a:rPr lang="en-US" dirty="0">
                <a:ea typeface="+mn-lt"/>
                <a:cs typeface="+mn-lt"/>
              </a:rPr>
              <a:t> </a:t>
            </a:r>
            <a:r>
              <a:rPr lang="en-US" dirty="0" err="1">
                <a:ea typeface="+mn-lt"/>
                <a:cs typeface="+mn-lt"/>
              </a:rPr>
              <a:t>nya</a:t>
            </a:r>
            <a:r>
              <a:rPr lang="en-US" dirty="0">
                <a:ea typeface="+mn-lt"/>
                <a:cs typeface="+mn-lt"/>
              </a:rPr>
              <a:t> </a:t>
            </a:r>
            <a:r>
              <a:rPr lang="en-US" dirty="0" err="1">
                <a:ea typeface="+mn-lt"/>
                <a:cs typeface="+mn-lt"/>
              </a:rPr>
              <a:t>kollegor</a:t>
            </a:r>
            <a:r>
              <a:rPr lang="en-US" dirty="0">
                <a:ea typeface="+mn-lt"/>
                <a:cs typeface="+mn-lt"/>
              </a:rPr>
              <a:t>, </a:t>
            </a:r>
            <a:r>
              <a:rPr lang="en-US" dirty="0" err="1">
                <a:ea typeface="+mn-lt"/>
                <a:cs typeface="+mn-lt"/>
              </a:rPr>
              <a:t>även</a:t>
            </a:r>
            <a:r>
              <a:rPr lang="en-US" dirty="0">
                <a:ea typeface="+mn-lt"/>
                <a:cs typeface="+mn-lt"/>
              </a:rPr>
              <a:t> </a:t>
            </a:r>
            <a:r>
              <a:rPr lang="en-US" dirty="0" err="1">
                <a:ea typeface="+mn-lt"/>
                <a:cs typeface="+mn-lt"/>
              </a:rPr>
              <a:t>patienter</a:t>
            </a:r>
            <a:r>
              <a:rPr lang="en-US" dirty="0">
                <a:ea typeface="+mn-lt"/>
                <a:cs typeface="+mn-lt"/>
              </a:rPr>
              <a:t> </a:t>
            </a:r>
            <a:r>
              <a:rPr lang="en-US" dirty="0" err="1">
                <a:ea typeface="+mn-lt"/>
                <a:cs typeface="+mn-lt"/>
              </a:rPr>
              <a:t>som</a:t>
            </a:r>
            <a:r>
              <a:rPr lang="en-US" dirty="0">
                <a:ea typeface="+mn-lt"/>
                <a:cs typeface="+mn-lt"/>
              </a:rPr>
              <a:t> självkateteriserar sig.</a:t>
            </a:r>
            <a:endParaRPr lang="en-US" dirty="0"/>
          </a:p>
          <a:p>
            <a:pPr marL="0" indent="0">
              <a:buNone/>
            </a:pPr>
            <a:endParaRPr lang="en-US" dirty="0"/>
          </a:p>
          <a:p>
            <a:pPr marL="0" indent="0">
              <a:buNone/>
            </a:pPr>
            <a:r>
              <a:rPr lang="en-US" dirty="0">
                <a:ea typeface="+mn-lt"/>
                <a:cs typeface="+mn-lt"/>
              </a:rPr>
              <a:t>Det </a:t>
            </a:r>
            <a:r>
              <a:rPr lang="en-US" dirty="0" err="1">
                <a:ea typeface="+mn-lt"/>
                <a:cs typeface="+mn-lt"/>
              </a:rPr>
              <a:t>finns</a:t>
            </a:r>
            <a:r>
              <a:rPr lang="en-US" dirty="0">
                <a:ea typeface="+mn-lt"/>
                <a:cs typeface="+mn-lt"/>
              </a:rPr>
              <a:t> </a:t>
            </a:r>
            <a:r>
              <a:rPr lang="en-US" dirty="0" err="1">
                <a:ea typeface="+mn-lt"/>
                <a:cs typeface="+mn-lt"/>
              </a:rPr>
              <a:t>sätt</a:t>
            </a:r>
            <a:r>
              <a:rPr lang="en-US" dirty="0">
                <a:ea typeface="+mn-lt"/>
                <a:cs typeface="+mn-lt"/>
              </a:rPr>
              <a:t> </a:t>
            </a:r>
            <a:r>
              <a:rPr lang="en-US" dirty="0" err="1">
                <a:ea typeface="+mn-lt"/>
                <a:cs typeface="+mn-lt"/>
              </a:rPr>
              <a:t>att</a:t>
            </a:r>
            <a:r>
              <a:rPr lang="en-US" dirty="0">
                <a:ea typeface="+mn-lt"/>
                <a:cs typeface="+mn-lt"/>
              </a:rPr>
              <a:t> </a:t>
            </a:r>
            <a:r>
              <a:rPr lang="en-US" dirty="0" err="1">
                <a:ea typeface="+mn-lt"/>
                <a:cs typeface="+mn-lt"/>
              </a:rPr>
              <a:t>minska</a:t>
            </a:r>
            <a:r>
              <a:rPr lang="en-US" dirty="0">
                <a:ea typeface="+mn-lt"/>
                <a:cs typeface="+mn-lt"/>
              </a:rPr>
              <a:t> </a:t>
            </a:r>
            <a:r>
              <a:rPr lang="en-US" dirty="0" err="1">
                <a:ea typeface="+mn-lt"/>
                <a:cs typeface="+mn-lt"/>
              </a:rPr>
              <a:t>riskerna</a:t>
            </a:r>
            <a:r>
              <a:rPr lang="en-US" dirty="0">
                <a:ea typeface="+mn-lt"/>
                <a:cs typeface="+mn-lt"/>
              </a:rPr>
              <a:t> för </a:t>
            </a:r>
            <a:r>
              <a:rPr lang="en-US" dirty="0" err="1">
                <a:ea typeface="+mn-lt"/>
                <a:cs typeface="+mn-lt"/>
              </a:rPr>
              <a:t>att</a:t>
            </a:r>
            <a:r>
              <a:rPr lang="en-US" dirty="0">
                <a:ea typeface="+mn-lt"/>
                <a:cs typeface="+mn-lt"/>
              </a:rPr>
              <a:t> </a:t>
            </a:r>
            <a:r>
              <a:rPr lang="en-US" dirty="0" err="1">
                <a:ea typeface="+mn-lt"/>
                <a:cs typeface="+mn-lt"/>
              </a:rPr>
              <a:t>få</a:t>
            </a:r>
            <a:r>
              <a:rPr lang="en-US" dirty="0">
                <a:ea typeface="+mn-lt"/>
                <a:cs typeface="+mn-lt"/>
              </a:rPr>
              <a:t> UVI för RIK-</a:t>
            </a:r>
            <a:r>
              <a:rPr lang="en-US" dirty="0" err="1">
                <a:ea typeface="+mn-lt"/>
                <a:cs typeface="+mn-lt"/>
              </a:rPr>
              <a:t>användare</a:t>
            </a:r>
            <a:r>
              <a:rPr lang="en-US" dirty="0">
                <a:ea typeface="+mn-lt"/>
                <a:cs typeface="+mn-lt"/>
              </a:rPr>
              <a:t> – om du </a:t>
            </a:r>
            <a:r>
              <a:rPr lang="en-US" dirty="0" err="1">
                <a:ea typeface="+mn-lt"/>
                <a:cs typeface="+mn-lt"/>
              </a:rPr>
              <a:t>är</a:t>
            </a:r>
            <a:r>
              <a:rPr lang="en-US" dirty="0">
                <a:ea typeface="+mn-lt"/>
                <a:cs typeface="+mn-lt"/>
              </a:rPr>
              <a:t> </a:t>
            </a:r>
            <a:r>
              <a:rPr lang="en-US" dirty="0" err="1">
                <a:ea typeface="+mn-lt"/>
                <a:cs typeface="+mn-lt"/>
              </a:rPr>
              <a:t>medveten</a:t>
            </a:r>
            <a:r>
              <a:rPr lang="en-US" dirty="0">
                <a:ea typeface="+mn-lt"/>
                <a:cs typeface="+mn-lt"/>
              </a:rPr>
              <a:t> om dem.</a:t>
            </a:r>
            <a:endParaRPr lang="en-US" dirty="0"/>
          </a:p>
          <a:p>
            <a:pPr marL="0" indent="0">
              <a:buNone/>
            </a:pPr>
            <a:endParaRPr lang="en-US" dirty="0">
              <a:cs typeface="Calibri" panose="020F0502020204030204"/>
            </a:endParaRPr>
          </a:p>
        </p:txBody>
      </p:sp>
      <p:pic>
        <p:nvPicPr>
          <p:cNvPr id="14" name="Picture Placeholder 13" descr="A nurse using a tablet&#10;&#10;Description automatically generated">
            <a:extLst>
              <a:ext uri="{FF2B5EF4-FFF2-40B4-BE49-F238E27FC236}">
                <a16:creationId xmlns:a16="http://schemas.microsoft.com/office/drawing/2014/main" id="{9A21B736-1E45-12A5-7089-C0A1A84D23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000" r="3732"/>
          <a:stretch/>
        </p:blipFill>
        <p:spPr>
          <a:xfrm flipH="1">
            <a:off x="839788" y="915988"/>
            <a:ext cx="4176712" cy="5284787"/>
          </a:xfrm>
        </p:spPr>
      </p:pic>
      <p:pic>
        <p:nvPicPr>
          <p:cNvPr id="4" name="Graphic 7">
            <a:hlinkClick r:id="" action="ppaction://hlinkshowjump?jump=nextslide"/>
            <a:extLst>
              <a:ext uri="{FF2B5EF4-FFF2-40B4-BE49-F238E27FC236}">
                <a16:creationId xmlns:a16="http://schemas.microsoft.com/office/drawing/2014/main" id="{48550128-E952-443B-E9FA-A4554FACB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E75D08B-9624-7277-41E3-00A79B669C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1E8B7B67-73A9-AFA0-90C0-D2B315AB0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4222088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B06E-69ED-FE85-864C-B7A5056B0D7B}"/>
              </a:ext>
            </a:extLst>
          </p:cNvPr>
          <p:cNvSpPr>
            <a:spLocks noGrp="1"/>
          </p:cNvSpPr>
          <p:nvPr>
            <p:ph type="title"/>
          </p:nvPr>
        </p:nvSpPr>
        <p:spPr>
          <a:xfrm>
            <a:off x="838200" y="908050"/>
            <a:ext cx="10515600" cy="1081087"/>
          </a:xfrm>
        </p:spPr>
        <p:txBody>
          <a:bodyPr>
            <a:noAutofit/>
          </a:bodyPr>
          <a:lstStyle/>
          <a:p>
            <a:pPr algn="ctr">
              <a:lnSpc>
                <a:spcPts val="3300"/>
              </a:lnSpc>
            </a:pPr>
            <a:br>
              <a:rPr lang="en" sz="3200" dirty="0"/>
            </a:br>
            <a:r>
              <a:rPr lang="en" sz="3200" dirty="0"/>
              <a:t>Wellspect tillhandahåller både produkter och utbildningsmaterial för att minska riskerna för UVI</a:t>
            </a:r>
            <a:br>
              <a:rPr lang="en" sz="3200" dirty="0"/>
            </a:br>
            <a:r>
              <a:rPr lang="en" sz="1800" b="1" dirty="0">
                <a:solidFill>
                  <a:srgbClr val="000000"/>
                </a:solidFill>
              </a:rPr>
              <a:t>Scanna QR koderna eller använd länkarna;</a:t>
            </a:r>
            <a:endParaRPr lang="en" sz="3200" b="1" dirty="0"/>
          </a:p>
        </p:txBody>
      </p:sp>
      <p:sp>
        <p:nvSpPr>
          <p:cNvPr id="5" name="Content Placeholder 4">
            <a:extLst>
              <a:ext uri="{FF2B5EF4-FFF2-40B4-BE49-F238E27FC236}">
                <a16:creationId xmlns:a16="http://schemas.microsoft.com/office/drawing/2014/main" id="{B4EFC418-2E09-6823-9EDF-17C317EF03C8}"/>
              </a:ext>
            </a:extLst>
          </p:cNvPr>
          <p:cNvSpPr>
            <a:spLocks noGrp="1"/>
          </p:cNvSpPr>
          <p:nvPr>
            <p:ph sz="quarter" idx="11"/>
          </p:nvPr>
        </p:nvSpPr>
        <p:spPr>
          <a:xfrm>
            <a:off x="7697557" y="5447019"/>
            <a:ext cx="1705569" cy="720000"/>
          </a:xfrm>
        </p:spPr>
        <p:txBody>
          <a:bodyPr anchor="ctr"/>
          <a:lstStyle/>
          <a:p>
            <a:pPr marL="0" indent="0" algn="ctr">
              <a:buNone/>
            </a:pPr>
            <a:r>
              <a:rPr lang="en" sz="1400" dirty="0"/>
              <a:t>Läs mer och beställ prover</a:t>
            </a:r>
            <a:endParaRPr lang="en-SE" sz="1400" dirty="0"/>
          </a:p>
        </p:txBody>
      </p:sp>
      <p:pic>
        <p:nvPicPr>
          <p:cNvPr id="41" name="Picture Placeholder 40" descr="A person holding a phone and a computer&#10;&#10;Description automatically generated">
            <a:extLst>
              <a:ext uri="{FF2B5EF4-FFF2-40B4-BE49-F238E27FC236}">
                <a16:creationId xmlns:a16="http://schemas.microsoft.com/office/drawing/2014/main" id="{C058675A-7581-039A-25A0-DBA68C4C49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774" b="2774"/>
          <a:stretch>
            <a:fillRect/>
          </a:stretch>
        </p:blipFill>
        <p:spPr>
          <a:xfrm>
            <a:off x="2077575" y="2288897"/>
            <a:ext cx="3348037" cy="2371725"/>
          </a:xfrm>
          <a:prstGeom prst="roundRect">
            <a:avLst>
              <a:gd name="adj" fmla="val 4743"/>
            </a:avLst>
          </a:prstGeom>
        </p:spPr>
      </p:pic>
      <p:pic>
        <p:nvPicPr>
          <p:cNvPr id="39" name="Picture Placeholder 38" descr="A person using a computer and a phone&#10;&#10;Description automatically generated">
            <a:extLst>
              <a:ext uri="{FF2B5EF4-FFF2-40B4-BE49-F238E27FC236}">
                <a16:creationId xmlns:a16="http://schemas.microsoft.com/office/drawing/2014/main" id="{958DC6DC-59A5-3482-C2B6-934837217EA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774" b="2774"/>
          <a:stretch>
            <a:fillRect/>
          </a:stretch>
        </p:blipFill>
        <p:spPr>
          <a:xfrm>
            <a:off x="7311861" y="2288897"/>
            <a:ext cx="3348037" cy="2371725"/>
          </a:xfrm>
          <a:prstGeom prst="roundRect">
            <a:avLst>
              <a:gd name="adj" fmla="val 3551"/>
            </a:avLst>
          </a:prstGeom>
        </p:spPr>
      </p:pic>
      <p:sp>
        <p:nvSpPr>
          <p:cNvPr id="22" name="Linked button">
            <a:hlinkClick r:id="rId5"/>
            <a:extLst>
              <a:ext uri="{FF2B5EF4-FFF2-40B4-BE49-F238E27FC236}">
                <a16:creationId xmlns:a16="http://schemas.microsoft.com/office/drawing/2014/main" id="{DE8ED1B5-99AB-3A12-B8E2-F447AA23888B}"/>
              </a:ext>
            </a:extLst>
          </p:cNvPr>
          <p:cNvSpPr/>
          <p:nvPr/>
        </p:nvSpPr>
        <p:spPr>
          <a:xfrm>
            <a:off x="2300518"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err="1"/>
              <a:t>Wellspect</a:t>
            </a:r>
            <a:r>
              <a:rPr lang="en-US" sz="1400"/>
              <a:t> </a:t>
            </a:r>
            <a:r>
              <a:rPr lang="en-US" sz="1400" err="1"/>
              <a:t>Utbildning</a:t>
            </a:r>
            <a:endParaRPr lang="en-US" sz="1400" err="1">
              <a:cs typeface="Calibri"/>
            </a:endParaRPr>
          </a:p>
        </p:txBody>
      </p:sp>
      <p:sp>
        <p:nvSpPr>
          <p:cNvPr id="28" name="Content Placeholder 27">
            <a:extLst>
              <a:ext uri="{FF2B5EF4-FFF2-40B4-BE49-F238E27FC236}">
                <a16:creationId xmlns:a16="http://schemas.microsoft.com/office/drawing/2014/main" id="{C8D86F99-1748-B59B-E902-41CBF31173E9}"/>
              </a:ext>
            </a:extLst>
          </p:cNvPr>
          <p:cNvSpPr>
            <a:spLocks noGrp="1"/>
          </p:cNvSpPr>
          <p:nvPr>
            <p:ph sz="quarter" idx="10"/>
          </p:nvPr>
        </p:nvSpPr>
        <p:spPr>
          <a:xfrm>
            <a:off x="2788874" y="5396219"/>
            <a:ext cx="1347350" cy="720000"/>
          </a:xfrm>
        </p:spPr>
        <p:txBody>
          <a:bodyPr anchor="ctr" anchorCtr="0"/>
          <a:lstStyle/>
          <a:p>
            <a:pPr marL="0" indent="0" algn="ctr">
              <a:buNone/>
            </a:pPr>
            <a:r>
              <a:rPr kumimoji="0" lang="en" sz="1400" b="0" i="0" u="none" strike="noStrike" kern="1200" cap="none" spc="0" normalizeH="0" baseline="0" noProof="0" dirty="0">
                <a:ln>
                  <a:noFill/>
                </a:ln>
                <a:solidFill>
                  <a:srgbClr val="000000"/>
                </a:solidFill>
                <a:effectLst/>
                <a:uLnTx/>
                <a:uFillTx/>
                <a:ea typeface="+mn-ea"/>
                <a:cs typeface="+mn-cs"/>
              </a:rPr>
              <a:t>Hitta mer utbildnings-material</a:t>
            </a:r>
            <a:endParaRPr lang="en" sz="1400" dirty="0">
              <a:hlinkClick r:id="rId6"/>
            </a:endParaRPr>
          </a:p>
        </p:txBody>
      </p:sp>
      <p:sp>
        <p:nvSpPr>
          <p:cNvPr id="31" name="Linked button">
            <a:hlinkClick r:id="rId7"/>
            <a:extLst>
              <a:ext uri="{FF2B5EF4-FFF2-40B4-BE49-F238E27FC236}">
                <a16:creationId xmlns:a16="http://schemas.microsoft.com/office/drawing/2014/main" id="{799F4613-3B08-D9ED-726F-1B8D69935949}"/>
              </a:ext>
            </a:extLst>
          </p:cNvPr>
          <p:cNvSpPr/>
          <p:nvPr/>
        </p:nvSpPr>
        <p:spPr>
          <a:xfrm>
            <a:off x="7553657"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LoFric</a:t>
            </a:r>
            <a:r>
              <a:rPr lang="en-US" sz="1400" dirty="0"/>
              <a:t> </a:t>
            </a:r>
            <a:r>
              <a:rPr lang="en-US" sz="1400" dirty="0" err="1"/>
              <a:t>katetrar</a:t>
            </a:r>
            <a:r>
              <a:rPr lang="en-US" sz="1400" dirty="0"/>
              <a:t> för RIK</a:t>
            </a:r>
          </a:p>
        </p:txBody>
      </p:sp>
      <p:pic>
        <p:nvPicPr>
          <p:cNvPr id="32" name="Graphic 31">
            <a:extLst>
              <a:ext uri="{FF2B5EF4-FFF2-40B4-BE49-F238E27FC236}">
                <a16:creationId xmlns:a16="http://schemas.microsoft.com/office/drawing/2014/main" id="{D371B17C-29F9-E413-21A2-C0F7CD5FC1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3812" y="4957062"/>
            <a:ext cx="203521" cy="203521"/>
          </a:xfrm>
          <a:prstGeom prst="rect">
            <a:avLst/>
          </a:prstGeom>
        </p:spPr>
      </p:pic>
      <p:pic>
        <p:nvPicPr>
          <p:cNvPr id="34" name="Graphic 33">
            <a:extLst>
              <a:ext uri="{FF2B5EF4-FFF2-40B4-BE49-F238E27FC236}">
                <a16:creationId xmlns:a16="http://schemas.microsoft.com/office/drawing/2014/main" id="{CCBB72E2-44F4-F4D4-07CD-90517C80E6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83706" y="4957062"/>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9C01D799-4D79-3711-5E5D-5DE88AE57ED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1" action="ppaction://hlinksldjump"/>
            <a:extLst>
              <a:ext uri="{FF2B5EF4-FFF2-40B4-BE49-F238E27FC236}">
                <a16:creationId xmlns:a16="http://schemas.microsoft.com/office/drawing/2014/main" id="{E96D6650-235E-8051-3EB5-AE36D5A8D62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312F8248-AA53-320D-F77C-F475A672CAE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7" name="Graphic 6">
            <a:extLst>
              <a:ext uri="{FF2B5EF4-FFF2-40B4-BE49-F238E27FC236}">
                <a16:creationId xmlns:a16="http://schemas.microsoft.com/office/drawing/2014/main" id="{4E8E057F-E8B8-EAE8-53D9-8BDD5D4B1C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43974" y="5107037"/>
            <a:ext cx="203521" cy="203521"/>
          </a:xfrm>
          <a:prstGeom prst="rect">
            <a:avLst/>
          </a:prstGeom>
        </p:spPr>
      </p:pic>
      <p:pic>
        <p:nvPicPr>
          <p:cNvPr id="9" name="Graphic 8">
            <a:extLst>
              <a:ext uri="{FF2B5EF4-FFF2-40B4-BE49-F238E27FC236}">
                <a16:creationId xmlns:a16="http://schemas.microsoft.com/office/drawing/2014/main" id="{3A9CAA99-04E2-D377-DC50-8AF7724DD4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5124" y="4926186"/>
            <a:ext cx="203521" cy="203521"/>
          </a:xfrm>
          <a:prstGeom prst="rect">
            <a:avLst/>
          </a:prstGeom>
        </p:spPr>
      </p:pic>
      <p:pic>
        <p:nvPicPr>
          <p:cNvPr id="10" name="Graphic 9">
            <a:extLst>
              <a:ext uri="{FF2B5EF4-FFF2-40B4-BE49-F238E27FC236}">
                <a16:creationId xmlns:a16="http://schemas.microsoft.com/office/drawing/2014/main" id="{A63B4E6D-B32D-DDFC-B57E-2C3434FF8C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8408" y="4957062"/>
            <a:ext cx="203521" cy="203521"/>
          </a:xfrm>
          <a:prstGeom prst="rect">
            <a:avLst/>
          </a:prstGeom>
        </p:spPr>
      </p:pic>
      <p:pic>
        <p:nvPicPr>
          <p:cNvPr id="20" name="Picture 19">
            <a:extLst>
              <a:ext uri="{FF2B5EF4-FFF2-40B4-BE49-F238E27FC236}">
                <a16:creationId xmlns:a16="http://schemas.microsoft.com/office/drawing/2014/main" id="{209868F3-D754-7881-7D66-12208C8E952D}"/>
              </a:ext>
            </a:extLst>
          </p:cNvPr>
          <p:cNvPicPr>
            <a:picLocks noChangeAspect="1"/>
          </p:cNvPicPr>
          <p:nvPr/>
        </p:nvPicPr>
        <p:blipFill>
          <a:blip r:embed="rId13"/>
          <a:stretch>
            <a:fillRect/>
          </a:stretch>
        </p:blipFill>
        <p:spPr>
          <a:xfrm>
            <a:off x="4007249" y="5402569"/>
            <a:ext cx="974390" cy="968726"/>
          </a:xfrm>
          <a:prstGeom prst="rect">
            <a:avLst/>
          </a:prstGeom>
        </p:spPr>
      </p:pic>
      <p:pic>
        <p:nvPicPr>
          <p:cNvPr id="23" name="Picture 22">
            <a:extLst>
              <a:ext uri="{FF2B5EF4-FFF2-40B4-BE49-F238E27FC236}">
                <a16:creationId xmlns:a16="http://schemas.microsoft.com/office/drawing/2014/main" id="{166490B0-00FC-2B1E-8B0D-C969085D3B28}"/>
              </a:ext>
            </a:extLst>
          </p:cNvPr>
          <p:cNvPicPr>
            <a:picLocks noChangeAspect="1"/>
          </p:cNvPicPr>
          <p:nvPr/>
        </p:nvPicPr>
        <p:blipFill>
          <a:blip r:embed="rId14"/>
          <a:stretch>
            <a:fillRect/>
          </a:stretch>
        </p:blipFill>
        <p:spPr>
          <a:xfrm>
            <a:off x="9403126" y="5352445"/>
            <a:ext cx="974390" cy="972752"/>
          </a:xfrm>
          <a:prstGeom prst="rect">
            <a:avLst/>
          </a:prstGeom>
        </p:spPr>
      </p:pic>
    </p:spTree>
    <p:extLst>
      <p:ext uri="{BB962C8B-B14F-4D97-AF65-F5344CB8AC3E}">
        <p14:creationId xmlns:p14="http://schemas.microsoft.com/office/powerpoint/2010/main" val="228002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6F24D0-1B68-4610-2E21-2124AEEDF98B}"/>
              </a:ext>
            </a:extLst>
          </p:cNvPr>
          <p:cNvSpPr>
            <a:spLocks noGrp="1"/>
          </p:cNvSpPr>
          <p:nvPr>
            <p:ph type="title"/>
          </p:nvPr>
        </p:nvSpPr>
        <p:spPr>
          <a:xfrm>
            <a:off x="5664200" y="916343"/>
            <a:ext cx="5689599" cy="1054121"/>
          </a:xfrm>
        </p:spPr>
        <p:txBody>
          <a:bodyPr>
            <a:normAutofit/>
          </a:bodyPr>
          <a:lstStyle/>
          <a:p>
            <a:r>
              <a:rPr lang="en-US"/>
              <a:t>Detta material </a:t>
            </a:r>
            <a:r>
              <a:rPr lang="en-US" err="1"/>
              <a:t>är</a:t>
            </a:r>
            <a:r>
              <a:rPr lang="en-US"/>
              <a:t> </a:t>
            </a:r>
            <a:r>
              <a:rPr lang="en-US" err="1"/>
              <a:t>framtaget</a:t>
            </a:r>
            <a:r>
              <a:rPr lang="en-US"/>
              <a:t> i samarbete med:</a:t>
            </a:r>
            <a:endParaRPr lang="en-US">
              <a:ea typeface="Calibri Light"/>
              <a:cs typeface="Calibri Light"/>
            </a:endParaRPr>
          </a:p>
        </p:txBody>
      </p:sp>
      <p:sp>
        <p:nvSpPr>
          <p:cNvPr id="3" name="Platshållare för innehåll 2">
            <a:extLst>
              <a:ext uri="{FF2B5EF4-FFF2-40B4-BE49-F238E27FC236}">
                <a16:creationId xmlns:a16="http://schemas.microsoft.com/office/drawing/2014/main" id="{4127CE56-0019-5CAE-DEF8-702B5F35C3EC}"/>
              </a:ext>
            </a:extLst>
          </p:cNvPr>
          <p:cNvSpPr>
            <a:spLocks noGrp="1"/>
          </p:cNvSpPr>
          <p:nvPr>
            <p:ph idx="1"/>
          </p:nvPr>
        </p:nvSpPr>
        <p:spPr>
          <a:xfrm>
            <a:off x="5664199" y="2276474"/>
            <a:ext cx="5688013" cy="3924301"/>
          </a:xfrm>
        </p:spPr>
        <p:txBody>
          <a:bodyPr vert="horz" lIns="0" tIns="0" rIns="0" bIns="0" rtlCol="0" anchor="t">
            <a:normAutofit/>
          </a:bodyPr>
          <a:lstStyle/>
          <a:p>
            <a:pPr marL="0" indent="0">
              <a:buNone/>
            </a:pPr>
            <a:r>
              <a:rPr lang="en-US" sz="1600" i="1" dirty="0"/>
              <a:t>Simone </a:t>
            </a:r>
            <a:r>
              <a:rPr lang="en-US" sz="1600" i="1" dirty="0" err="1"/>
              <a:t>Bajardo</a:t>
            </a:r>
            <a:r>
              <a:rPr lang="en-US" sz="1600" i="1" dirty="0"/>
              <a:t>, nurse, Hospital </a:t>
            </a:r>
            <a:r>
              <a:rPr lang="en-US" sz="1600" i="1" dirty="0" err="1"/>
              <a:t>Negrar</a:t>
            </a:r>
            <a:r>
              <a:rPr lang="en-US" sz="1600" i="1" dirty="0"/>
              <a:t> di Valpolicella, Italy</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Birgitta Magnusson,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 Karlstad hospital, Sweden</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t>Katarina Gunséus,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a:t>
            </a:r>
            <a:r>
              <a:rPr lang="sv-SE" sz="1600" i="1" dirty="0"/>
              <a:t> Sunderby Hospital</a:t>
            </a:r>
            <a:r>
              <a:rPr lang="en-US" sz="1600" i="1" dirty="0"/>
              <a:t>, Sweden</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Lars Hjertzell,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 Karolinska </a:t>
            </a:r>
            <a:r>
              <a:rPr lang="sv-SE" sz="1600" i="1" dirty="0">
                <a:latin typeface="Calibri" panose="020F0502020204030204" pitchFamily="34" charset="0"/>
                <a:ea typeface="Calibri" panose="020F0502020204030204" pitchFamily="34" charset="0"/>
              </a:rPr>
              <a:t>U</a:t>
            </a:r>
            <a:r>
              <a:rPr lang="sv-SE" sz="1600" i="1" dirty="0">
                <a:solidFill>
                  <a:srgbClr val="000000"/>
                </a:solidFill>
                <a:effectLst/>
                <a:latin typeface="Calibri" panose="020F0502020204030204" pitchFamily="34" charset="0"/>
                <a:ea typeface="Calibri" panose="020F0502020204030204" pitchFamily="34" charset="0"/>
              </a:rPr>
              <a:t>niversity hospital, Sweden</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effectLst/>
                <a:latin typeface="Calibri" panose="020F0502020204030204" pitchFamily="34" charset="0"/>
                <a:ea typeface="Calibri" panose="020F0502020204030204" pitchFamily="34" charset="0"/>
              </a:rPr>
              <a:t>Helén Hummer,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latin typeface="Calibri" panose="020F0502020204030204" pitchFamily="34" charset="0"/>
                <a:ea typeface="Calibri" panose="020F0502020204030204" pitchFamily="34" charset="0"/>
              </a:rPr>
              <a:t>, </a:t>
            </a:r>
            <a:r>
              <a:rPr lang="sv-SE" sz="1600" i="1" dirty="0">
                <a:effectLst/>
                <a:latin typeface="Calibri" panose="020F0502020204030204" pitchFamily="34" charset="0"/>
                <a:ea typeface="Calibri" panose="020F0502020204030204" pitchFamily="34" charset="0"/>
              </a:rPr>
              <a:t>Örebro University hospital, </a:t>
            </a:r>
            <a:r>
              <a:rPr lang="en-US" sz="1600" i="1" dirty="0"/>
              <a:t>Sweden</a:t>
            </a:r>
          </a:p>
          <a:p>
            <a:pPr marL="0" indent="0">
              <a:buNone/>
            </a:pPr>
            <a:r>
              <a:rPr lang="en-US" sz="1600" i="1" dirty="0"/>
              <a:t>Jessika Ågren, </a:t>
            </a:r>
            <a:r>
              <a:rPr lang="en-US" sz="1600" i="1" dirty="0" err="1"/>
              <a:t>urotherapist</a:t>
            </a:r>
            <a:r>
              <a:rPr lang="en-US" sz="1600" i="1" dirty="0"/>
              <a:t>, </a:t>
            </a:r>
            <a:r>
              <a:rPr lang="en-US" sz="1600" i="1" dirty="0" err="1"/>
              <a:t>Sammariterhemmet</a:t>
            </a:r>
            <a:r>
              <a:rPr lang="en-US" sz="1600" i="1" dirty="0"/>
              <a:t>, Sweden</a:t>
            </a:r>
          </a:p>
          <a:p>
            <a:pPr marL="0" indent="0">
              <a:buNone/>
            </a:pPr>
            <a:r>
              <a:rPr lang="en-US" sz="1600" i="1" dirty="0"/>
              <a:t>Vicki Buitenhuis, head nurse, Gentofte hospital, Denmark</a:t>
            </a:r>
          </a:p>
        </p:txBody>
      </p:sp>
      <p:pic>
        <p:nvPicPr>
          <p:cNvPr id="12" name="Picture Placeholder 11" descr="A person holding a file&#10;&#10;Description automatically generated">
            <a:extLst>
              <a:ext uri="{FF2B5EF4-FFF2-40B4-BE49-F238E27FC236}">
                <a16:creationId xmlns:a16="http://schemas.microsoft.com/office/drawing/2014/main" id="{648E51F1-E6D8-9C24-DEB9-9F2722C6BF6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877" r="13973"/>
          <a:stretch/>
        </p:blipFill>
        <p:spPr>
          <a:xfrm flipH="1">
            <a:off x="839788" y="915988"/>
            <a:ext cx="4176712" cy="5284787"/>
          </a:xfrm>
        </p:spPr>
      </p:pic>
      <p:sp>
        <p:nvSpPr>
          <p:cNvPr id="11" name="TextBox 10">
            <a:extLst>
              <a:ext uri="{FF2B5EF4-FFF2-40B4-BE49-F238E27FC236}">
                <a16:creationId xmlns:a16="http://schemas.microsoft.com/office/drawing/2014/main" id="{3375CC0D-9FAC-D812-CCB9-D7F707C6898D}"/>
              </a:ext>
            </a:extLst>
          </p:cNvPr>
          <p:cNvSpPr txBox="1"/>
          <p:nvPr/>
        </p:nvSpPr>
        <p:spPr>
          <a:xfrm>
            <a:off x="838202" y="6200775"/>
            <a:ext cx="8673029" cy="584775"/>
          </a:xfrm>
          <a:prstGeom prst="rect">
            <a:avLst/>
          </a:prstGeom>
          <a:noFill/>
        </p:spPr>
        <p:txBody>
          <a:bodyPr wrap="square">
            <a:spAutoFit/>
          </a:bodyPr>
          <a:lstStyle/>
          <a:p>
            <a:r>
              <a:rPr lang="en-US" sz="1600" i="1">
                <a:effectLst/>
                <a:latin typeface="Calibri" panose="020F0502020204030204" pitchFamily="34" charset="0"/>
                <a:ea typeface="Calibri" panose="020F0502020204030204" pitchFamily="34" charset="0"/>
                <a:cs typeface="Times New Roman" panose="02020603050405020304" pitchFamily="18" charset="0"/>
              </a:rPr>
              <a:t>The </a:t>
            </a:r>
            <a:r>
              <a:rPr lang="en-US" sz="1600" i="1" err="1">
                <a:effectLst/>
                <a:latin typeface="Calibri" panose="020F0502020204030204" pitchFamily="34" charset="0"/>
                <a:ea typeface="Calibri" panose="020F0502020204030204" pitchFamily="34" charset="0"/>
                <a:cs typeface="Times New Roman" panose="02020603050405020304" pitchFamily="18" charset="0"/>
              </a:rPr>
              <a:t>Wellspect</a:t>
            </a:r>
            <a:r>
              <a:rPr lang="en-US" sz="1600" i="1">
                <a:effectLst/>
                <a:latin typeface="Calibri" panose="020F0502020204030204" pitchFamily="34" charset="0"/>
                <a:ea typeface="Calibri" panose="020F0502020204030204" pitchFamily="34" charset="0"/>
                <a:cs typeface="Times New Roman" panose="02020603050405020304" pitchFamily="18" charset="0"/>
              </a:rPr>
              <a:t> U.S. Clinicians who participated in the UTI tool review and feedback are: </a:t>
            </a:r>
          </a:p>
          <a:p>
            <a:r>
              <a:rPr lang="en-US" sz="1600" i="1">
                <a:effectLst/>
                <a:latin typeface="Calibri" panose="020F0502020204030204" pitchFamily="34" charset="0"/>
                <a:ea typeface="Calibri" panose="020F0502020204030204" pitchFamily="34" charset="0"/>
                <a:cs typeface="Times New Roman" panose="02020603050405020304" pitchFamily="18" charset="0"/>
              </a:rPr>
              <a:t>Lisa </a:t>
            </a:r>
            <a:r>
              <a:rPr lang="en-US" sz="1600" i="1" err="1">
                <a:effectLst/>
                <a:latin typeface="Calibri" panose="020F0502020204030204" pitchFamily="34" charset="0"/>
                <a:ea typeface="Calibri" panose="020F0502020204030204" pitchFamily="34" charset="0"/>
                <a:cs typeface="Times New Roman" panose="02020603050405020304" pitchFamily="18" charset="0"/>
              </a:rPr>
              <a:t>Beauchemin</a:t>
            </a:r>
            <a:r>
              <a:rPr lang="en-US" sz="1600" i="1">
                <a:effectLst/>
                <a:latin typeface="Calibri" panose="020F0502020204030204" pitchFamily="34" charset="0"/>
                <a:ea typeface="Calibri" panose="020F0502020204030204" pitchFamily="34" charset="0"/>
                <a:cs typeface="Times New Roman" panose="02020603050405020304" pitchFamily="18" charset="0"/>
              </a:rPr>
              <a:t>, Katherine Fernandez, Misty Lloyd, Colleen Rickard and Kelsi Smith. </a:t>
            </a:r>
            <a:endParaRPr lang="sv-SE" sz="1600">
              <a:effectLst/>
              <a:latin typeface="Calibri" panose="020F0502020204030204" pitchFamily="34" charset="0"/>
              <a:ea typeface="Calibri" panose="020F0502020204030204" pitchFamily="34" charset="0"/>
            </a:endParaRPr>
          </a:p>
        </p:txBody>
      </p:sp>
      <p:pic>
        <p:nvPicPr>
          <p:cNvPr id="4" name="Graphic 7">
            <a:hlinkClick r:id="" action="ppaction://hlinkshowjump?jump=nextslide"/>
            <a:extLst>
              <a:ext uri="{FF2B5EF4-FFF2-40B4-BE49-F238E27FC236}">
                <a16:creationId xmlns:a16="http://schemas.microsoft.com/office/drawing/2014/main" id="{78ECFF62-C145-A922-614C-6C52722ECA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67DB89C-B770-0879-EE25-43A233DF44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C58F866-BB24-FC9B-A860-213D65512E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19718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EBC-976E-CD2C-C265-BEBE3DC9C4F8}"/>
              </a:ext>
            </a:extLst>
          </p:cNvPr>
          <p:cNvSpPr txBox="1">
            <a:spLocks noGrp="1"/>
          </p:cNvSpPr>
          <p:nvPr>
            <p:ph type="title"/>
          </p:nvPr>
        </p:nvSpPr>
        <p:spPr>
          <a:xfrm>
            <a:off x="838200" y="916343"/>
            <a:ext cx="10515600" cy="1054121"/>
          </a:xfrm>
        </p:spPr>
        <p:txBody>
          <a:bodyPr>
            <a:noAutofit/>
          </a:bodyPr>
          <a:lstStyle/>
          <a:p>
            <a:pPr lvl="0"/>
            <a:r>
              <a:rPr lang="en"/>
              <a:t>Grundläggande information om UVI (målet med materialet)</a:t>
            </a:r>
          </a:p>
        </p:txBody>
      </p:sp>
      <p:sp>
        <p:nvSpPr>
          <p:cNvPr id="3" name="Content Placeholder 2">
            <a:extLst>
              <a:ext uri="{FF2B5EF4-FFF2-40B4-BE49-F238E27FC236}">
                <a16:creationId xmlns:a16="http://schemas.microsoft.com/office/drawing/2014/main" id="{EAEB8BEE-5782-54B6-7678-FA9C72BFF00D}"/>
              </a:ext>
            </a:extLst>
          </p:cNvPr>
          <p:cNvSpPr txBox="1">
            <a:spLocks noGrp="1"/>
          </p:cNvSpPr>
          <p:nvPr>
            <p:ph idx="1"/>
          </p:nvPr>
        </p:nvSpPr>
        <p:spPr>
          <a:xfrm>
            <a:off x="838200" y="2276474"/>
            <a:ext cx="8023578" cy="3924301"/>
          </a:xfrm>
        </p:spPr>
        <p:txBody>
          <a:bodyPr vert="horz" lIns="0" tIns="0" rIns="0" bIns="0" rtlCol="0" anchor="t">
            <a:noAutofit/>
          </a:bodyPr>
          <a:lstStyle/>
          <a:p>
            <a:pPr marL="0" indent="0">
              <a:buNone/>
            </a:pPr>
            <a:r>
              <a:rPr lang="sv-SE"/>
              <a:t>Antibiotikaresistens är ett globalt hot, därför är det viktigt att minska riskerna för att få urinvägsinfektioner och hitta de bästa behandlingsvägarna.</a:t>
            </a:r>
          </a:p>
          <a:p>
            <a:pPr marL="0" indent="0">
              <a:buNone/>
            </a:pPr>
            <a:r>
              <a:rPr lang="sv-SE"/>
              <a:t>Detta interaktiva utbildningsmaterial är avsett för vårdpersonal som möter patienter med återkommande urinvägsinfektioner (</a:t>
            </a:r>
            <a:r>
              <a:rPr lang="sv-SE" err="1"/>
              <a:t>UVIer</a:t>
            </a:r>
            <a:r>
              <a:rPr lang="sv-SE"/>
              <a:t>) och som utför    Ren Intermittent Kateterisering (RIK).</a:t>
            </a:r>
          </a:p>
          <a:p>
            <a:pPr marL="0" indent="0">
              <a:buNone/>
            </a:pPr>
            <a:r>
              <a:rPr lang="sv-SE"/>
              <a:t>Du kan använda den som en "checklista" för att hitta bästa möjliga behandlingsplan.</a:t>
            </a:r>
          </a:p>
          <a:p>
            <a:pPr marL="0" lvl="0" indent="0">
              <a:buNone/>
            </a:pPr>
            <a:r>
              <a:rPr lang="sv-SE"/>
              <a:t>Definition för återkommande urinvägsinfektion =  3 eller fler infektioner under ett år eller två infektioner inom sex månader. </a:t>
            </a:r>
          </a:p>
          <a:p>
            <a:pPr marL="0" indent="0">
              <a:buNone/>
            </a:pPr>
            <a:endParaRPr lang="sv-SE" sz="1400" i="1">
              <a:solidFill>
                <a:schemeClr val="bg1">
                  <a:lumMod val="50000"/>
                </a:schemeClr>
              </a:solidFill>
              <a:cs typeface="Calibri"/>
            </a:endParaRPr>
          </a:p>
        </p:txBody>
      </p:sp>
      <p:pic>
        <p:nvPicPr>
          <p:cNvPr id="4" name="Graphic 7">
            <a:hlinkClick r:id="" action="ppaction://hlinkshowjump?jump=nextslide"/>
            <a:extLst>
              <a:ext uri="{FF2B5EF4-FFF2-40B4-BE49-F238E27FC236}">
                <a16:creationId xmlns:a16="http://schemas.microsoft.com/office/drawing/2014/main" id="{5DF696C0-BC3A-46F2-1F36-F3AC1B256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79B8A535-7C93-DF8A-E5CA-8D0621589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0FA1D3E-06FD-0A41-81C2-83DC98F6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5" name="TextBox 4">
            <a:extLst>
              <a:ext uri="{FF2B5EF4-FFF2-40B4-BE49-F238E27FC236}">
                <a16:creationId xmlns:a16="http://schemas.microsoft.com/office/drawing/2014/main" id="{FECEC99C-7333-C820-46FF-B7EB71A0ED46}"/>
              </a:ext>
            </a:extLst>
          </p:cNvPr>
          <p:cNvSpPr txBox="1"/>
          <p:nvPr/>
        </p:nvSpPr>
        <p:spPr>
          <a:xfrm>
            <a:off x="838200" y="596535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400" i="1" baseline="0" dirty="0">
                <a:solidFill>
                  <a:srgbClr val="7F7F7F"/>
                </a:solidFill>
                <a:latin typeface="Calibri"/>
              </a:rPr>
              <a:t>Ref: </a:t>
            </a:r>
            <a:r>
              <a:rPr lang="sv-SE" sz="1400" i="1" baseline="0" dirty="0" err="1">
                <a:solidFill>
                  <a:srgbClr val="7F7F7F"/>
                </a:solidFill>
                <a:latin typeface="Calibri"/>
              </a:rPr>
              <a:t>Aggarwal</a:t>
            </a:r>
            <a:r>
              <a:rPr lang="sv-SE" sz="1400" i="1" baseline="0" dirty="0">
                <a:solidFill>
                  <a:srgbClr val="7F7F7F"/>
                </a:solidFill>
                <a:latin typeface="Calibri"/>
              </a:rPr>
              <a:t> et al, </a:t>
            </a:r>
            <a:r>
              <a:rPr lang="sv-SE" sz="1400" i="1" baseline="0" dirty="0" err="1">
                <a:solidFill>
                  <a:srgbClr val="7F7F7F"/>
                </a:solidFill>
                <a:latin typeface="Calibri"/>
              </a:rPr>
              <a:t>StatPearl</a:t>
            </a:r>
            <a:r>
              <a:rPr lang="sv-SE" sz="1400" i="1" baseline="0" dirty="0">
                <a:solidFill>
                  <a:srgbClr val="7F7F7F"/>
                </a:solidFill>
                <a:latin typeface="Calibri"/>
              </a:rPr>
              <a:t>, 2024</a:t>
            </a:r>
            <a:endParaRPr lang="en-US" dirty="0"/>
          </a:p>
        </p:txBody>
      </p:sp>
    </p:spTree>
    <p:extLst>
      <p:ext uri="{BB962C8B-B14F-4D97-AF65-F5344CB8AC3E}">
        <p14:creationId xmlns:p14="http://schemas.microsoft.com/office/powerpoint/2010/main" val="357552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369-B9C6-D5B1-89B9-9CB85F8A3D93}"/>
              </a:ext>
            </a:extLst>
          </p:cNvPr>
          <p:cNvSpPr>
            <a:spLocks noGrp="1"/>
          </p:cNvSpPr>
          <p:nvPr>
            <p:ph type="title"/>
          </p:nvPr>
        </p:nvSpPr>
        <p:spPr/>
        <p:txBody>
          <a:bodyPr/>
          <a:lstStyle/>
          <a:p>
            <a:r>
              <a:rPr lang="en-US"/>
              <a:t>Referenser</a:t>
            </a:r>
          </a:p>
        </p:txBody>
      </p:sp>
      <p:sp>
        <p:nvSpPr>
          <p:cNvPr id="3" name="Content Placeholder 2">
            <a:extLst>
              <a:ext uri="{FF2B5EF4-FFF2-40B4-BE49-F238E27FC236}">
                <a16:creationId xmlns:a16="http://schemas.microsoft.com/office/drawing/2014/main" id="{AD0EC913-2256-7652-C68F-A041EE52EF88}"/>
              </a:ext>
            </a:extLst>
          </p:cNvPr>
          <p:cNvSpPr>
            <a:spLocks noGrp="1"/>
          </p:cNvSpPr>
          <p:nvPr>
            <p:ph idx="1"/>
          </p:nvPr>
        </p:nvSpPr>
        <p:spPr/>
        <p:txBody>
          <a:bodyPr>
            <a:normAutofit/>
          </a:bodyPr>
          <a:lstStyle/>
          <a:p>
            <a:pPr marL="0" indent="0">
              <a:lnSpc>
                <a:spcPct val="100000"/>
              </a:lnSpc>
              <a:spcAft>
                <a:spcPts val="1200"/>
              </a:spcAft>
              <a:buNone/>
            </a:pPr>
            <a:r>
              <a:rPr lang="en-US" sz="1400" i="1">
                <a:solidFill>
                  <a:schemeClr val="bg1">
                    <a:lumMod val="50000"/>
                  </a:schemeClr>
                </a:solidFill>
                <a:latin typeface="+mj-lt"/>
              </a:rPr>
              <a:t>Aggarwal et al, </a:t>
            </a:r>
            <a:r>
              <a:rPr lang="en-US" sz="1400" i="1" err="1">
                <a:solidFill>
                  <a:schemeClr val="bg1">
                    <a:lumMod val="50000"/>
                  </a:schemeClr>
                </a:solidFill>
                <a:latin typeface="+mj-lt"/>
              </a:rPr>
              <a:t>StatPearl</a:t>
            </a:r>
            <a:r>
              <a:rPr lang="en-US" sz="1400" i="1">
                <a:solidFill>
                  <a:schemeClr val="bg1">
                    <a:lumMod val="50000"/>
                  </a:schemeClr>
                </a:solidFill>
                <a:latin typeface="+mj-lt"/>
              </a:rPr>
              <a:t>, 2024: </a:t>
            </a:r>
            <a:r>
              <a:rPr lang="en-US" sz="1400" i="1">
                <a:solidFill>
                  <a:schemeClr val="bg1">
                    <a:lumMod val="50000"/>
                  </a:schemeClr>
                </a:solidFill>
                <a:latin typeface="+mj-lt"/>
                <a:hlinkClick r:id="rId2">
                  <a:extLst>
                    <a:ext uri="{A12FA001-AC4F-418D-AE19-62706E023703}">
                      <ahyp:hlinkClr xmlns:ahyp="http://schemas.microsoft.com/office/drawing/2018/hyperlinkcolor" val="tx"/>
                    </a:ext>
                  </a:extLst>
                </a:hlinkClick>
              </a:rPr>
              <a:t>Recurrent Urinary Tract Infections - StatPearls - NCBI Bookshelf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3">
                  <a:extLst>
                    <a:ext uri="{A12FA001-AC4F-418D-AE19-62706E023703}">
                      <ahyp:hlinkClr xmlns:ahyp="http://schemas.microsoft.com/office/drawing/2018/hyperlinkcolor" val="tx"/>
                    </a:ext>
                  </a:extLst>
                </a:hlinkClick>
              </a:rPr>
              <a:t>EAUN IC guidlines 2024: Urethral intermittent catheterisation in adults - Including urethral intermittent dilatation | European Association of Urology Nurses - EAUN (uroweb.org)</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4">
                  <a:extLst>
                    <a:ext uri="{A12FA001-AC4F-418D-AE19-62706E023703}">
                      <ahyp:hlinkClr xmlns:ahyp="http://schemas.microsoft.com/office/drawing/2018/hyperlinkcolor" val="tx"/>
                    </a:ext>
                  </a:extLst>
                </a:hlinkClick>
              </a:rPr>
              <a:t>Furuta et al, 2021: Effects of Transanal Irrigation on Gut Microbiota in Pediatric Patients with Spina Bifida - PubMed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5">
                  <a:extLst>
                    <a:ext uri="{A12FA001-AC4F-418D-AE19-62706E023703}">
                      <ahyp:hlinkClr xmlns:ahyp="http://schemas.microsoft.com/office/drawing/2018/hyperlinkcolor" val="tx"/>
                    </a:ext>
                  </a:extLst>
                </a:hlinkClick>
              </a:rPr>
              <a:t>https://www.wellspect.co.uk/education</a:t>
            </a:r>
            <a:endParaRPr lang="en-US" sz="1400" i="1">
              <a:solidFill>
                <a:schemeClr val="bg1">
                  <a:lumMod val="50000"/>
                </a:schemeClr>
              </a:solidFill>
              <a:latin typeface="+mj-lt"/>
            </a:endParaRPr>
          </a:p>
          <a:p>
            <a:endParaRPr lang="en-US" sz="1800">
              <a:solidFill>
                <a:schemeClr val="bg1">
                  <a:lumMod val="50000"/>
                </a:schemeClr>
              </a:solidFill>
              <a:latin typeface="+mj-lt"/>
            </a:endParaRPr>
          </a:p>
          <a:p>
            <a:endParaRPr lang="en-US" sz="1800">
              <a:solidFill>
                <a:schemeClr val="bg1">
                  <a:lumMod val="50000"/>
                </a:schemeClr>
              </a:solidFill>
              <a:latin typeface="+mj-lt"/>
            </a:endParaRPr>
          </a:p>
          <a:p>
            <a:endParaRPr lang="en-US" sz="1800">
              <a:latin typeface="+mj-lt"/>
            </a:endParaRPr>
          </a:p>
        </p:txBody>
      </p:sp>
      <p:pic>
        <p:nvPicPr>
          <p:cNvPr id="4" name="Graphic 7">
            <a:hlinkClick r:id="" action="ppaction://hlinkshowjump?jump=nextslide"/>
            <a:extLst>
              <a:ext uri="{FF2B5EF4-FFF2-40B4-BE49-F238E27FC236}">
                <a16:creationId xmlns:a16="http://schemas.microsoft.com/office/drawing/2014/main" id="{C0A4D33F-AA7E-1D32-CA60-925902693E6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90EB0713-EAAA-6599-653A-7296EE83B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0" name="Graphic 6">
            <a:hlinkClick r:id="" action="ppaction://hlinkshowjump?jump=previousslide"/>
            <a:extLst>
              <a:ext uri="{FF2B5EF4-FFF2-40B4-BE49-F238E27FC236}">
                <a16:creationId xmlns:a16="http://schemas.microsoft.com/office/drawing/2014/main" id="{69CAFF3A-D758-4CEF-2D1C-33BF15899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8179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6321-CD7B-0B09-5CFA-29AF7FEBEE36}"/>
              </a:ext>
            </a:extLst>
          </p:cNvPr>
          <p:cNvSpPr>
            <a:spLocks noGrp="1"/>
          </p:cNvSpPr>
          <p:nvPr>
            <p:ph type="title"/>
          </p:nvPr>
        </p:nvSpPr>
        <p:spPr>
          <a:xfrm>
            <a:off x="838200" y="221218"/>
            <a:ext cx="10515600" cy="1200638"/>
          </a:xfrm>
        </p:spPr>
        <p:txBody>
          <a:bodyPr>
            <a:noAutofit/>
          </a:bodyPr>
          <a:lstStyle/>
          <a:p>
            <a:r>
              <a:rPr lang="en" sz="1400" b="1"/>
              <a:t>Grundläggande information om UVI</a:t>
            </a:r>
            <a:br>
              <a:rPr lang="en" sz="3200"/>
            </a:br>
            <a:r>
              <a:rPr lang="sv-SE"/>
              <a:t>Riskfaktorer för UVI indelade i fyra grupper</a:t>
            </a:r>
            <a:endParaRPr lang="en-US"/>
          </a:p>
        </p:txBody>
      </p:sp>
      <p:sp>
        <p:nvSpPr>
          <p:cNvPr id="1027" name="Rectangle 1026">
            <a:extLst>
              <a:ext uri="{FF2B5EF4-FFF2-40B4-BE49-F238E27FC236}">
                <a16:creationId xmlns:a16="http://schemas.microsoft.com/office/drawing/2014/main" id="{DE81A00D-0184-DD87-92AE-3F6A0FCEA2A8}"/>
              </a:ext>
            </a:extLst>
          </p:cNvPr>
          <p:cNvSpPr/>
          <p:nvPr/>
        </p:nvSpPr>
        <p:spPr>
          <a:xfrm>
            <a:off x="6156304" y="3937378"/>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5" name="Rectangle 1024">
            <a:extLst>
              <a:ext uri="{FF2B5EF4-FFF2-40B4-BE49-F238E27FC236}">
                <a16:creationId xmlns:a16="http://schemas.microsoft.com/office/drawing/2014/main" id="{CA610A10-29AC-B090-0C06-BC108D03FE27}"/>
              </a:ext>
            </a:extLst>
          </p:cNvPr>
          <p:cNvSpPr/>
          <p:nvPr/>
        </p:nvSpPr>
        <p:spPr>
          <a:xfrm>
            <a:off x="838200" y="3937377"/>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4" name="Rectangle 1023">
            <a:extLst>
              <a:ext uri="{FF2B5EF4-FFF2-40B4-BE49-F238E27FC236}">
                <a16:creationId xmlns:a16="http://schemas.microsoft.com/office/drawing/2014/main" id="{7403571E-0892-096A-9EDD-FDB539016957}"/>
              </a:ext>
            </a:extLst>
          </p:cNvPr>
          <p:cNvSpPr/>
          <p:nvPr/>
        </p:nvSpPr>
        <p:spPr>
          <a:xfrm>
            <a:off x="6155909" y="1589060"/>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ED8A5560-C327-C8B4-D836-A296433436E2}"/>
              </a:ext>
            </a:extLst>
          </p:cNvPr>
          <p:cNvSpPr/>
          <p:nvPr/>
        </p:nvSpPr>
        <p:spPr>
          <a:xfrm>
            <a:off x="838200" y="1589060"/>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oAutofit/>
          </a:bodyPr>
          <a:lstStyle/>
          <a:p>
            <a:pPr algn="ctr"/>
            <a:endParaRPr lang="en-US"/>
          </a:p>
          <a:p>
            <a:pPr algn="ctr"/>
            <a:endParaRPr lang="en-US">
              <a:cs typeface="Calibri"/>
            </a:endParaRPr>
          </a:p>
          <a:p>
            <a:pPr algn="ctr"/>
            <a:endParaRPr lang="en-US">
              <a:cs typeface="Calibri"/>
            </a:endParaRPr>
          </a:p>
          <a:p>
            <a:pPr algn="ctr"/>
            <a:endParaRPr lang="en-US">
              <a:cs typeface="Calibri"/>
            </a:endParaRPr>
          </a:p>
        </p:txBody>
      </p:sp>
      <p:sp>
        <p:nvSpPr>
          <p:cNvPr id="3" name="TextBox 2">
            <a:extLst>
              <a:ext uri="{FF2B5EF4-FFF2-40B4-BE49-F238E27FC236}">
                <a16:creationId xmlns:a16="http://schemas.microsoft.com/office/drawing/2014/main" id="{11605200-0CEE-C0BA-6AD3-A662599CF107}"/>
              </a:ext>
            </a:extLst>
          </p:cNvPr>
          <p:cNvSpPr txBox="1"/>
          <p:nvPr/>
        </p:nvSpPr>
        <p:spPr>
          <a:xfrm>
            <a:off x="8182933" y="4051341"/>
            <a:ext cx="2987431" cy="1554272"/>
          </a:xfrm>
          <a:prstGeom prst="rect">
            <a:avLst/>
          </a:prstGeom>
          <a:noFill/>
        </p:spPr>
        <p:txBody>
          <a:bodyPr wrap="square" lIns="91440" tIns="45720" rIns="91440" bIns="45720" rtlCol="0" anchor="t">
            <a:noAutofit/>
          </a:bodyPr>
          <a:lstStyle/>
          <a:p>
            <a:pPr>
              <a:lnSpc>
                <a:spcPts val="1600"/>
              </a:lnSpc>
              <a:spcAft>
                <a:spcPts val="600"/>
              </a:spcAft>
              <a:buClr>
                <a:schemeClr val="tx2"/>
              </a:buClr>
            </a:pPr>
            <a:r>
              <a:rPr lang="en-US" sz="1400" b="1" dirty="0">
                <a:solidFill>
                  <a:srgbClr val="000000"/>
                </a:solidFill>
              </a:rPr>
              <a:t>4. Ren Intermittent </a:t>
            </a:r>
            <a:r>
              <a:rPr lang="en-US" sz="1400" b="1" dirty="0" err="1">
                <a:solidFill>
                  <a:srgbClr val="000000"/>
                </a:solidFill>
              </a:rPr>
              <a:t>Kateterisering</a:t>
            </a:r>
            <a:endParaRPr lang="en-US" sz="1400" b="1" dirty="0">
              <a:solidFill>
                <a:srgbClr val="000000"/>
              </a:solidFill>
              <a:cs typeface="Calibri"/>
            </a:endParaRPr>
          </a:p>
          <a:p>
            <a:pPr marL="188595" indent="-188595">
              <a:spcAft>
                <a:spcPts val="600"/>
              </a:spcAft>
              <a:buFont typeface="Arial" panose="020B0604020202020204" pitchFamily="34" charset="0"/>
              <a:buChar char="•"/>
            </a:pPr>
            <a:r>
              <a:rPr lang="en-US" sz="1200" dirty="0" err="1">
                <a:solidFill>
                  <a:srgbClr val="000000"/>
                </a:solidFill>
              </a:rPr>
              <a:t>Skada</a:t>
            </a:r>
            <a:r>
              <a:rPr lang="en-US" sz="1200" dirty="0">
                <a:solidFill>
                  <a:srgbClr val="000000"/>
                </a:solidFill>
              </a:rPr>
              <a:t> </a:t>
            </a:r>
            <a:r>
              <a:rPr lang="en-US" sz="1200" dirty="0" err="1">
                <a:solidFill>
                  <a:srgbClr val="000000"/>
                </a:solidFill>
              </a:rPr>
              <a:t>i</a:t>
            </a:r>
            <a:r>
              <a:rPr lang="en-US" sz="1200" dirty="0">
                <a:solidFill>
                  <a:srgbClr val="000000"/>
                </a:solidFill>
              </a:rPr>
              <a:t> </a:t>
            </a:r>
            <a:r>
              <a:rPr lang="en-US" sz="1200" dirty="0" err="1">
                <a:solidFill>
                  <a:srgbClr val="000000"/>
                </a:solidFill>
              </a:rPr>
              <a:t>urinröret</a:t>
            </a:r>
            <a:r>
              <a:rPr lang="en-US" sz="1200" dirty="0">
                <a:solidFill>
                  <a:srgbClr val="000000"/>
                </a:solidFill>
              </a:rPr>
              <a:t> </a:t>
            </a:r>
            <a:r>
              <a:rPr lang="en-US" sz="1200" dirty="0" err="1">
                <a:solidFill>
                  <a:srgbClr val="000000"/>
                </a:solidFill>
              </a:rPr>
              <a:t>eller</a:t>
            </a:r>
            <a:r>
              <a:rPr lang="en-US" sz="1200" dirty="0">
                <a:solidFill>
                  <a:srgbClr val="000000"/>
                </a:solidFill>
              </a:rPr>
              <a:t> </a:t>
            </a:r>
            <a:r>
              <a:rPr lang="en-US" sz="1200" dirty="0" err="1">
                <a:solidFill>
                  <a:srgbClr val="000000"/>
                </a:solidFill>
              </a:rPr>
              <a:t>i</a:t>
            </a:r>
            <a:r>
              <a:rPr lang="en-US" sz="1200" dirty="0">
                <a:solidFill>
                  <a:srgbClr val="000000"/>
                </a:solidFill>
              </a:rPr>
              <a:t> </a:t>
            </a:r>
            <a:r>
              <a:rPr lang="en-US" sz="1200" dirty="0" err="1">
                <a:solidFill>
                  <a:srgbClr val="000000"/>
                </a:solidFill>
              </a:rPr>
              <a:t>urinblåsan</a:t>
            </a:r>
            <a:r>
              <a:rPr lang="en-US" sz="1200" dirty="0">
                <a:solidFill>
                  <a:srgbClr val="000000"/>
                </a:solidFill>
              </a:rPr>
              <a:t> av </a:t>
            </a:r>
            <a:r>
              <a:rPr lang="en-US" sz="1200" dirty="0" err="1">
                <a:solidFill>
                  <a:srgbClr val="000000"/>
                </a:solidFill>
              </a:rPr>
              <a:t>produkten</a:t>
            </a:r>
            <a:r>
              <a:rPr lang="en-US" sz="1200" dirty="0">
                <a:solidFill>
                  <a:srgbClr val="000000"/>
                </a:solidFill>
              </a:rPr>
              <a:t> </a:t>
            </a:r>
            <a:endParaRPr lang="en-US" sz="1200" dirty="0"/>
          </a:p>
          <a:p>
            <a:pPr marL="188595" indent="-188595">
              <a:spcAft>
                <a:spcPts val="600"/>
              </a:spcAft>
              <a:buFont typeface="Arial" panose="020B0604020202020204" pitchFamily="34" charset="0"/>
              <a:buChar char="•"/>
            </a:pPr>
            <a:r>
              <a:rPr lang="en-US" sz="1200" dirty="0" err="1">
                <a:solidFill>
                  <a:srgbClr val="000000"/>
                </a:solidFill>
              </a:rPr>
              <a:t>Resturin</a:t>
            </a:r>
            <a:r>
              <a:rPr lang="en-US" sz="1200" dirty="0">
                <a:solidFill>
                  <a:srgbClr val="000000"/>
                </a:solidFill>
              </a:rPr>
              <a:t> </a:t>
            </a:r>
            <a:r>
              <a:rPr lang="en-US" sz="1200" dirty="0" err="1">
                <a:solidFill>
                  <a:srgbClr val="000000"/>
                </a:solidFill>
              </a:rPr>
              <a:t>pga</a:t>
            </a:r>
            <a:r>
              <a:rPr lang="en-US" sz="1200" dirty="0">
                <a:solidFill>
                  <a:srgbClr val="000000"/>
                </a:solidFill>
              </a:rPr>
              <a:t> </a:t>
            </a:r>
            <a:r>
              <a:rPr lang="en-US" sz="1200" dirty="0" err="1">
                <a:solidFill>
                  <a:srgbClr val="000000"/>
                </a:solidFill>
              </a:rPr>
              <a:t>produkten</a:t>
            </a:r>
            <a:endParaRPr lang="en-US" sz="1200" dirty="0">
              <a:solidFill>
                <a:srgbClr val="000000"/>
              </a:solidFill>
              <a:cs typeface="Calibri"/>
            </a:endParaRPr>
          </a:p>
          <a:p>
            <a:pPr marL="188595" indent="-188595">
              <a:spcAft>
                <a:spcPts val="600"/>
              </a:spcAft>
              <a:buFont typeface="Arial" panose="020B0604020202020204" pitchFamily="34" charset="0"/>
              <a:buChar char="•"/>
            </a:pPr>
            <a:r>
              <a:rPr lang="en-US" sz="1200" dirty="0" err="1">
                <a:solidFill>
                  <a:srgbClr val="000000"/>
                </a:solidFill>
              </a:rPr>
              <a:t>Bakterier</a:t>
            </a:r>
            <a:r>
              <a:rPr lang="en-US" sz="1200" dirty="0">
                <a:solidFill>
                  <a:srgbClr val="000000"/>
                </a:solidFill>
              </a:rPr>
              <a:t> via </a:t>
            </a:r>
            <a:r>
              <a:rPr lang="en-US" sz="1200" dirty="0" err="1">
                <a:solidFill>
                  <a:srgbClr val="000000"/>
                </a:solidFill>
              </a:rPr>
              <a:t>katetern</a:t>
            </a:r>
            <a:endParaRPr lang="en-US" sz="1200" dirty="0">
              <a:solidFill>
                <a:srgbClr val="000000"/>
              </a:solidFill>
              <a:cs typeface="Calibri"/>
            </a:endParaRPr>
          </a:p>
        </p:txBody>
      </p:sp>
      <p:sp>
        <p:nvSpPr>
          <p:cNvPr id="5" name="TextBox 4">
            <a:extLst>
              <a:ext uri="{FF2B5EF4-FFF2-40B4-BE49-F238E27FC236}">
                <a16:creationId xmlns:a16="http://schemas.microsoft.com/office/drawing/2014/main" id="{C79545D2-BEC6-EC55-4528-E73C239EF970}"/>
              </a:ext>
            </a:extLst>
          </p:cNvPr>
          <p:cNvSpPr txBox="1"/>
          <p:nvPr/>
        </p:nvSpPr>
        <p:spPr>
          <a:xfrm>
            <a:off x="1090656" y="1694083"/>
            <a:ext cx="3269198" cy="1954381"/>
          </a:xfrm>
          <a:prstGeom prst="rect">
            <a:avLst/>
          </a:prstGeom>
          <a:noFill/>
        </p:spPr>
        <p:txBody>
          <a:bodyPr wrap="square" lIns="91440" tIns="45720" rIns="91440" bIns="45720" rtlCol="0" anchor="t">
            <a:noAutofit/>
          </a:bodyPr>
          <a:lstStyle/>
          <a:p>
            <a:pPr>
              <a:spcAft>
                <a:spcPts val="600"/>
              </a:spcAft>
            </a:pPr>
            <a:r>
              <a:rPr lang="en-US" sz="1400" b="1" dirty="0">
                <a:solidFill>
                  <a:srgbClr val="000000"/>
                </a:solidFill>
              </a:rPr>
              <a:t>1.</a:t>
            </a:r>
            <a:r>
              <a:rPr lang="en-US" sz="1400" b="1" dirty="0">
                <a:solidFill>
                  <a:srgbClr val="000000"/>
                </a:solidFill>
                <a:ea typeface="+mn-lt"/>
                <a:cs typeface="+mn-lt"/>
              </a:rPr>
              <a:t>Generella </a:t>
            </a:r>
            <a:r>
              <a:rPr lang="en-US" sz="1400" b="1" dirty="0" err="1">
                <a:solidFill>
                  <a:srgbClr val="000000"/>
                </a:solidFill>
                <a:ea typeface="+mn-lt"/>
                <a:cs typeface="+mn-lt"/>
              </a:rPr>
              <a:t>faktorer</a:t>
            </a:r>
            <a:endParaRPr lang="en-US" sz="1400" b="1" dirty="0">
              <a:solidFill>
                <a:srgbClr val="000000"/>
              </a:solidFill>
              <a:ea typeface="+mn-lt"/>
              <a:cs typeface="+mn-lt"/>
            </a:endParaRPr>
          </a:p>
          <a:p>
            <a:pPr marL="171450" indent="-171450">
              <a:spcAft>
                <a:spcPts val="600"/>
              </a:spcAft>
              <a:buFont typeface="Arial"/>
              <a:buChar char="•"/>
            </a:pPr>
            <a:r>
              <a:rPr lang="en-US" sz="1200" dirty="0" err="1">
                <a:solidFill>
                  <a:srgbClr val="000000"/>
                </a:solidFill>
                <a:ea typeface="+mn-lt"/>
                <a:cs typeface="+mn-lt"/>
              </a:rPr>
              <a:t>Högt</a:t>
            </a:r>
            <a:r>
              <a:rPr lang="en-US" sz="1200" dirty="0">
                <a:solidFill>
                  <a:srgbClr val="000000"/>
                </a:solidFill>
                <a:ea typeface="+mn-lt"/>
                <a:cs typeface="+mn-lt"/>
              </a:rPr>
              <a:t> </a:t>
            </a:r>
            <a:r>
              <a:rPr lang="en-US" sz="1200" dirty="0" err="1">
                <a:solidFill>
                  <a:srgbClr val="000000"/>
                </a:solidFill>
                <a:ea typeface="+mn-lt"/>
                <a:cs typeface="+mn-lt"/>
              </a:rPr>
              <a:t>intravesikalt</a:t>
            </a:r>
            <a:r>
              <a:rPr lang="en-US" sz="1200" dirty="0">
                <a:solidFill>
                  <a:srgbClr val="000000"/>
                </a:solidFill>
                <a:ea typeface="+mn-lt"/>
                <a:cs typeface="+mn-lt"/>
              </a:rPr>
              <a:t> </a:t>
            </a:r>
            <a:r>
              <a:rPr lang="en-US" sz="1200" dirty="0" err="1">
                <a:solidFill>
                  <a:srgbClr val="000000"/>
                </a:solidFill>
                <a:ea typeface="+mn-lt"/>
                <a:cs typeface="+mn-lt"/>
              </a:rPr>
              <a:t>tryck</a:t>
            </a:r>
            <a:r>
              <a:rPr lang="en-US" sz="1200" dirty="0">
                <a:solidFill>
                  <a:srgbClr val="000000"/>
                </a:solidFill>
                <a:ea typeface="+mn-lt"/>
                <a:cs typeface="+mn-lt"/>
              </a:rPr>
              <a:t>/ </a:t>
            </a:r>
            <a:r>
              <a:rPr lang="en-US" sz="1200" dirty="0" err="1">
                <a:solidFill>
                  <a:srgbClr val="000000"/>
                </a:solidFill>
                <a:ea typeface="+mn-lt"/>
                <a:cs typeface="+mn-lt"/>
              </a:rPr>
              <a:t>försämrad</a:t>
            </a:r>
            <a:r>
              <a:rPr lang="en-US" sz="1200" dirty="0">
                <a:solidFill>
                  <a:srgbClr val="000000"/>
                </a:solidFill>
                <a:ea typeface="+mn-lt"/>
                <a:cs typeface="+mn-lt"/>
              </a:rPr>
              <a:t>   compliance av </a:t>
            </a:r>
            <a:r>
              <a:rPr lang="en-US" sz="1200" dirty="0" err="1">
                <a:solidFill>
                  <a:srgbClr val="000000"/>
                </a:solidFill>
                <a:ea typeface="+mn-lt"/>
                <a:cs typeface="+mn-lt"/>
              </a:rPr>
              <a:t>urinblåsan</a:t>
            </a:r>
            <a:endParaRPr lang="en-US" dirty="0">
              <a:solidFill>
                <a:srgbClr val="2B55B4"/>
              </a:solidFill>
              <a:ea typeface="+mn-lt"/>
              <a:cs typeface="+mn-lt"/>
            </a:endParaRPr>
          </a:p>
          <a:p>
            <a:pPr marL="171450" indent="-171450">
              <a:spcAft>
                <a:spcPts val="600"/>
              </a:spcAft>
              <a:buFont typeface="Arial"/>
              <a:buChar char="•"/>
            </a:pPr>
            <a:r>
              <a:rPr lang="en-US" sz="1200" dirty="0" err="1">
                <a:solidFill>
                  <a:srgbClr val="000000"/>
                </a:solidFill>
                <a:ea typeface="+mn-lt"/>
                <a:cs typeface="+mn-lt"/>
              </a:rPr>
              <a:t>Individens</a:t>
            </a:r>
            <a:r>
              <a:rPr lang="en-US" sz="1200" dirty="0">
                <a:solidFill>
                  <a:srgbClr val="000000"/>
                </a:solidFill>
                <a:ea typeface="+mn-lt"/>
                <a:cs typeface="+mn-lt"/>
              </a:rPr>
              <a:t> </a:t>
            </a:r>
            <a:r>
              <a:rPr lang="en-US" sz="1200" dirty="0" err="1">
                <a:solidFill>
                  <a:srgbClr val="000000"/>
                </a:solidFill>
                <a:ea typeface="+mn-lt"/>
                <a:cs typeface="+mn-lt"/>
              </a:rPr>
              <a:t>immunförsvar</a:t>
            </a:r>
            <a:endParaRPr lang="en-US" dirty="0">
              <a:solidFill>
                <a:srgbClr val="2B55B4"/>
              </a:solidFill>
              <a:ea typeface="+mn-lt"/>
              <a:cs typeface="+mn-lt"/>
            </a:endParaRPr>
          </a:p>
          <a:p>
            <a:pPr marL="171450" indent="-171450">
              <a:spcAft>
                <a:spcPts val="600"/>
              </a:spcAft>
              <a:buFont typeface="Arial"/>
              <a:buChar char="•"/>
            </a:pPr>
            <a:r>
              <a:rPr lang="en-US" sz="1200" dirty="0" err="1">
                <a:solidFill>
                  <a:srgbClr val="000000"/>
                </a:solidFill>
                <a:ea typeface="+mn-lt"/>
                <a:cs typeface="+mn-lt"/>
              </a:rPr>
              <a:t>Tarmdysfunktion</a:t>
            </a:r>
            <a:r>
              <a:rPr lang="en-US" sz="1200" dirty="0">
                <a:solidFill>
                  <a:srgbClr val="000000"/>
                </a:solidFill>
                <a:ea typeface="+mn-lt"/>
                <a:cs typeface="+mn-lt"/>
              </a:rPr>
              <a:t> </a:t>
            </a:r>
            <a:endParaRPr lang="en-US" dirty="0">
              <a:solidFill>
                <a:srgbClr val="2B55B4"/>
              </a:solidFill>
              <a:ea typeface="+mn-lt"/>
              <a:cs typeface="+mn-lt"/>
            </a:endParaRPr>
          </a:p>
          <a:p>
            <a:pPr marL="171450" indent="-171450">
              <a:spcAft>
                <a:spcPts val="600"/>
              </a:spcAft>
              <a:buFont typeface="Arial"/>
              <a:buChar char="•"/>
            </a:pPr>
            <a:r>
              <a:rPr lang="en-US" sz="1200" dirty="0">
                <a:solidFill>
                  <a:srgbClr val="000000"/>
                </a:solidFill>
                <a:ea typeface="+mn-lt"/>
                <a:cs typeface="+mn-lt"/>
              </a:rPr>
              <a:t>Diabetes </a:t>
            </a:r>
            <a:endParaRPr lang="en-US" dirty="0">
              <a:solidFill>
                <a:srgbClr val="2B55B4"/>
              </a:solidFill>
              <a:ea typeface="+mn-lt"/>
              <a:cs typeface="+mn-lt"/>
            </a:endParaRPr>
          </a:p>
          <a:p>
            <a:pPr marL="171450" indent="-171450">
              <a:spcAft>
                <a:spcPts val="600"/>
              </a:spcAft>
              <a:buFont typeface="Arial"/>
              <a:buChar char="•"/>
            </a:pPr>
            <a:r>
              <a:rPr lang="en-US" sz="1200" dirty="0" err="1">
                <a:solidFill>
                  <a:srgbClr val="000000"/>
                </a:solidFill>
                <a:ea typeface="+mn-lt"/>
                <a:cs typeface="+mn-lt"/>
              </a:rPr>
              <a:t>Ålder</a:t>
            </a:r>
            <a:r>
              <a:rPr lang="en-US" sz="1200" dirty="0">
                <a:solidFill>
                  <a:srgbClr val="000000"/>
                </a:solidFill>
                <a:ea typeface="+mn-lt"/>
                <a:cs typeface="+mn-lt"/>
              </a:rPr>
              <a:t> och </a:t>
            </a:r>
            <a:r>
              <a:rPr lang="en-US" sz="1200" dirty="0" err="1">
                <a:solidFill>
                  <a:srgbClr val="000000"/>
                </a:solidFill>
                <a:ea typeface="+mn-lt"/>
                <a:cs typeface="+mn-lt"/>
              </a:rPr>
              <a:t>kön</a:t>
            </a:r>
            <a:endParaRPr lang="en-US" sz="1400" dirty="0">
              <a:solidFill>
                <a:srgbClr val="000000"/>
              </a:solidFill>
              <a:cs typeface="Calibri"/>
            </a:endParaRPr>
          </a:p>
        </p:txBody>
      </p:sp>
      <p:sp>
        <p:nvSpPr>
          <p:cNvPr id="6" name="TextBox 5">
            <a:extLst>
              <a:ext uri="{FF2B5EF4-FFF2-40B4-BE49-F238E27FC236}">
                <a16:creationId xmlns:a16="http://schemas.microsoft.com/office/drawing/2014/main" id="{C840D2AD-7490-788A-9853-C1753B679644}"/>
              </a:ext>
            </a:extLst>
          </p:cNvPr>
          <p:cNvSpPr txBox="1"/>
          <p:nvPr/>
        </p:nvSpPr>
        <p:spPr>
          <a:xfrm>
            <a:off x="8182933" y="1694083"/>
            <a:ext cx="3269198" cy="2236510"/>
          </a:xfrm>
          <a:prstGeom prst="rect">
            <a:avLst/>
          </a:prstGeom>
          <a:noFill/>
        </p:spPr>
        <p:txBody>
          <a:bodyPr wrap="square" lIns="91440" tIns="45720" rIns="91440" bIns="45720" rtlCol="0" anchor="t">
            <a:noAutofit/>
          </a:bodyPr>
          <a:lstStyle/>
          <a:p>
            <a:pPr>
              <a:spcAft>
                <a:spcPts val="600"/>
              </a:spcAft>
            </a:pPr>
            <a:r>
              <a:rPr lang="en-US" sz="1400" b="1" dirty="0">
                <a:solidFill>
                  <a:srgbClr val="000000"/>
                </a:solidFill>
              </a:rPr>
              <a:t>2. </a:t>
            </a:r>
            <a:r>
              <a:rPr lang="en-US" sz="1400" b="1" dirty="0" err="1">
                <a:solidFill>
                  <a:srgbClr val="000000"/>
                </a:solidFill>
              </a:rPr>
              <a:t>Urinvägarnas</a:t>
            </a:r>
            <a:r>
              <a:rPr lang="en-US" sz="1400" b="1" dirty="0">
                <a:solidFill>
                  <a:srgbClr val="000000"/>
                </a:solidFill>
              </a:rPr>
              <a:t> </a:t>
            </a:r>
            <a:r>
              <a:rPr lang="en-US" sz="1400" b="1" dirty="0" err="1">
                <a:solidFill>
                  <a:srgbClr val="000000"/>
                </a:solidFill>
              </a:rPr>
              <a:t>tillstånd</a:t>
            </a:r>
            <a:endParaRPr lang="en-US" dirty="0">
              <a:solidFill>
                <a:srgbClr val="2B55B4"/>
              </a:solidFill>
            </a:endParaRPr>
          </a:p>
          <a:p>
            <a:pPr marL="171450" indent="-171450">
              <a:spcAft>
                <a:spcPts val="600"/>
              </a:spcAft>
              <a:buFont typeface="Arial"/>
              <a:buChar char="•"/>
            </a:pPr>
            <a:r>
              <a:rPr lang="en-US" sz="1200" dirty="0">
                <a:solidFill>
                  <a:srgbClr val="000000"/>
                </a:solidFill>
              </a:rPr>
              <a:t>Botulinum toxin A </a:t>
            </a:r>
            <a:r>
              <a:rPr lang="en-US" sz="1200" dirty="0" err="1">
                <a:solidFill>
                  <a:srgbClr val="000000"/>
                </a:solidFill>
              </a:rPr>
              <a:t>injektioner</a:t>
            </a:r>
            <a:endParaRPr lang="en-US" dirty="0">
              <a:cs typeface="Calibri"/>
            </a:endParaRPr>
          </a:p>
          <a:p>
            <a:pPr marL="188595" indent="-188595">
              <a:spcAft>
                <a:spcPts val="600"/>
              </a:spcAft>
              <a:buFont typeface="Arial" panose="020B0604020202020204" pitchFamily="34" charset="0"/>
              <a:buChar char="•"/>
            </a:pPr>
            <a:r>
              <a:rPr lang="en-US" sz="1200" dirty="0" err="1">
                <a:solidFill>
                  <a:srgbClr val="000000"/>
                </a:solidFill>
              </a:rPr>
              <a:t>Urodynamikundersökning</a:t>
            </a:r>
            <a:endParaRPr lang="en-US" sz="1200" dirty="0">
              <a:solidFill>
                <a:srgbClr val="000000"/>
              </a:solidFill>
              <a:cs typeface="Calibri"/>
            </a:endParaRPr>
          </a:p>
          <a:p>
            <a:pPr marL="188595" indent="-188595">
              <a:spcAft>
                <a:spcPts val="600"/>
              </a:spcAft>
              <a:buFont typeface="Arial" panose="020B0604020202020204" pitchFamily="34" charset="0"/>
              <a:buChar char="•"/>
            </a:pPr>
            <a:r>
              <a:rPr lang="en-US" sz="1200" dirty="0" err="1">
                <a:solidFill>
                  <a:srgbClr val="000000"/>
                </a:solidFill>
              </a:rPr>
              <a:t>Blås</a:t>
            </a:r>
            <a:r>
              <a:rPr lang="en-US" sz="1200" dirty="0">
                <a:solidFill>
                  <a:srgbClr val="000000"/>
                </a:solidFill>
              </a:rPr>
              <a:t>- och </a:t>
            </a:r>
            <a:r>
              <a:rPr lang="en-US" sz="1200" dirty="0" err="1">
                <a:solidFill>
                  <a:srgbClr val="000000"/>
                </a:solidFill>
              </a:rPr>
              <a:t>njurstenar</a:t>
            </a:r>
            <a:endParaRPr lang="en-US" sz="1200" dirty="0">
              <a:solidFill>
                <a:srgbClr val="000000"/>
              </a:solidFill>
              <a:cs typeface="Calibri"/>
            </a:endParaRPr>
          </a:p>
          <a:p>
            <a:pPr marL="188595" indent="-188595">
              <a:spcAft>
                <a:spcPts val="600"/>
              </a:spcAft>
              <a:buFont typeface="Arial" panose="020B0604020202020204" pitchFamily="34" charset="0"/>
              <a:buChar char="•"/>
            </a:pPr>
            <a:r>
              <a:rPr lang="sv-SE" sz="1200" dirty="0">
                <a:solidFill>
                  <a:srgbClr val="000000"/>
                </a:solidFill>
              </a:rPr>
              <a:t>Resturin pga. onormala anatomiska tillstånd </a:t>
            </a:r>
            <a:r>
              <a:rPr lang="sv-SE" sz="1200" dirty="0" err="1">
                <a:solidFill>
                  <a:srgbClr val="000000"/>
                </a:solidFill>
              </a:rPr>
              <a:t>t.ex</a:t>
            </a:r>
            <a:r>
              <a:rPr lang="sv-SE" sz="1200" dirty="0">
                <a:solidFill>
                  <a:srgbClr val="000000"/>
                </a:solidFill>
              </a:rPr>
              <a:t> </a:t>
            </a:r>
            <a:r>
              <a:rPr lang="sv-SE" sz="1200" dirty="0" err="1">
                <a:solidFill>
                  <a:srgbClr val="000000"/>
                </a:solidFill>
              </a:rPr>
              <a:t>divertiklar</a:t>
            </a:r>
            <a:r>
              <a:rPr lang="sv-SE" sz="1200" dirty="0">
                <a:solidFill>
                  <a:srgbClr val="000000"/>
                </a:solidFill>
              </a:rPr>
              <a:t> och </a:t>
            </a:r>
            <a:r>
              <a:rPr lang="sv-SE" sz="1200" dirty="0" err="1">
                <a:solidFill>
                  <a:srgbClr val="000000"/>
                </a:solidFill>
              </a:rPr>
              <a:t>cystocele</a:t>
            </a:r>
            <a:endParaRPr lang="sv-SE" sz="1200" dirty="0">
              <a:solidFill>
                <a:srgbClr val="000000"/>
              </a:solidFill>
              <a:cs typeface="Calibri"/>
            </a:endParaRPr>
          </a:p>
          <a:p>
            <a:pPr marL="188595" indent="-188595">
              <a:spcAft>
                <a:spcPts val="600"/>
              </a:spcAft>
              <a:buFont typeface="Arial" panose="020B0604020202020204" pitchFamily="34" charset="0"/>
              <a:buChar char="•"/>
            </a:pPr>
            <a:r>
              <a:rPr lang="en-US" sz="1200" dirty="0" err="1">
                <a:solidFill>
                  <a:srgbClr val="000000"/>
                </a:solidFill>
              </a:rPr>
              <a:t>Bakterie-virulens</a:t>
            </a:r>
            <a:endParaRPr lang="en-US" sz="1200" dirty="0">
              <a:solidFill>
                <a:srgbClr val="000000"/>
              </a:solidFill>
              <a:cs typeface="Calibri"/>
            </a:endParaRPr>
          </a:p>
          <a:p>
            <a:pPr marL="188595" indent="-188595">
              <a:spcAft>
                <a:spcPts val="600"/>
              </a:spcAft>
              <a:buFont typeface="Arial" panose="020B0604020202020204" pitchFamily="34" charset="0"/>
              <a:buChar char="•"/>
            </a:pPr>
            <a:r>
              <a:rPr lang="en-US" sz="1200" dirty="0" err="1">
                <a:solidFill>
                  <a:srgbClr val="000000"/>
                </a:solidFill>
                <a:cs typeface="Calibri"/>
              </a:rPr>
              <a:t>Tidigare</a:t>
            </a:r>
            <a:r>
              <a:rPr lang="en-US" sz="1200" dirty="0">
                <a:solidFill>
                  <a:srgbClr val="000000"/>
                </a:solidFill>
                <a:cs typeface="Calibri"/>
              </a:rPr>
              <a:t> </a:t>
            </a:r>
            <a:r>
              <a:rPr lang="en-US" sz="1200" dirty="0" err="1">
                <a:solidFill>
                  <a:srgbClr val="000000"/>
                </a:solidFill>
                <a:cs typeface="Calibri"/>
              </a:rPr>
              <a:t>UVIer</a:t>
            </a:r>
            <a:endParaRPr lang="en-US" sz="1200" dirty="0">
              <a:solidFill>
                <a:srgbClr val="000000"/>
              </a:solidFill>
              <a:cs typeface="Calibri"/>
            </a:endParaRPr>
          </a:p>
        </p:txBody>
      </p:sp>
      <p:sp>
        <p:nvSpPr>
          <p:cNvPr id="8" name="TextBox 7">
            <a:extLst>
              <a:ext uri="{FF2B5EF4-FFF2-40B4-BE49-F238E27FC236}">
                <a16:creationId xmlns:a16="http://schemas.microsoft.com/office/drawing/2014/main" id="{4BE94570-4E40-066D-63AF-DD3E41FEC2E7}"/>
              </a:ext>
            </a:extLst>
          </p:cNvPr>
          <p:cNvSpPr txBox="1"/>
          <p:nvPr/>
        </p:nvSpPr>
        <p:spPr>
          <a:xfrm>
            <a:off x="1090656" y="4026141"/>
            <a:ext cx="3281308" cy="1954381"/>
          </a:xfrm>
          <a:prstGeom prst="rect">
            <a:avLst/>
          </a:prstGeom>
          <a:noFill/>
        </p:spPr>
        <p:txBody>
          <a:bodyPr wrap="square" lIns="91440" tIns="45720" rIns="91440" bIns="45720" rtlCol="0" anchor="t">
            <a:noAutofit/>
          </a:bodyPr>
          <a:lstStyle/>
          <a:p>
            <a:pPr>
              <a:spcAft>
                <a:spcPts val="600"/>
              </a:spcAft>
            </a:pPr>
            <a:r>
              <a:rPr lang="en-US" sz="1400" b="1" dirty="0">
                <a:solidFill>
                  <a:srgbClr val="000000"/>
                </a:solidFill>
              </a:rPr>
              <a:t>3. </a:t>
            </a:r>
            <a:r>
              <a:rPr lang="en-US" sz="1400" b="1" dirty="0" err="1">
                <a:solidFill>
                  <a:srgbClr val="000000"/>
                </a:solidFill>
              </a:rPr>
              <a:t>Individspecifika</a:t>
            </a:r>
            <a:r>
              <a:rPr lang="en-US" sz="1400" b="1" dirty="0">
                <a:solidFill>
                  <a:srgbClr val="000000"/>
                </a:solidFill>
              </a:rPr>
              <a:t> </a:t>
            </a:r>
            <a:r>
              <a:rPr lang="en-US" sz="1400" b="1" dirty="0" err="1">
                <a:solidFill>
                  <a:srgbClr val="000000"/>
                </a:solidFill>
              </a:rPr>
              <a:t>faktorer</a:t>
            </a:r>
            <a:endParaRPr lang="en-US" sz="1400" b="1" dirty="0">
              <a:solidFill>
                <a:srgbClr val="000000"/>
              </a:solidFill>
              <a:cs typeface="Calibri"/>
            </a:endParaRPr>
          </a:p>
          <a:p>
            <a:pPr marL="188595" indent="-188595">
              <a:spcAft>
                <a:spcPts val="600"/>
              </a:spcAft>
              <a:buFont typeface="Arial" panose="020B0604020202020204" pitchFamily="34" charset="0"/>
              <a:buChar char="•"/>
            </a:pPr>
            <a:r>
              <a:rPr lang="en-US" sz="1200" dirty="0" err="1">
                <a:solidFill>
                  <a:srgbClr val="000000"/>
                </a:solidFill>
              </a:rPr>
              <a:t>Miktionsfrekvens</a:t>
            </a:r>
            <a:r>
              <a:rPr lang="en-US" sz="1200" dirty="0">
                <a:solidFill>
                  <a:srgbClr val="000000"/>
                </a:solidFill>
                <a:ea typeface="+mn-lt"/>
                <a:cs typeface="+mn-lt"/>
              </a:rPr>
              <a:t> </a:t>
            </a:r>
          </a:p>
          <a:p>
            <a:pPr marL="188595" indent="-188595">
              <a:spcAft>
                <a:spcPts val="600"/>
              </a:spcAft>
              <a:buFont typeface="Arial" panose="020B0604020202020204" pitchFamily="34" charset="0"/>
              <a:buChar char="•"/>
            </a:pPr>
            <a:r>
              <a:rPr lang="en-US" sz="1200" dirty="0" err="1">
                <a:solidFill>
                  <a:srgbClr val="000000"/>
                </a:solidFill>
                <a:ea typeface="+mn-lt"/>
                <a:cs typeface="+mn-lt"/>
              </a:rPr>
              <a:t>Vätskeintag</a:t>
            </a:r>
            <a:r>
              <a:rPr lang="en-US" sz="1200" dirty="0">
                <a:solidFill>
                  <a:srgbClr val="000000"/>
                </a:solidFill>
                <a:ea typeface="+mn-lt"/>
                <a:cs typeface="+mn-lt"/>
              </a:rPr>
              <a:t> </a:t>
            </a:r>
          </a:p>
          <a:p>
            <a:pPr marL="188595" indent="-188595">
              <a:spcAft>
                <a:spcPts val="600"/>
              </a:spcAft>
              <a:buFont typeface="Arial" panose="020B0604020202020204" pitchFamily="34" charset="0"/>
              <a:buChar char="•"/>
            </a:pPr>
            <a:r>
              <a:rPr lang="en-US" sz="1200" dirty="0" err="1">
                <a:solidFill>
                  <a:srgbClr val="000000"/>
                </a:solidFill>
                <a:ea typeface="+mn-lt"/>
                <a:cs typeface="+mn-lt"/>
              </a:rPr>
              <a:t>Ohygieniskt</a:t>
            </a:r>
            <a:r>
              <a:rPr lang="en-US" sz="1200" dirty="0">
                <a:solidFill>
                  <a:srgbClr val="000000"/>
                </a:solidFill>
                <a:ea typeface="+mn-lt"/>
                <a:cs typeface="+mn-lt"/>
              </a:rPr>
              <a:t> </a:t>
            </a:r>
            <a:r>
              <a:rPr lang="en-US" sz="1200" dirty="0" err="1">
                <a:solidFill>
                  <a:srgbClr val="000000"/>
                </a:solidFill>
                <a:ea typeface="+mn-lt"/>
                <a:cs typeface="+mn-lt"/>
              </a:rPr>
              <a:t>förfarande</a:t>
            </a:r>
            <a:r>
              <a:rPr lang="en-US" sz="1200" dirty="0">
                <a:solidFill>
                  <a:srgbClr val="000000"/>
                </a:solidFill>
                <a:ea typeface="+mn-lt"/>
                <a:cs typeface="+mn-lt"/>
              </a:rPr>
              <a:t> vid RIK</a:t>
            </a:r>
          </a:p>
          <a:p>
            <a:pPr marL="188595" indent="-188595">
              <a:spcAft>
                <a:spcPts val="600"/>
              </a:spcAft>
              <a:buFont typeface="Arial" panose="020B0604020202020204" pitchFamily="34" charset="0"/>
              <a:buChar char="•"/>
            </a:pPr>
            <a:r>
              <a:rPr lang="en-US" sz="1200" dirty="0" err="1">
                <a:solidFill>
                  <a:srgbClr val="000000"/>
                </a:solidFill>
                <a:ea typeface="+mn-lt"/>
                <a:cs typeface="+mn-lt"/>
              </a:rPr>
              <a:t>Otillräcklig</a:t>
            </a:r>
            <a:r>
              <a:rPr lang="en-US" sz="1200" dirty="0">
                <a:solidFill>
                  <a:srgbClr val="000000"/>
                </a:solidFill>
                <a:ea typeface="+mn-lt"/>
                <a:cs typeface="+mn-lt"/>
              </a:rPr>
              <a:t> </a:t>
            </a:r>
            <a:r>
              <a:rPr lang="en-US" sz="1200" dirty="0" err="1">
                <a:solidFill>
                  <a:srgbClr val="000000"/>
                </a:solidFill>
                <a:ea typeface="+mn-lt"/>
                <a:cs typeface="+mn-lt"/>
              </a:rPr>
              <a:t>kunskap</a:t>
            </a:r>
            <a:r>
              <a:rPr lang="en-US" sz="1200" dirty="0">
                <a:solidFill>
                  <a:srgbClr val="000000"/>
                </a:solidFill>
                <a:ea typeface="+mn-lt"/>
                <a:cs typeface="+mn-lt"/>
              </a:rPr>
              <a:t> om RIK-</a:t>
            </a:r>
            <a:r>
              <a:rPr lang="en-US" sz="1200" dirty="0" err="1">
                <a:solidFill>
                  <a:srgbClr val="000000"/>
                </a:solidFill>
                <a:ea typeface="+mn-lt"/>
                <a:cs typeface="+mn-lt"/>
              </a:rPr>
              <a:t>behandlingen</a:t>
            </a:r>
            <a:endParaRPr lang="en-US" sz="1200" dirty="0">
              <a:solidFill>
                <a:srgbClr val="000000"/>
              </a:solidFill>
              <a:ea typeface="+mn-lt"/>
              <a:cs typeface="+mn-lt"/>
            </a:endParaRPr>
          </a:p>
          <a:p>
            <a:pPr marL="188595" indent="-188595">
              <a:spcAft>
                <a:spcPts val="600"/>
              </a:spcAft>
              <a:buFont typeface="Arial" panose="020B0604020202020204" pitchFamily="34" charset="0"/>
              <a:buChar char="•"/>
            </a:pPr>
            <a:r>
              <a:rPr lang="en-US" sz="1200" dirty="0" err="1">
                <a:solidFill>
                  <a:srgbClr val="000000"/>
                </a:solidFill>
                <a:ea typeface="+mn-lt"/>
                <a:cs typeface="+mn-lt"/>
              </a:rPr>
              <a:t>Resturin</a:t>
            </a:r>
            <a:r>
              <a:rPr lang="en-US" sz="1200" dirty="0">
                <a:solidFill>
                  <a:srgbClr val="000000"/>
                </a:solidFill>
                <a:ea typeface="+mn-lt"/>
                <a:cs typeface="+mn-lt"/>
              </a:rPr>
              <a:t> </a:t>
            </a:r>
            <a:r>
              <a:rPr lang="en-US" sz="1200" dirty="0" err="1">
                <a:solidFill>
                  <a:srgbClr val="000000"/>
                </a:solidFill>
                <a:ea typeface="+mn-lt"/>
                <a:cs typeface="+mn-lt"/>
              </a:rPr>
              <a:t>på</a:t>
            </a:r>
            <a:r>
              <a:rPr lang="en-US" sz="1200" dirty="0">
                <a:solidFill>
                  <a:srgbClr val="000000"/>
                </a:solidFill>
                <a:ea typeface="+mn-lt"/>
                <a:cs typeface="+mn-lt"/>
              </a:rPr>
              <a:t> </a:t>
            </a:r>
            <a:r>
              <a:rPr lang="en-US" sz="1200" dirty="0" err="1">
                <a:solidFill>
                  <a:srgbClr val="000000"/>
                </a:solidFill>
                <a:ea typeface="+mn-lt"/>
                <a:cs typeface="+mn-lt"/>
              </a:rPr>
              <a:t>grund</a:t>
            </a:r>
            <a:r>
              <a:rPr lang="en-US" sz="1200" dirty="0">
                <a:solidFill>
                  <a:srgbClr val="000000"/>
                </a:solidFill>
                <a:ea typeface="+mn-lt"/>
                <a:cs typeface="+mn-lt"/>
              </a:rPr>
              <a:t> av </a:t>
            </a:r>
            <a:r>
              <a:rPr lang="en-US" sz="1200" dirty="0" err="1">
                <a:solidFill>
                  <a:srgbClr val="000000"/>
                </a:solidFill>
                <a:ea typeface="+mn-lt"/>
                <a:cs typeface="+mn-lt"/>
              </a:rPr>
              <a:t>kateteriseringstekniken</a:t>
            </a:r>
            <a:endParaRPr lang="en-US" sz="1200" dirty="0">
              <a:solidFill>
                <a:srgbClr val="000000"/>
              </a:solidFill>
              <a:ea typeface="+mn-lt"/>
              <a:cs typeface="+mn-lt"/>
            </a:endParaRPr>
          </a:p>
        </p:txBody>
      </p:sp>
      <p:sp>
        <p:nvSpPr>
          <p:cNvPr id="17" name="Freeform: Shape 16">
            <a:extLst>
              <a:ext uri="{FF2B5EF4-FFF2-40B4-BE49-F238E27FC236}">
                <a16:creationId xmlns:a16="http://schemas.microsoft.com/office/drawing/2014/main" id="{184C1029-1642-D6F5-F0D2-03D9205060C6}"/>
              </a:ext>
            </a:extLst>
          </p:cNvPr>
          <p:cNvSpPr/>
          <p:nvPr/>
        </p:nvSpPr>
        <p:spPr>
          <a:xfrm>
            <a:off x="4202949"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8" name="Freeform: Shape 17">
            <a:extLst>
              <a:ext uri="{FF2B5EF4-FFF2-40B4-BE49-F238E27FC236}">
                <a16:creationId xmlns:a16="http://schemas.microsoft.com/office/drawing/2014/main" id="{82A03ACB-869F-85A1-713F-807ADE2A3882}"/>
              </a:ext>
            </a:extLst>
          </p:cNvPr>
          <p:cNvSpPr/>
          <p:nvPr/>
        </p:nvSpPr>
        <p:spPr>
          <a:xfrm>
            <a:off x="6156932"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9" name="Freeform: Shape 18">
            <a:extLst>
              <a:ext uri="{FF2B5EF4-FFF2-40B4-BE49-F238E27FC236}">
                <a16:creationId xmlns:a16="http://schemas.microsoft.com/office/drawing/2014/main" id="{06E2C1B0-426C-088C-CD2B-8BBEAF6AB7EA}"/>
              </a:ext>
            </a:extLst>
          </p:cNvPr>
          <p:cNvSpPr/>
          <p:nvPr/>
        </p:nvSpPr>
        <p:spPr>
          <a:xfrm>
            <a:off x="6156932" y="3931450"/>
            <a:ext cx="1867714" cy="186771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0" name="Freeform: Shape 19">
            <a:extLst>
              <a:ext uri="{FF2B5EF4-FFF2-40B4-BE49-F238E27FC236}">
                <a16:creationId xmlns:a16="http://schemas.microsoft.com/office/drawing/2014/main" id="{18EFE494-626F-05A3-7375-C9CA597DDD3A}"/>
              </a:ext>
            </a:extLst>
          </p:cNvPr>
          <p:cNvSpPr/>
          <p:nvPr/>
        </p:nvSpPr>
        <p:spPr>
          <a:xfrm>
            <a:off x="4202950" y="3931451"/>
            <a:ext cx="1867714" cy="186771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4" name="Oval 23">
            <a:extLst>
              <a:ext uri="{FF2B5EF4-FFF2-40B4-BE49-F238E27FC236}">
                <a16:creationId xmlns:a16="http://schemas.microsoft.com/office/drawing/2014/main" id="{EDEA6D1D-90AE-D8BA-7D44-8C53558A3E9D}"/>
              </a:ext>
            </a:extLst>
          </p:cNvPr>
          <p:cNvSpPr/>
          <p:nvPr/>
        </p:nvSpPr>
        <p:spPr>
          <a:xfrm>
            <a:off x="4970471" y="2744990"/>
            <a:ext cx="2286653" cy="2286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9" name="Group 8">
            <a:extLst>
              <a:ext uri="{FF2B5EF4-FFF2-40B4-BE49-F238E27FC236}">
                <a16:creationId xmlns:a16="http://schemas.microsoft.com/office/drawing/2014/main" id="{882AFFA0-F396-E990-5633-08D90E886D82}"/>
              </a:ext>
            </a:extLst>
          </p:cNvPr>
          <p:cNvGrpSpPr/>
          <p:nvPr/>
        </p:nvGrpSpPr>
        <p:grpSpPr>
          <a:xfrm>
            <a:off x="5563737" y="3153590"/>
            <a:ext cx="1099878" cy="1598806"/>
            <a:chOff x="5513253" y="2882240"/>
            <a:chExt cx="1165236" cy="1693812"/>
          </a:xfrm>
        </p:grpSpPr>
        <p:sp>
          <p:nvSpPr>
            <p:cNvPr id="10" name="Freeform: Shape 9">
              <a:extLst>
                <a:ext uri="{FF2B5EF4-FFF2-40B4-BE49-F238E27FC236}">
                  <a16:creationId xmlns:a16="http://schemas.microsoft.com/office/drawing/2014/main" id="{A4EA3F10-A16D-C1E8-9D8D-320BC7A36AB1}"/>
                </a:ext>
              </a:extLst>
            </p:cNvPr>
            <p:cNvSpPr/>
            <p:nvPr/>
          </p:nvSpPr>
          <p:spPr>
            <a:xfrm>
              <a:off x="6290453" y="2882240"/>
              <a:ext cx="388036" cy="598569"/>
            </a:xfrm>
            <a:custGeom>
              <a:avLst/>
              <a:gdLst>
                <a:gd name="connsiteX0" fmla="*/ 308417 w 388036"/>
                <a:gd name="connsiteY0" fmla="*/ 82249 h 598569"/>
                <a:gd name="connsiteX1" fmla="*/ 99560 w 388036"/>
                <a:gd name="connsiteY1" fmla="*/ 6978 h 598569"/>
                <a:gd name="connsiteX2" fmla="*/ 13392 w 388036"/>
                <a:gd name="connsiteY2" fmla="*/ 182807 h 598569"/>
                <a:gd name="connsiteX3" fmla="*/ 104904 w 388036"/>
                <a:gd name="connsiteY3" fmla="*/ 237671 h 598569"/>
                <a:gd name="connsiteX4" fmla="*/ 115591 w 388036"/>
                <a:gd name="connsiteY4" fmla="*/ 385899 h 598569"/>
                <a:gd name="connsiteX5" fmla="*/ 76125 w 388036"/>
                <a:gd name="connsiteY5" fmla="*/ 391663 h 598569"/>
                <a:gd name="connsiteX6" fmla="*/ 13560 w 388036"/>
                <a:gd name="connsiteY6" fmla="*/ 463400 h 598569"/>
                <a:gd name="connsiteX7" fmla="*/ 58790 w 388036"/>
                <a:gd name="connsiteY7" fmla="*/ 567155 h 598569"/>
                <a:gd name="connsiteX8" fmla="*/ 223301 w 388036"/>
                <a:gd name="connsiteY8" fmla="*/ 586846 h 598569"/>
                <a:gd name="connsiteX9" fmla="*/ 382510 w 388036"/>
                <a:gd name="connsiteY9" fmla="*/ 384342 h 598569"/>
                <a:gd name="connsiteX10" fmla="*/ 308417 w 388036"/>
                <a:gd name="connsiteY10" fmla="*/ 82249 h 598569"/>
                <a:gd name="connsiteX11" fmla="*/ 85760 w 388036"/>
                <a:gd name="connsiteY11" fmla="*/ 40217 h 598569"/>
                <a:gd name="connsiteX12" fmla="*/ 205714 w 388036"/>
                <a:gd name="connsiteY12" fmla="*/ 43457 h 598569"/>
                <a:gd name="connsiteX13" fmla="*/ 85760 w 388036"/>
                <a:gd name="connsiteY13" fmla="*/ 40217 h 5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036" h="598569">
                  <a:moveTo>
                    <a:pt x="308417" y="82249"/>
                  </a:moveTo>
                  <a:cubicBezTo>
                    <a:pt x="254562" y="17749"/>
                    <a:pt x="185518" y="-15405"/>
                    <a:pt x="99560" y="6978"/>
                  </a:cubicBezTo>
                  <a:cubicBezTo>
                    <a:pt x="18273" y="28184"/>
                    <a:pt x="-23170" y="114941"/>
                    <a:pt x="13392" y="182807"/>
                  </a:cubicBezTo>
                  <a:cubicBezTo>
                    <a:pt x="32830" y="218780"/>
                    <a:pt x="65817" y="232791"/>
                    <a:pt x="104904" y="237671"/>
                  </a:cubicBezTo>
                  <a:cubicBezTo>
                    <a:pt x="68888" y="290685"/>
                    <a:pt x="70319" y="340206"/>
                    <a:pt x="115591" y="385899"/>
                  </a:cubicBezTo>
                  <a:cubicBezTo>
                    <a:pt x="100822" y="387961"/>
                    <a:pt x="87906" y="388045"/>
                    <a:pt x="76125" y="391663"/>
                  </a:cubicBezTo>
                  <a:cubicBezTo>
                    <a:pt x="40740" y="402476"/>
                    <a:pt x="19030" y="427048"/>
                    <a:pt x="13560" y="463400"/>
                  </a:cubicBezTo>
                  <a:cubicBezTo>
                    <a:pt x="7123" y="506694"/>
                    <a:pt x="22102" y="542626"/>
                    <a:pt x="58790" y="567155"/>
                  </a:cubicBezTo>
                  <a:cubicBezTo>
                    <a:pt x="109953" y="601361"/>
                    <a:pt x="165533" y="607168"/>
                    <a:pt x="223301" y="586846"/>
                  </a:cubicBezTo>
                  <a:cubicBezTo>
                    <a:pt x="316158" y="554196"/>
                    <a:pt x="366648" y="474550"/>
                    <a:pt x="382510" y="384342"/>
                  </a:cubicBezTo>
                  <a:cubicBezTo>
                    <a:pt x="401022" y="278778"/>
                    <a:pt x="372201" y="158698"/>
                    <a:pt x="308417" y="82249"/>
                  </a:cubicBezTo>
                  <a:close/>
                  <a:moveTo>
                    <a:pt x="85760" y="40217"/>
                  </a:moveTo>
                  <a:cubicBezTo>
                    <a:pt x="115296" y="8619"/>
                    <a:pt x="173990" y="9040"/>
                    <a:pt x="205714" y="43457"/>
                  </a:cubicBezTo>
                  <a:cubicBezTo>
                    <a:pt x="162798" y="27216"/>
                    <a:pt x="124384" y="25575"/>
                    <a:pt x="85760" y="40217"/>
                  </a:cubicBezTo>
                  <a:close/>
                </a:path>
              </a:pathLst>
            </a:custGeom>
            <a:solidFill>
              <a:schemeClr val="tx2"/>
            </a:solidFill>
            <a:ln w="0" cap="flat">
              <a:noFill/>
              <a:prstDash val="solid"/>
              <a:miter/>
            </a:ln>
          </p:spPr>
          <p:txBody>
            <a:bodyPr rtlCol="0" anchor="ctr">
              <a:noAutofit/>
            </a:bodyPr>
            <a:lstStyle/>
            <a:p>
              <a:endParaRPr lang="en-US"/>
            </a:p>
          </p:txBody>
        </p:sp>
        <p:sp>
          <p:nvSpPr>
            <p:cNvPr id="11" name="Freeform: Shape 10">
              <a:extLst>
                <a:ext uri="{FF2B5EF4-FFF2-40B4-BE49-F238E27FC236}">
                  <a16:creationId xmlns:a16="http://schemas.microsoft.com/office/drawing/2014/main" id="{137494CC-DAEA-699D-5691-22219871EC82}"/>
                </a:ext>
              </a:extLst>
            </p:cNvPr>
            <p:cNvSpPr/>
            <p:nvPr/>
          </p:nvSpPr>
          <p:spPr>
            <a:xfrm>
              <a:off x="6376213" y="2899302"/>
              <a:ext cx="119953" cy="26394"/>
            </a:xfrm>
            <a:custGeom>
              <a:avLst/>
              <a:gdLst>
                <a:gd name="connsiteX0" fmla="*/ 119954 w 119953"/>
                <a:gd name="connsiteY0" fmla="*/ 26394 h 26394"/>
                <a:gd name="connsiteX1" fmla="*/ 0 w 119953"/>
                <a:gd name="connsiteY1" fmla="*/ 23155 h 26394"/>
                <a:gd name="connsiteX2" fmla="*/ 119954 w 119953"/>
                <a:gd name="connsiteY2" fmla="*/ 26394 h 26394"/>
              </a:gdLst>
              <a:ahLst/>
              <a:cxnLst>
                <a:cxn ang="0">
                  <a:pos x="connsiteX0" y="connsiteY0"/>
                </a:cxn>
                <a:cxn ang="0">
                  <a:pos x="connsiteX1" y="connsiteY1"/>
                </a:cxn>
                <a:cxn ang="0">
                  <a:pos x="connsiteX2" y="connsiteY2"/>
                </a:cxn>
              </a:cxnLst>
              <a:rect l="l" t="t" r="r" b="b"/>
              <a:pathLst>
                <a:path w="119953" h="26394">
                  <a:moveTo>
                    <a:pt x="119954" y="26394"/>
                  </a:moveTo>
                  <a:cubicBezTo>
                    <a:pt x="77038" y="10154"/>
                    <a:pt x="38624" y="8513"/>
                    <a:pt x="0" y="23155"/>
                  </a:cubicBezTo>
                  <a:cubicBezTo>
                    <a:pt x="29536" y="-8443"/>
                    <a:pt x="88230" y="-8022"/>
                    <a:pt x="119954" y="26394"/>
                  </a:cubicBezTo>
                  <a:close/>
                </a:path>
              </a:pathLst>
            </a:custGeom>
            <a:solidFill>
              <a:schemeClr val="bg1"/>
            </a:solidFill>
            <a:ln w="0" cap="flat">
              <a:noFill/>
              <a:prstDash val="solid"/>
              <a:miter/>
            </a:ln>
          </p:spPr>
          <p:txBody>
            <a:bodyPr rtlCol="0" anchor="ctr">
              <a:noAutofit/>
            </a:bodyPr>
            <a:lstStyle/>
            <a:p>
              <a:endParaRPr lang="en-US"/>
            </a:p>
          </p:txBody>
        </p:sp>
        <p:sp>
          <p:nvSpPr>
            <p:cNvPr id="12" name="Freeform: Shape 11">
              <a:extLst>
                <a:ext uri="{FF2B5EF4-FFF2-40B4-BE49-F238E27FC236}">
                  <a16:creationId xmlns:a16="http://schemas.microsoft.com/office/drawing/2014/main" id="{1FBB94A8-668D-5185-F435-56821798C89C}"/>
                </a:ext>
              </a:extLst>
            </p:cNvPr>
            <p:cNvSpPr/>
            <p:nvPr/>
          </p:nvSpPr>
          <p:spPr>
            <a:xfrm>
              <a:off x="5513253" y="2882564"/>
              <a:ext cx="382553" cy="598021"/>
            </a:xfrm>
            <a:custGeom>
              <a:avLst/>
              <a:gdLst>
                <a:gd name="connsiteX0" fmla="*/ 252714 w 382553"/>
                <a:gd name="connsiteY0" fmla="*/ 469 h 598021"/>
                <a:gd name="connsiteX1" fmla="*/ 72931 w 382553"/>
                <a:gd name="connsiteY1" fmla="*/ 83271 h 598021"/>
                <a:gd name="connsiteX2" fmla="*/ 395 w 382553"/>
                <a:gd name="connsiteY2" fmla="*/ 296041 h 598021"/>
                <a:gd name="connsiteX3" fmla="*/ 65820 w 382553"/>
                <a:gd name="connsiteY3" fmla="*/ 517225 h 598021"/>
                <a:gd name="connsiteX4" fmla="*/ 321758 w 382553"/>
                <a:gd name="connsiteY4" fmla="*/ 568472 h 598021"/>
                <a:gd name="connsiteX5" fmla="*/ 369218 w 382553"/>
                <a:gd name="connsiteY5" fmla="*/ 461855 h 598021"/>
                <a:gd name="connsiteX6" fmla="*/ 305728 w 382553"/>
                <a:gd name="connsiteY6" fmla="*/ 390834 h 598021"/>
                <a:gd name="connsiteX7" fmla="*/ 268997 w 382553"/>
                <a:gd name="connsiteY7" fmla="*/ 385869 h 598021"/>
                <a:gd name="connsiteX8" fmla="*/ 276781 w 382553"/>
                <a:gd name="connsiteY8" fmla="*/ 237010 h 598021"/>
                <a:gd name="connsiteX9" fmla="*/ 314858 w 382553"/>
                <a:gd name="connsiteY9" fmla="*/ 225272 h 598021"/>
                <a:gd name="connsiteX10" fmla="*/ 325587 w 382553"/>
                <a:gd name="connsiteY10" fmla="*/ 218456 h 598021"/>
                <a:gd name="connsiteX11" fmla="*/ 349821 w 382553"/>
                <a:gd name="connsiteY11" fmla="*/ 200406 h 598021"/>
                <a:gd name="connsiteX12" fmla="*/ 361560 w 382553"/>
                <a:gd name="connsiteY12" fmla="*/ 176381 h 598021"/>
                <a:gd name="connsiteX13" fmla="*/ 382471 w 382553"/>
                <a:gd name="connsiteY13" fmla="*/ 134391 h 598021"/>
                <a:gd name="connsiteX14" fmla="*/ 252714 w 382553"/>
                <a:gd name="connsiteY14" fmla="*/ 469 h 598021"/>
                <a:gd name="connsiteX15" fmla="*/ 181777 w 382553"/>
                <a:gd name="connsiteY15" fmla="*/ 39724 h 598021"/>
                <a:gd name="connsiteX16" fmla="*/ 301436 w 382553"/>
                <a:gd name="connsiteY16" fmla="*/ 43343 h 598021"/>
                <a:gd name="connsiteX17" fmla="*/ 181777 w 382553"/>
                <a:gd name="connsiteY17" fmla="*/ 39724 h 5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553" h="598021">
                  <a:moveTo>
                    <a:pt x="252714" y="469"/>
                  </a:moveTo>
                  <a:cubicBezTo>
                    <a:pt x="177948" y="-4328"/>
                    <a:pt x="119717" y="27985"/>
                    <a:pt x="72931" y="83271"/>
                  </a:cubicBezTo>
                  <a:cubicBezTo>
                    <a:pt x="21179" y="144447"/>
                    <a:pt x="3803" y="218540"/>
                    <a:pt x="395" y="296041"/>
                  </a:cubicBezTo>
                  <a:cubicBezTo>
                    <a:pt x="-3140" y="376697"/>
                    <a:pt x="16930" y="451842"/>
                    <a:pt x="65820" y="517225"/>
                  </a:cubicBezTo>
                  <a:cubicBezTo>
                    <a:pt x="128385" y="600869"/>
                    <a:pt x="237062" y="622411"/>
                    <a:pt x="321758" y="568472"/>
                  </a:cubicBezTo>
                  <a:cubicBezTo>
                    <a:pt x="360550" y="543732"/>
                    <a:pt x="376286" y="506749"/>
                    <a:pt x="369218" y="461855"/>
                  </a:cubicBezTo>
                  <a:cubicBezTo>
                    <a:pt x="363538" y="425587"/>
                    <a:pt x="341070" y="401395"/>
                    <a:pt x="305728" y="390834"/>
                  </a:cubicBezTo>
                  <a:cubicBezTo>
                    <a:pt x="294073" y="387384"/>
                    <a:pt x="281409" y="387426"/>
                    <a:pt x="268997" y="385869"/>
                  </a:cubicBezTo>
                  <a:cubicBezTo>
                    <a:pt x="311450" y="321538"/>
                    <a:pt x="313638" y="287878"/>
                    <a:pt x="276781" y="237010"/>
                  </a:cubicBezTo>
                  <a:cubicBezTo>
                    <a:pt x="290665" y="232803"/>
                    <a:pt x="302909" y="229437"/>
                    <a:pt x="314858" y="225272"/>
                  </a:cubicBezTo>
                  <a:cubicBezTo>
                    <a:pt x="318813" y="223883"/>
                    <a:pt x="322557" y="217909"/>
                    <a:pt x="325587" y="218456"/>
                  </a:cubicBezTo>
                  <a:cubicBezTo>
                    <a:pt x="340818" y="221275"/>
                    <a:pt x="344857" y="210335"/>
                    <a:pt x="349821" y="200406"/>
                  </a:cubicBezTo>
                  <a:cubicBezTo>
                    <a:pt x="353903" y="192243"/>
                    <a:pt x="355544" y="178569"/>
                    <a:pt x="361560" y="176381"/>
                  </a:cubicBezTo>
                  <a:cubicBezTo>
                    <a:pt x="383355" y="168429"/>
                    <a:pt x="381840" y="150716"/>
                    <a:pt x="382471" y="134391"/>
                  </a:cubicBezTo>
                  <a:cubicBezTo>
                    <a:pt x="385080" y="66652"/>
                    <a:pt x="325208" y="5139"/>
                    <a:pt x="252714" y="469"/>
                  </a:cubicBezTo>
                  <a:close/>
                  <a:moveTo>
                    <a:pt x="181777" y="39724"/>
                  </a:moveTo>
                  <a:cubicBezTo>
                    <a:pt x="213164" y="8211"/>
                    <a:pt x="272405" y="8842"/>
                    <a:pt x="301436" y="43343"/>
                  </a:cubicBezTo>
                  <a:cubicBezTo>
                    <a:pt x="258899" y="26218"/>
                    <a:pt x="220401" y="26008"/>
                    <a:pt x="181777" y="39724"/>
                  </a:cubicBezTo>
                  <a:close/>
                </a:path>
              </a:pathLst>
            </a:custGeom>
            <a:solidFill>
              <a:schemeClr val="tx2"/>
            </a:solidFill>
            <a:ln w="0" cap="flat">
              <a:noFill/>
              <a:prstDash val="solid"/>
              <a:miter/>
            </a:ln>
          </p:spPr>
          <p:txBody>
            <a:bodyPr rtlCol="0" anchor="ctr">
              <a:noAutofit/>
            </a:bodyPr>
            <a:lstStyle/>
            <a:p>
              <a:endParaRPr lang="en-US"/>
            </a:p>
          </p:txBody>
        </p:sp>
        <p:sp>
          <p:nvSpPr>
            <p:cNvPr id="13" name="Freeform: Shape 12">
              <a:extLst>
                <a:ext uri="{FF2B5EF4-FFF2-40B4-BE49-F238E27FC236}">
                  <a16:creationId xmlns:a16="http://schemas.microsoft.com/office/drawing/2014/main" id="{8C2415F8-3072-C81C-BC4C-99D9859D12CB}"/>
                </a:ext>
              </a:extLst>
            </p:cNvPr>
            <p:cNvSpPr/>
            <p:nvPr/>
          </p:nvSpPr>
          <p:spPr>
            <a:xfrm>
              <a:off x="5695030" y="2899316"/>
              <a:ext cx="119659" cy="26590"/>
            </a:xfrm>
            <a:custGeom>
              <a:avLst/>
              <a:gdLst>
                <a:gd name="connsiteX0" fmla="*/ 119659 w 119659"/>
                <a:gd name="connsiteY0" fmla="*/ 26590 h 26590"/>
                <a:gd name="connsiteX1" fmla="*/ 0 w 119659"/>
                <a:gd name="connsiteY1" fmla="*/ 22972 h 26590"/>
                <a:gd name="connsiteX2" fmla="*/ 119659 w 119659"/>
                <a:gd name="connsiteY2" fmla="*/ 26590 h 26590"/>
              </a:gdLst>
              <a:ahLst/>
              <a:cxnLst>
                <a:cxn ang="0">
                  <a:pos x="connsiteX0" y="connsiteY0"/>
                </a:cxn>
                <a:cxn ang="0">
                  <a:pos x="connsiteX1" y="connsiteY1"/>
                </a:cxn>
                <a:cxn ang="0">
                  <a:pos x="connsiteX2" y="connsiteY2"/>
                </a:cxn>
              </a:cxnLst>
              <a:rect l="l" t="t" r="r" b="b"/>
              <a:pathLst>
                <a:path w="119659" h="26590">
                  <a:moveTo>
                    <a:pt x="119659" y="26590"/>
                  </a:moveTo>
                  <a:cubicBezTo>
                    <a:pt x="77122" y="9466"/>
                    <a:pt x="38624" y="9256"/>
                    <a:pt x="0" y="22972"/>
                  </a:cubicBezTo>
                  <a:cubicBezTo>
                    <a:pt x="31387" y="-8542"/>
                    <a:pt x="90628" y="-7911"/>
                    <a:pt x="119659" y="26590"/>
                  </a:cubicBezTo>
                  <a:close/>
                </a:path>
              </a:pathLst>
            </a:custGeom>
            <a:solidFill>
              <a:schemeClr val="bg1"/>
            </a:solidFill>
            <a:ln w="0" cap="flat">
              <a:noFill/>
              <a:prstDash val="solid"/>
              <a:miter/>
            </a:ln>
          </p:spPr>
          <p:txBody>
            <a:bodyPr rtlCol="0" anchor="ctr">
              <a:noAutofit/>
            </a:bodyPr>
            <a:lstStyle/>
            <a:p>
              <a:endParaRPr lang="en-US"/>
            </a:p>
          </p:txBody>
        </p:sp>
        <p:sp>
          <p:nvSpPr>
            <p:cNvPr id="14" name="Freeform: Shape 13">
              <a:extLst>
                <a:ext uri="{FF2B5EF4-FFF2-40B4-BE49-F238E27FC236}">
                  <a16:creationId xmlns:a16="http://schemas.microsoft.com/office/drawing/2014/main" id="{BE17E7A9-E43B-3A8F-6D46-0775094B65B2}"/>
                </a:ext>
              </a:extLst>
            </p:cNvPr>
            <p:cNvSpPr/>
            <p:nvPr/>
          </p:nvSpPr>
          <p:spPr>
            <a:xfrm>
              <a:off x="5888007" y="3813421"/>
              <a:ext cx="410769" cy="428056"/>
            </a:xfrm>
            <a:custGeom>
              <a:avLst/>
              <a:gdLst>
                <a:gd name="connsiteX0" fmla="*/ 314060 w 410769"/>
                <a:gd name="connsiteY0" fmla="*/ 22089 h 428056"/>
                <a:gd name="connsiteX1" fmla="*/ 208749 w 410769"/>
                <a:gd name="connsiteY1" fmla="*/ 0 h 428056"/>
                <a:gd name="connsiteX2" fmla="*/ 109790 w 410769"/>
                <a:gd name="connsiteY2" fmla="*/ 17292 h 428056"/>
                <a:gd name="connsiteX3" fmla="*/ 24463 w 410769"/>
                <a:gd name="connsiteY3" fmla="*/ 229389 h 428056"/>
                <a:gd name="connsiteX4" fmla="*/ 120098 w 410769"/>
                <a:gd name="connsiteY4" fmla="*/ 325024 h 428056"/>
                <a:gd name="connsiteX5" fmla="*/ 181737 w 410769"/>
                <a:gd name="connsiteY5" fmla="*/ 411571 h 428056"/>
                <a:gd name="connsiteX6" fmla="*/ 206603 w 410769"/>
                <a:gd name="connsiteY6" fmla="*/ 427348 h 428056"/>
                <a:gd name="connsiteX7" fmla="*/ 228397 w 410769"/>
                <a:gd name="connsiteY7" fmla="*/ 410897 h 428056"/>
                <a:gd name="connsiteX8" fmla="*/ 289363 w 410769"/>
                <a:gd name="connsiteY8" fmla="*/ 325865 h 428056"/>
                <a:gd name="connsiteX9" fmla="*/ 386428 w 410769"/>
                <a:gd name="connsiteY9" fmla="*/ 228800 h 428056"/>
                <a:gd name="connsiteX10" fmla="*/ 314060 w 410769"/>
                <a:gd name="connsiteY10" fmla="*/ 22089 h 428056"/>
                <a:gd name="connsiteX11" fmla="*/ 142860 w 410769"/>
                <a:gd name="connsiteY11" fmla="*/ 47796 h 428056"/>
                <a:gd name="connsiteX12" fmla="*/ 268873 w 410769"/>
                <a:gd name="connsiteY12" fmla="*/ 47796 h 428056"/>
                <a:gd name="connsiteX13" fmla="*/ 142860 w 410769"/>
                <a:gd name="connsiteY13" fmla="*/ 47796 h 4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9" h="428056">
                  <a:moveTo>
                    <a:pt x="314060" y="22089"/>
                  </a:moveTo>
                  <a:cubicBezTo>
                    <a:pt x="279686" y="9887"/>
                    <a:pt x="242113" y="6732"/>
                    <a:pt x="208749" y="0"/>
                  </a:cubicBezTo>
                  <a:cubicBezTo>
                    <a:pt x="172859" y="6101"/>
                    <a:pt x="140546" y="8878"/>
                    <a:pt x="109790" y="17292"/>
                  </a:cubicBezTo>
                  <a:cubicBezTo>
                    <a:pt x="7549" y="45314"/>
                    <a:pt x="-28929" y="137835"/>
                    <a:pt x="24463" y="229389"/>
                  </a:cubicBezTo>
                  <a:cubicBezTo>
                    <a:pt x="47941" y="269738"/>
                    <a:pt x="81642" y="299821"/>
                    <a:pt x="120098" y="325024"/>
                  </a:cubicBezTo>
                  <a:cubicBezTo>
                    <a:pt x="151990" y="345935"/>
                    <a:pt x="180096" y="368781"/>
                    <a:pt x="181737" y="411571"/>
                  </a:cubicBezTo>
                  <a:cubicBezTo>
                    <a:pt x="182284" y="426254"/>
                    <a:pt x="195706" y="429789"/>
                    <a:pt x="206603" y="427348"/>
                  </a:cubicBezTo>
                  <a:cubicBezTo>
                    <a:pt x="215018" y="425455"/>
                    <a:pt x="228019" y="417040"/>
                    <a:pt x="228397" y="410897"/>
                  </a:cubicBezTo>
                  <a:cubicBezTo>
                    <a:pt x="231006" y="369033"/>
                    <a:pt x="258102" y="346397"/>
                    <a:pt x="289363" y="325865"/>
                  </a:cubicBezTo>
                  <a:cubicBezTo>
                    <a:pt x="328408" y="300284"/>
                    <a:pt x="363371" y="270243"/>
                    <a:pt x="386428" y="228800"/>
                  </a:cubicBezTo>
                  <a:cubicBezTo>
                    <a:pt x="435487" y="140444"/>
                    <a:pt x="409906" y="56211"/>
                    <a:pt x="314060" y="22089"/>
                  </a:cubicBezTo>
                  <a:close/>
                  <a:moveTo>
                    <a:pt x="142860" y="47796"/>
                  </a:moveTo>
                  <a:cubicBezTo>
                    <a:pt x="164697" y="22047"/>
                    <a:pt x="239589" y="21332"/>
                    <a:pt x="268873" y="47796"/>
                  </a:cubicBezTo>
                  <a:lnTo>
                    <a:pt x="142860" y="47796"/>
                  </a:lnTo>
                  <a:close/>
                </a:path>
              </a:pathLst>
            </a:custGeom>
            <a:solidFill>
              <a:schemeClr val="tx2"/>
            </a:solidFill>
            <a:ln w="0" cap="flat">
              <a:noFill/>
              <a:prstDash val="solid"/>
              <a:miter/>
            </a:ln>
          </p:spPr>
          <p:txBody>
            <a:bodyPr rtlCol="0" anchor="ctr">
              <a:noAutofit/>
            </a:bodyPr>
            <a:lstStyle/>
            <a:p>
              <a:endParaRPr lang="en-US"/>
            </a:p>
          </p:txBody>
        </p:sp>
        <p:sp>
          <p:nvSpPr>
            <p:cNvPr id="15" name="Freeform: Shape 14">
              <a:extLst>
                <a:ext uri="{FF2B5EF4-FFF2-40B4-BE49-F238E27FC236}">
                  <a16:creationId xmlns:a16="http://schemas.microsoft.com/office/drawing/2014/main" id="{F1B23C14-FC63-D219-4CAF-7CA925DF8D73}"/>
                </a:ext>
              </a:extLst>
            </p:cNvPr>
            <p:cNvSpPr/>
            <p:nvPr/>
          </p:nvSpPr>
          <p:spPr>
            <a:xfrm>
              <a:off x="6030867" y="3841636"/>
              <a:ext cx="126012" cy="19581"/>
            </a:xfrm>
            <a:custGeom>
              <a:avLst/>
              <a:gdLst>
                <a:gd name="connsiteX0" fmla="*/ 126012 w 126012"/>
                <a:gd name="connsiteY0" fmla="*/ 19581 h 19581"/>
                <a:gd name="connsiteX1" fmla="*/ 0 w 126012"/>
                <a:gd name="connsiteY1" fmla="*/ 19581 h 19581"/>
                <a:gd name="connsiteX2" fmla="*/ 126012 w 126012"/>
                <a:gd name="connsiteY2" fmla="*/ 19581 h 19581"/>
              </a:gdLst>
              <a:ahLst/>
              <a:cxnLst>
                <a:cxn ang="0">
                  <a:pos x="connsiteX0" y="connsiteY0"/>
                </a:cxn>
                <a:cxn ang="0">
                  <a:pos x="connsiteX1" y="connsiteY1"/>
                </a:cxn>
                <a:cxn ang="0">
                  <a:pos x="connsiteX2" y="connsiteY2"/>
                </a:cxn>
              </a:cxnLst>
              <a:rect l="l" t="t" r="r" b="b"/>
              <a:pathLst>
                <a:path w="126012" h="19581">
                  <a:moveTo>
                    <a:pt x="126012" y="19581"/>
                  </a:moveTo>
                  <a:lnTo>
                    <a:pt x="0" y="19581"/>
                  </a:lnTo>
                  <a:cubicBezTo>
                    <a:pt x="21837" y="-6168"/>
                    <a:pt x="96729" y="-6883"/>
                    <a:pt x="126012" y="19581"/>
                  </a:cubicBezTo>
                  <a:close/>
                </a:path>
              </a:pathLst>
            </a:custGeom>
            <a:solidFill>
              <a:schemeClr val="bg1"/>
            </a:solidFill>
            <a:ln w="0" cap="flat">
              <a:noFill/>
              <a:prstDash val="solid"/>
              <a:miter/>
            </a:ln>
          </p:spPr>
          <p:txBody>
            <a:bodyPr rtlCol="0" anchor="ctr">
              <a:noAutofit/>
            </a:bodyPr>
            <a:lstStyle/>
            <a:p>
              <a:endParaRPr lang="en-US"/>
            </a:p>
          </p:txBody>
        </p:sp>
        <p:sp>
          <p:nvSpPr>
            <p:cNvPr id="16" name="Freeform: Shape 15">
              <a:extLst>
                <a:ext uri="{FF2B5EF4-FFF2-40B4-BE49-F238E27FC236}">
                  <a16:creationId xmlns:a16="http://schemas.microsoft.com/office/drawing/2014/main" id="{7A168EED-80F4-AA9E-AC5E-33361319FA8E}"/>
                </a:ext>
              </a:extLst>
            </p:cNvPr>
            <p:cNvSpPr/>
            <p:nvPr/>
          </p:nvSpPr>
          <p:spPr>
            <a:xfrm>
              <a:off x="5838588" y="3155001"/>
              <a:ext cx="162505" cy="736846"/>
            </a:xfrm>
            <a:custGeom>
              <a:avLst/>
              <a:gdLst>
                <a:gd name="connsiteX0" fmla="*/ 6185 w 162505"/>
                <a:gd name="connsiteY0" fmla="*/ 0 h 736846"/>
                <a:gd name="connsiteX1" fmla="*/ 162365 w 162505"/>
                <a:gd name="connsiteY1" fmla="*/ 209782 h 736846"/>
                <a:gd name="connsiteX2" fmla="*/ 105480 w 162505"/>
                <a:gd name="connsiteY2" fmla="*/ 448806 h 736846"/>
                <a:gd name="connsiteX3" fmla="*/ 57221 w 162505"/>
                <a:gd name="connsiteY3" fmla="*/ 638645 h 736846"/>
                <a:gd name="connsiteX4" fmla="*/ 58189 w 162505"/>
                <a:gd name="connsiteY4" fmla="*/ 659640 h 736846"/>
                <a:gd name="connsiteX5" fmla="*/ 34122 w 162505"/>
                <a:gd name="connsiteY5" fmla="*/ 736847 h 736846"/>
                <a:gd name="connsiteX6" fmla="*/ 6479 w 162505"/>
                <a:gd name="connsiteY6" fmla="*/ 650510 h 736846"/>
                <a:gd name="connsiteX7" fmla="*/ 49311 w 162505"/>
                <a:gd name="connsiteY7" fmla="*/ 438035 h 736846"/>
                <a:gd name="connsiteX8" fmla="*/ 91259 w 162505"/>
                <a:gd name="connsiteY8" fmla="*/ 274114 h 736846"/>
                <a:gd name="connsiteX9" fmla="*/ 84443 w 162505"/>
                <a:gd name="connsiteY9" fmla="*/ 182939 h 736846"/>
                <a:gd name="connsiteX10" fmla="*/ 0 w 162505"/>
                <a:gd name="connsiteY10" fmla="*/ 91091 h 736846"/>
                <a:gd name="connsiteX11" fmla="*/ 6227 w 162505"/>
                <a:gd name="connsiteY11" fmla="*/ 42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05" h="736846">
                  <a:moveTo>
                    <a:pt x="6185" y="0"/>
                  </a:moveTo>
                  <a:cubicBezTo>
                    <a:pt x="93994" y="24487"/>
                    <a:pt x="159630" y="113011"/>
                    <a:pt x="162365" y="209782"/>
                  </a:cubicBezTo>
                  <a:cubicBezTo>
                    <a:pt x="164763" y="294814"/>
                    <a:pt x="136068" y="371852"/>
                    <a:pt x="105480" y="448806"/>
                  </a:cubicBezTo>
                  <a:cubicBezTo>
                    <a:pt x="81161" y="509982"/>
                    <a:pt x="57095" y="571242"/>
                    <a:pt x="57221" y="638645"/>
                  </a:cubicBezTo>
                  <a:cubicBezTo>
                    <a:pt x="57221" y="645630"/>
                    <a:pt x="57221" y="652698"/>
                    <a:pt x="58189" y="659640"/>
                  </a:cubicBezTo>
                  <a:cubicBezTo>
                    <a:pt x="62115" y="687691"/>
                    <a:pt x="54094" y="713424"/>
                    <a:pt x="34122" y="736847"/>
                  </a:cubicBezTo>
                  <a:cubicBezTo>
                    <a:pt x="16157" y="710550"/>
                    <a:pt x="8331" y="681687"/>
                    <a:pt x="6479" y="650510"/>
                  </a:cubicBezTo>
                  <a:cubicBezTo>
                    <a:pt x="2062" y="575828"/>
                    <a:pt x="27559" y="507542"/>
                    <a:pt x="49311" y="438035"/>
                  </a:cubicBezTo>
                  <a:cubicBezTo>
                    <a:pt x="66183" y="384222"/>
                    <a:pt x="81582" y="329526"/>
                    <a:pt x="91259" y="274114"/>
                  </a:cubicBezTo>
                  <a:cubicBezTo>
                    <a:pt x="96350" y="244872"/>
                    <a:pt x="91427" y="212391"/>
                    <a:pt x="84443" y="182939"/>
                  </a:cubicBezTo>
                  <a:cubicBezTo>
                    <a:pt x="73588" y="137078"/>
                    <a:pt x="41611" y="106953"/>
                    <a:pt x="0" y="91091"/>
                  </a:cubicBezTo>
                  <a:cubicBezTo>
                    <a:pt x="2104" y="60082"/>
                    <a:pt x="4123" y="30630"/>
                    <a:pt x="6227" y="42"/>
                  </a:cubicBezTo>
                  <a:close/>
                </a:path>
              </a:pathLst>
            </a:custGeom>
            <a:solidFill>
              <a:schemeClr val="tx2"/>
            </a:solidFill>
            <a:ln w="0" cap="flat">
              <a:noFill/>
              <a:prstDash val="solid"/>
              <a:miter/>
            </a:ln>
          </p:spPr>
          <p:txBody>
            <a:bodyPr rtlCol="0" anchor="ctr">
              <a:noAutofit/>
            </a:bodyPr>
            <a:lstStyle/>
            <a:p>
              <a:endParaRPr lang="en-US"/>
            </a:p>
          </p:txBody>
        </p:sp>
        <p:sp>
          <p:nvSpPr>
            <p:cNvPr id="21" name="Freeform: Shape 20">
              <a:extLst>
                <a:ext uri="{FF2B5EF4-FFF2-40B4-BE49-F238E27FC236}">
                  <a16:creationId xmlns:a16="http://schemas.microsoft.com/office/drawing/2014/main" id="{5CC1996C-5F28-F332-75EF-6566AEEB43CC}"/>
                </a:ext>
              </a:extLst>
            </p:cNvPr>
            <p:cNvSpPr/>
            <p:nvPr/>
          </p:nvSpPr>
          <p:spPr>
            <a:xfrm>
              <a:off x="6184596" y="3153865"/>
              <a:ext cx="165241" cy="741390"/>
            </a:xfrm>
            <a:custGeom>
              <a:avLst/>
              <a:gdLst>
                <a:gd name="connsiteX0" fmla="*/ 157411 w 165241"/>
                <a:gd name="connsiteY0" fmla="*/ 0 h 741390"/>
                <a:gd name="connsiteX1" fmla="*/ 163427 w 165241"/>
                <a:gd name="connsiteY1" fmla="*/ 92732 h 741390"/>
                <a:gd name="connsiteX2" fmla="*/ 164395 w 165241"/>
                <a:gd name="connsiteY2" fmla="*/ 91217 h 741390"/>
                <a:gd name="connsiteX3" fmla="*/ 70906 w 165241"/>
                <a:gd name="connsiteY3" fmla="*/ 274997 h 741390"/>
                <a:gd name="connsiteX4" fmla="*/ 125350 w 165241"/>
                <a:gd name="connsiteY4" fmla="*/ 476954 h 741390"/>
                <a:gd name="connsiteX5" fmla="*/ 152909 w 165241"/>
                <a:gd name="connsiteY5" fmla="*/ 676386 h 741390"/>
                <a:gd name="connsiteX6" fmla="*/ 131829 w 165241"/>
                <a:gd name="connsiteY6" fmla="*/ 741391 h 741390"/>
                <a:gd name="connsiteX7" fmla="*/ 103513 w 165241"/>
                <a:gd name="connsiteY7" fmla="*/ 663427 h 741390"/>
                <a:gd name="connsiteX8" fmla="*/ 80078 w 165241"/>
                <a:gd name="connsiteY8" fmla="*/ 507794 h 741390"/>
                <a:gd name="connsiteX9" fmla="*/ 12675 w 165241"/>
                <a:gd name="connsiteY9" fmla="*/ 311602 h 741390"/>
                <a:gd name="connsiteX10" fmla="*/ 26013 w 165241"/>
                <a:gd name="connsiteY10" fmla="*/ 112843 h 741390"/>
                <a:gd name="connsiteX11" fmla="*/ 157411 w 165241"/>
                <a:gd name="connsiteY11" fmla="*/ 42 h 7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241" h="741390">
                  <a:moveTo>
                    <a:pt x="157411" y="0"/>
                  </a:moveTo>
                  <a:cubicBezTo>
                    <a:pt x="159388" y="30420"/>
                    <a:pt x="161239" y="59283"/>
                    <a:pt x="163427" y="92732"/>
                  </a:cubicBezTo>
                  <a:cubicBezTo>
                    <a:pt x="165952" y="89071"/>
                    <a:pt x="165405" y="90796"/>
                    <a:pt x="164395" y="91217"/>
                  </a:cubicBezTo>
                  <a:cubicBezTo>
                    <a:pt x="86347" y="121931"/>
                    <a:pt x="64595" y="196361"/>
                    <a:pt x="70906" y="274997"/>
                  </a:cubicBezTo>
                  <a:cubicBezTo>
                    <a:pt x="76586" y="345724"/>
                    <a:pt x="103303" y="410687"/>
                    <a:pt x="125350" y="476954"/>
                  </a:cubicBezTo>
                  <a:cubicBezTo>
                    <a:pt x="146892" y="541748"/>
                    <a:pt x="165867" y="607132"/>
                    <a:pt x="152909" y="676386"/>
                  </a:cubicBezTo>
                  <a:cubicBezTo>
                    <a:pt x="148996" y="697297"/>
                    <a:pt x="139866" y="717198"/>
                    <a:pt x="131829" y="741391"/>
                  </a:cubicBezTo>
                  <a:cubicBezTo>
                    <a:pt x="111465" y="715641"/>
                    <a:pt x="95056" y="698054"/>
                    <a:pt x="103513" y="663427"/>
                  </a:cubicBezTo>
                  <a:cubicBezTo>
                    <a:pt x="116430" y="610371"/>
                    <a:pt x="97539" y="558284"/>
                    <a:pt x="80078" y="507794"/>
                  </a:cubicBezTo>
                  <a:cubicBezTo>
                    <a:pt x="57484" y="442411"/>
                    <a:pt x="31524" y="378037"/>
                    <a:pt x="12675" y="311602"/>
                  </a:cubicBezTo>
                  <a:cubicBezTo>
                    <a:pt x="-6258" y="244956"/>
                    <a:pt x="-5669" y="177259"/>
                    <a:pt x="26013" y="112843"/>
                  </a:cubicBezTo>
                  <a:cubicBezTo>
                    <a:pt x="53866" y="56211"/>
                    <a:pt x="100358" y="21584"/>
                    <a:pt x="157411" y="42"/>
                  </a:cubicBezTo>
                  <a:close/>
                </a:path>
              </a:pathLst>
            </a:custGeom>
            <a:solidFill>
              <a:schemeClr val="tx2"/>
            </a:solidFill>
            <a:ln w="0" cap="flat">
              <a:noFill/>
              <a:prstDash val="solid"/>
              <a:miter/>
            </a:ln>
          </p:spPr>
          <p:txBody>
            <a:bodyPr rtlCol="0" anchor="ctr">
              <a:noAutofit/>
            </a:bodyPr>
            <a:lstStyle/>
            <a:p>
              <a:endParaRPr lang="en-US"/>
            </a:p>
          </p:txBody>
        </p:sp>
        <p:sp>
          <p:nvSpPr>
            <p:cNvPr id="22" name="Freeform: Shape 21">
              <a:extLst>
                <a:ext uri="{FF2B5EF4-FFF2-40B4-BE49-F238E27FC236}">
                  <a16:creationId xmlns:a16="http://schemas.microsoft.com/office/drawing/2014/main" id="{61E6EDD9-9D51-D609-2E74-89E58664B96F}"/>
                </a:ext>
              </a:extLst>
            </p:cNvPr>
            <p:cNvSpPr/>
            <p:nvPr/>
          </p:nvSpPr>
          <p:spPr>
            <a:xfrm>
              <a:off x="6000876" y="4286126"/>
              <a:ext cx="184749" cy="289926"/>
            </a:xfrm>
            <a:custGeom>
              <a:avLst/>
              <a:gdLst>
                <a:gd name="connsiteX0" fmla="*/ 92555 w 184749"/>
                <a:gd name="connsiteY0" fmla="*/ 0 h 289926"/>
                <a:gd name="connsiteX1" fmla="*/ 182341 w 184749"/>
                <a:gd name="connsiteY1" fmla="*/ 174819 h 289926"/>
                <a:gd name="connsiteX2" fmla="*/ 144222 w 184749"/>
                <a:gd name="connsiteY2" fmla="*/ 274282 h 289926"/>
                <a:gd name="connsiteX3" fmla="*/ 39457 w 184749"/>
                <a:gd name="connsiteY3" fmla="*/ 273441 h 289926"/>
                <a:gd name="connsiteX4" fmla="*/ 2684 w 184749"/>
                <a:gd name="connsiteY4" fmla="*/ 175492 h 289926"/>
                <a:gd name="connsiteX5" fmla="*/ 21618 w 184749"/>
                <a:gd name="connsiteY5" fmla="*/ 122436 h 289926"/>
                <a:gd name="connsiteX6" fmla="*/ 92555 w 184749"/>
                <a:gd name="connsiteY6" fmla="*/ 0 h 28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49" h="289926">
                  <a:moveTo>
                    <a:pt x="92555" y="0"/>
                  </a:moveTo>
                  <a:cubicBezTo>
                    <a:pt x="124405" y="61008"/>
                    <a:pt x="168036" y="110235"/>
                    <a:pt x="182341" y="174819"/>
                  </a:cubicBezTo>
                  <a:cubicBezTo>
                    <a:pt x="191009" y="213948"/>
                    <a:pt x="175820" y="253413"/>
                    <a:pt x="144222" y="274282"/>
                  </a:cubicBezTo>
                  <a:cubicBezTo>
                    <a:pt x="112246" y="295446"/>
                    <a:pt x="71139" y="295109"/>
                    <a:pt x="39457" y="273441"/>
                  </a:cubicBezTo>
                  <a:cubicBezTo>
                    <a:pt x="8869" y="252530"/>
                    <a:pt x="-6614" y="213316"/>
                    <a:pt x="2684" y="175492"/>
                  </a:cubicBezTo>
                  <a:cubicBezTo>
                    <a:pt x="7144" y="157316"/>
                    <a:pt x="12782" y="138803"/>
                    <a:pt x="21618" y="122436"/>
                  </a:cubicBezTo>
                  <a:cubicBezTo>
                    <a:pt x="43202" y="82508"/>
                    <a:pt x="66974" y="43757"/>
                    <a:pt x="92555" y="0"/>
                  </a:cubicBezTo>
                  <a:close/>
                </a:path>
              </a:pathLst>
            </a:custGeom>
            <a:solidFill>
              <a:schemeClr val="tx2"/>
            </a:solidFill>
            <a:ln w="0" cap="flat">
              <a:noFill/>
              <a:prstDash val="solid"/>
              <a:miter/>
            </a:ln>
          </p:spPr>
          <p:txBody>
            <a:bodyPr rtlCol="0" anchor="ctr">
              <a:noAutofit/>
            </a:bodyPr>
            <a:lstStyle/>
            <a:p>
              <a:endParaRPr lang="en-US"/>
            </a:p>
          </p:txBody>
        </p:sp>
      </p:grpSp>
      <p:sp>
        <p:nvSpPr>
          <p:cNvPr id="25" name="textruta 24">
            <a:extLst>
              <a:ext uri="{FF2B5EF4-FFF2-40B4-BE49-F238E27FC236}">
                <a16:creationId xmlns:a16="http://schemas.microsoft.com/office/drawing/2014/main" id="{B3B483F8-378B-55FF-A846-D0F315277AD4}"/>
              </a:ext>
            </a:extLst>
          </p:cNvPr>
          <p:cNvSpPr txBox="1"/>
          <p:nvPr/>
        </p:nvSpPr>
        <p:spPr>
          <a:xfrm>
            <a:off x="839788" y="6368184"/>
            <a:ext cx="22654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i="1" err="1">
                <a:solidFill>
                  <a:schemeClr val="bg1">
                    <a:lumMod val="65000"/>
                  </a:schemeClr>
                </a:solidFill>
                <a:cs typeface="Calibri"/>
              </a:rPr>
              <a:t>Kennelly</a:t>
            </a:r>
            <a:r>
              <a:rPr lang="sv-SE" sz="1200" i="1">
                <a:solidFill>
                  <a:schemeClr val="bg1">
                    <a:lumMod val="65000"/>
                  </a:schemeClr>
                </a:solidFill>
                <a:cs typeface="Calibri"/>
              </a:rPr>
              <a:t> et al 2019</a:t>
            </a:r>
            <a:endParaRPr lang="sv-SE" sz="1200" i="1">
              <a:solidFill>
                <a:schemeClr val="bg1">
                  <a:lumMod val="65000"/>
                </a:schemeClr>
              </a:solidFill>
            </a:endParaRPr>
          </a:p>
        </p:txBody>
      </p:sp>
      <p:pic>
        <p:nvPicPr>
          <p:cNvPr id="4" name="Graphic 7">
            <a:hlinkClick r:id="" action="ppaction://hlinkshowjump?jump=nextslide"/>
            <a:extLst>
              <a:ext uri="{FF2B5EF4-FFF2-40B4-BE49-F238E27FC236}">
                <a16:creationId xmlns:a16="http://schemas.microsoft.com/office/drawing/2014/main" id="{73F16194-B24E-5C73-311B-96AC9FA7A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C5D67553-E1EC-EC52-EA96-3B33CDE14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26" name="Graphic 6">
            <a:hlinkClick r:id="" action="ppaction://hlinkshowjump?jump=previousslide"/>
            <a:extLst>
              <a:ext uri="{FF2B5EF4-FFF2-40B4-BE49-F238E27FC236}">
                <a16:creationId xmlns:a16="http://schemas.microsoft.com/office/drawing/2014/main" id="{CC02233E-2BBA-B323-C9A7-92F6D5F577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533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FB7-7B88-AD54-D9C7-7A573CC30CD6}"/>
              </a:ext>
            </a:extLst>
          </p:cNvPr>
          <p:cNvSpPr txBox="1">
            <a:spLocks noGrp="1"/>
          </p:cNvSpPr>
          <p:nvPr>
            <p:ph type="title"/>
          </p:nvPr>
        </p:nvSpPr>
        <p:spPr>
          <a:xfrm>
            <a:off x="839788" y="916343"/>
            <a:ext cx="10512425" cy="1072795"/>
          </a:xfrm>
        </p:spPr>
        <p:txBody>
          <a:bodyPr>
            <a:noAutofit/>
          </a:bodyPr>
          <a:lstStyle/>
          <a:p>
            <a:pPr>
              <a:lnSpc>
                <a:spcPts val="3300"/>
              </a:lnSpc>
            </a:pPr>
            <a:r>
              <a:rPr lang="en" sz="1400" b="1" err="1"/>
              <a:t>Grundläggande</a:t>
            </a:r>
            <a:r>
              <a:rPr lang="en" sz="1400" b="1"/>
              <a:t> information om UVI </a:t>
            </a:r>
            <a:br>
              <a:rPr lang="en" sz="3200" b="1"/>
            </a:br>
            <a:r>
              <a:rPr lang="en"/>
              <a:t>Typer av </a:t>
            </a:r>
            <a:r>
              <a:rPr lang="en" err="1"/>
              <a:t>urinvägsinfektioner</a:t>
            </a:r>
            <a:endParaRPr lang="en" err="1">
              <a:ea typeface="Calibri Light"/>
              <a:cs typeface="Calibri Light"/>
            </a:endParaRPr>
          </a:p>
        </p:txBody>
      </p:sp>
      <p:sp>
        <p:nvSpPr>
          <p:cNvPr id="3" name="Content Placeholder 2">
            <a:extLst>
              <a:ext uri="{FF2B5EF4-FFF2-40B4-BE49-F238E27FC236}">
                <a16:creationId xmlns:a16="http://schemas.microsoft.com/office/drawing/2014/main" id="{716EF31A-77AD-1E0F-08B9-B4BC06046394}"/>
              </a:ext>
            </a:extLst>
          </p:cNvPr>
          <p:cNvSpPr txBox="1">
            <a:spLocks noGrp="1"/>
          </p:cNvSpPr>
          <p:nvPr>
            <p:ph idx="1"/>
          </p:nvPr>
        </p:nvSpPr>
        <p:spPr/>
        <p:txBody>
          <a:bodyPr vert="horz" lIns="0" tIns="0" rIns="0" bIns="0" rtlCol="0" anchor="t">
            <a:noAutofit/>
          </a:bodyPr>
          <a:lstStyle/>
          <a:p>
            <a:pPr marL="0" indent="0">
              <a:spcAft>
                <a:spcPts val="1200"/>
              </a:spcAft>
              <a:buNone/>
            </a:pPr>
            <a:r>
              <a:rPr lang="en" err="1">
                <a:latin typeface="Calibri"/>
                <a:ea typeface="Calibri"/>
                <a:cs typeface="Calibri"/>
              </a:rPr>
              <a:t>Urinvägsinfektioner</a:t>
            </a:r>
            <a:r>
              <a:rPr lang="en">
                <a:latin typeface="Calibri"/>
                <a:ea typeface="Calibri"/>
                <a:cs typeface="Calibri"/>
              </a:rPr>
              <a:t> </a:t>
            </a:r>
            <a:r>
              <a:rPr lang="en" err="1">
                <a:latin typeface="Calibri"/>
                <a:ea typeface="Calibri"/>
                <a:cs typeface="Calibri"/>
              </a:rPr>
              <a:t>kan</a:t>
            </a:r>
            <a:r>
              <a:rPr lang="en">
                <a:latin typeface="Calibri"/>
                <a:ea typeface="Calibri"/>
                <a:cs typeface="Calibri"/>
              </a:rPr>
              <a:t> delas in </a:t>
            </a:r>
            <a:r>
              <a:rPr lang="en" err="1">
                <a:latin typeface="Calibri"/>
                <a:ea typeface="Calibri"/>
                <a:cs typeface="Calibri"/>
              </a:rPr>
              <a:t>efter</a:t>
            </a:r>
            <a:r>
              <a:rPr lang="en">
                <a:latin typeface="Calibri"/>
                <a:ea typeface="Calibri"/>
                <a:cs typeface="Calibri"/>
              </a:rPr>
              <a:t> </a:t>
            </a:r>
            <a:r>
              <a:rPr lang="en" err="1">
                <a:latin typeface="Calibri"/>
                <a:ea typeface="Calibri"/>
                <a:cs typeface="Calibri"/>
              </a:rPr>
              <a:t>lokalisation</a:t>
            </a:r>
            <a:r>
              <a:rPr lang="en">
                <a:latin typeface="Calibri"/>
                <a:ea typeface="Calibri"/>
                <a:cs typeface="Calibri"/>
              </a:rPr>
              <a:t> </a:t>
            </a:r>
            <a:r>
              <a:rPr lang="en" err="1">
                <a:latin typeface="Calibri"/>
                <a:ea typeface="Calibri"/>
                <a:cs typeface="Calibri"/>
              </a:rPr>
              <a:t>och</a:t>
            </a:r>
            <a:r>
              <a:rPr lang="en">
                <a:latin typeface="Calibri"/>
                <a:ea typeface="Calibri"/>
                <a:cs typeface="Calibri"/>
              </a:rPr>
              <a:t> </a:t>
            </a:r>
            <a:r>
              <a:rPr lang="en" err="1">
                <a:latin typeface="Calibri"/>
                <a:ea typeface="Calibri"/>
                <a:cs typeface="Calibri"/>
              </a:rPr>
              <a:t>allvarlighetsgrad</a:t>
            </a:r>
            <a:r>
              <a:rPr lang="en">
                <a:latin typeface="Calibri"/>
                <a:ea typeface="Calibri"/>
                <a:cs typeface="Calibri"/>
              </a:rPr>
              <a:t>:</a:t>
            </a:r>
            <a:endParaRPr lang="en-US"/>
          </a:p>
          <a:p>
            <a:pPr marL="0" indent="0">
              <a:buNone/>
            </a:pPr>
            <a:r>
              <a:rPr lang="en">
                <a:latin typeface="Calibri"/>
                <a:ea typeface="Calibri"/>
                <a:cs typeface="Calibri"/>
              </a:rPr>
              <a:t>• </a:t>
            </a:r>
            <a:r>
              <a:rPr lang="en" b="1" err="1">
                <a:latin typeface="Calibri"/>
                <a:ea typeface="Calibri"/>
                <a:cs typeface="Calibri"/>
              </a:rPr>
              <a:t>Nedre</a:t>
            </a:r>
            <a:r>
              <a:rPr lang="en" b="1">
                <a:latin typeface="Calibri"/>
                <a:ea typeface="Calibri"/>
                <a:cs typeface="Calibri"/>
              </a:rPr>
              <a:t> </a:t>
            </a:r>
            <a:r>
              <a:rPr lang="en" b="1" err="1">
                <a:latin typeface="Calibri"/>
                <a:ea typeface="Calibri"/>
                <a:cs typeface="Calibri"/>
              </a:rPr>
              <a:t>urinvägsinfektioner</a:t>
            </a:r>
            <a:r>
              <a:rPr lang="en" b="1">
                <a:latin typeface="Calibri"/>
                <a:ea typeface="Calibri"/>
                <a:cs typeface="Calibri"/>
              </a:rPr>
              <a:t> </a:t>
            </a:r>
            <a:r>
              <a:rPr lang="en">
                <a:latin typeface="Calibri"/>
                <a:ea typeface="Calibri"/>
                <a:cs typeface="Calibri"/>
              </a:rPr>
              <a:t>(</a:t>
            </a:r>
            <a:r>
              <a:rPr lang="en" err="1">
                <a:latin typeface="Calibri"/>
                <a:ea typeface="Calibri"/>
                <a:cs typeface="Calibri"/>
              </a:rPr>
              <a:t>cystit</a:t>
            </a:r>
            <a:r>
              <a:rPr lang="en">
                <a:latin typeface="Calibri"/>
                <a:ea typeface="Calibri"/>
                <a:cs typeface="Calibri"/>
              </a:rPr>
              <a:t>)</a:t>
            </a:r>
            <a:br>
              <a:rPr lang="en">
                <a:latin typeface="Calibri"/>
                <a:ea typeface="Calibri"/>
                <a:cs typeface="Calibri"/>
              </a:rPr>
            </a:br>
            <a:r>
              <a:rPr lang="en">
                <a:latin typeface="Calibri"/>
                <a:ea typeface="Calibri"/>
                <a:cs typeface="Calibri"/>
              </a:rPr>
              <a:t> </a:t>
            </a:r>
            <a:endParaRPr lang="en"/>
          </a:p>
          <a:p>
            <a:pPr marL="0" indent="0">
              <a:buNone/>
            </a:pPr>
            <a:r>
              <a:rPr lang="en">
                <a:latin typeface="Calibri"/>
                <a:ea typeface="Calibri"/>
                <a:cs typeface="Calibri"/>
              </a:rPr>
              <a:t>• </a:t>
            </a:r>
            <a:r>
              <a:rPr lang="en" b="1" err="1">
                <a:latin typeface="Calibri"/>
                <a:ea typeface="Calibri"/>
                <a:cs typeface="Calibri"/>
              </a:rPr>
              <a:t>Övre</a:t>
            </a:r>
            <a:r>
              <a:rPr lang="en" b="1">
                <a:latin typeface="Calibri"/>
                <a:ea typeface="Calibri"/>
                <a:cs typeface="Calibri"/>
              </a:rPr>
              <a:t> </a:t>
            </a:r>
            <a:r>
              <a:rPr lang="en" b="1" err="1">
                <a:latin typeface="Calibri"/>
                <a:ea typeface="Calibri"/>
                <a:cs typeface="Calibri"/>
              </a:rPr>
              <a:t>urinvägsinfektioner</a:t>
            </a:r>
            <a:r>
              <a:rPr lang="en">
                <a:latin typeface="Calibri"/>
                <a:ea typeface="Calibri"/>
                <a:cs typeface="Calibri"/>
              </a:rPr>
              <a:t> (</a:t>
            </a:r>
            <a:r>
              <a:rPr lang="en" err="1">
                <a:latin typeface="Calibri"/>
                <a:ea typeface="Calibri"/>
                <a:cs typeface="Calibri"/>
              </a:rPr>
              <a:t>pyelonefrit</a:t>
            </a:r>
            <a:r>
              <a:rPr lang="en">
                <a:latin typeface="Calibri"/>
                <a:ea typeface="Calibri"/>
                <a:cs typeface="Calibri"/>
              </a:rPr>
              <a:t>)</a:t>
            </a:r>
            <a:br>
              <a:rPr lang="en">
                <a:latin typeface="Calibri"/>
                <a:ea typeface="Calibri"/>
                <a:cs typeface="Calibri"/>
              </a:rPr>
            </a:br>
            <a:r>
              <a:rPr lang="en">
                <a:latin typeface="Calibri"/>
                <a:ea typeface="Calibri"/>
                <a:cs typeface="Calibri"/>
              </a:rPr>
              <a:t> </a:t>
            </a:r>
            <a:endParaRPr lang="en"/>
          </a:p>
          <a:p>
            <a:pPr marL="0" indent="0">
              <a:buNone/>
            </a:pPr>
            <a:r>
              <a:rPr lang="en">
                <a:latin typeface="Calibri"/>
                <a:ea typeface="Calibri"/>
                <a:cs typeface="Calibri"/>
              </a:rPr>
              <a:t>• </a:t>
            </a:r>
            <a:r>
              <a:rPr lang="en" b="1" err="1">
                <a:latin typeface="Calibri"/>
                <a:ea typeface="Calibri"/>
                <a:cs typeface="Calibri"/>
              </a:rPr>
              <a:t>Komplicerad</a:t>
            </a:r>
            <a:r>
              <a:rPr lang="en" b="1">
                <a:latin typeface="Calibri"/>
                <a:ea typeface="Calibri"/>
                <a:cs typeface="Calibri"/>
              </a:rPr>
              <a:t> UVI:</a:t>
            </a:r>
            <a:endParaRPr lang="en" b="1"/>
          </a:p>
          <a:p>
            <a:pPr marL="0" indent="0">
              <a:buNone/>
            </a:pPr>
            <a:r>
              <a:rPr lang="en">
                <a:latin typeface="Calibri"/>
                <a:ea typeface="Calibri"/>
                <a:cs typeface="Calibri"/>
              </a:rPr>
              <a:t>Vid </a:t>
            </a:r>
            <a:r>
              <a:rPr lang="en" err="1">
                <a:latin typeface="Calibri"/>
                <a:ea typeface="Calibri"/>
                <a:cs typeface="Calibri"/>
              </a:rPr>
              <a:t>samtidig</a:t>
            </a:r>
            <a:r>
              <a:rPr lang="en">
                <a:latin typeface="Calibri"/>
                <a:ea typeface="Calibri"/>
                <a:cs typeface="Calibri"/>
              </a:rPr>
              <a:t> </a:t>
            </a:r>
            <a:r>
              <a:rPr lang="en" err="1">
                <a:latin typeface="Calibri"/>
                <a:ea typeface="Calibri"/>
                <a:cs typeface="Calibri"/>
              </a:rPr>
              <a:t>strukturell</a:t>
            </a:r>
            <a:r>
              <a:rPr lang="en">
                <a:latin typeface="Calibri"/>
                <a:ea typeface="Calibri"/>
                <a:cs typeface="Calibri"/>
              </a:rPr>
              <a:t> </a:t>
            </a:r>
            <a:r>
              <a:rPr lang="en" err="1">
                <a:latin typeface="Calibri"/>
                <a:ea typeface="Calibri"/>
                <a:cs typeface="Calibri"/>
              </a:rPr>
              <a:t>eller</a:t>
            </a:r>
            <a:r>
              <a:rPr lang="en">
                <a:latin typeface="Calibri"/>
                <a:ea typeface="Calibri"/>
                <a:cs typeface="Calibri"/>
              </a:rPr>
              <a:t> </a:t>
            </a:r>
            <a:r>
              <a:rPr lang="en" err="1">
                <a:latin typeface="Calibri"/>
                <a:ea typeface="Calibri"/>
                <a:cs typeface="Calibri"/>
              </a:rPr>
              <a:t>funktionell</a:t>
            </a:r>
            <a:r>
              <a:rPr lang="en">
                <a:latin typeface="Calibri"/>
                <a:ea typeface="Calibri"/>
                <a:cs typeface="Calibri"/>
              </a:rPr>
              <a:t> </a:t>
            </a:r>
            <a:r>
              <a:rPr lang="en" err="1">
                <a:latin typeface="Calibri"/>
                <a:ea typeface="Calibri"/>
                <a:cs typeface="Calibri"/>
              </a:rPr>
              <a:t>rubbning</a:t>
            </a:r>
            <a:r>
              <a:rPr lang="en">
                <a:latin typeface="Calibri"/>
                <a:ea typeface="Calibri"/>
                <a:cs typeface="Calibri"/>
              </a:rPr>
              <a:t> </a:t>
            </a:r>
            <a:r>
              <a:rPr lang="en" err="1">
                <a:latin typeface="Calibri"/>
                <a:ea typeface="Calibri"/>
                <a:cs typeface="Calibri"/>
              </a:rPr>
              <a:t>i</a:t>
            </a:r>
            <a:r>
              <a:rPr lang="en">
                <a:latin typeface="Calibri"/>
                <a:ea typeface="Calibri"/>
                <a:cs typeface="Calibri"/>
              </a:rPr>
              <a:t> </a:t>
            </a:r>
            <a:r>
              <a:rPr lang="en" err="1">
                <a:latin typeface="Calibri"/>
                <a:ea typeface="Calibri"/>
                <a:cs typeface="Calibri"/>
              </a:rPr>
              <a:t>urinvägarna</a:t>
            </a:r>
            <a:r>
              <a:rPr lang="en">
                <a:latin typeface="Calibri"/>
                <a:ea typeface="Calibri"/>
                <a:cs typeface="Calibri"/>
              </a:rPr>
              <a:t> </a:t>
            </a:r>
            <a:r>
              <a:rPr lang="en" err="1">
                <a:latin typeface="Calibri"/>
                <a:ea typeface="Calibri"/>
                <a:cs typeface="Calibri"/>
              </a:rPr>
              <a:t>eller</a:t>
            </a:r>
            <a:r>
              <a:rPr lang="en">
                <a:latin typeface="Calibri"/>
                <a:ea typeface="Calibri"/>
                <a:cs typeface="Calibri"/>
              </a:rPr>
              <a:t> vid </a:t>
            </a:r>
            <a:r>
              <a:rPr lang="en" err="1">
                <a:latin typeface="Calibri"/>
                <a:ea typeface="Calibri"/>
                <a:cs typeface="Calibri"/>
              </a:rPr>
              <a:t>underliggande</a:t>
            </a:r>
            <a:r>
              <a:rPr lang="en">
                <a:latin typeface="Calibri"/>
                <a:ea typeface="Calibri"/>
                <a:cs typeface="Calibri"/>
              </a:rPr>
              <a:t> </a:t>
            </a:r>
            <a:r>
              <a:rPr lang="en" err="1">
                <a:latin typeface="Calibri"/>
                <a:ea typeface="Calibri"/>
                <a:cs typeface="Calibri"/>
              </a:rPr>
              <a:t>sjukdom</a:t>
            </a:r>
            <a:endParaRPr lang="en" err="1"/>
          </a:p>
          <a:p>
            <a:pPr marL="0" indent="0">
              <a:spcAft>
                <a:spcPts val="1200"/>
              </a:spcAft>
              <a:buNone/>
            </a:pPr>
            <a:endParaRPr lang="en">
              <a:latin typeface="Calibri"/>
              <a:ea typeface="Calibri"/>
              <a:cs typeface="Calibri"/>
            </a:endParaRPr>
          </a:p>
          <a:p>
            <a:pPr marL="0" lvl="0" indent="0">
              <a:buNone/>
            </a:pPr>
            <a:endParaRPr lang="en" sz="2400">
              <a:solidFill>
                <a:srgbClr val="2B55B4"/>
              </a:solidFill>
              <a:latin typeface="Calibri Light"/>
              <a:ea typeface="Calibri Light"/>
              <a:cs typeface="Calibri Light"/>
            </a:endParaRPr>
          </a:p>
          <a:p>
            <a:endParaRPr lang="en">
              <a:ea typeface="Calibri"/>
              <a:cs typeface="Calibri"/>
            </a:endParaRPr>
          </a:p>
        </p:txBody>
      </p:sp>
      <p:pic>
        <p:nvPicPr>
          <p:cNvPr id="9" name="Picture Placeholder 8" descr="A close-up of a medically accurate image of a virus&#10;&#10;Description automatically generated">
            <a:extLst>
              <a:ext uri="{FF2B5EF4-FFF2-40B4-BE49-F238E27FC236}">
                <a16:creationId xmlns:a16="http://schemas.microsoft.com/office/drawing/2014/main" id="{1538BF48-077C-6B98-AB6B-F6B13456797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798" t="4453" r="9750" b="4254"/>
          <a:stretch/>
        </p:blipFill>
        <p:spPr>
          <a:xfrm>
            <a:off x="7180036" y="2269921"/>
            <a:ext cx="4172177" cy="3930854"/>
          </a:xfrm>
          <a:ln>
            <a:noFill/>
          </a:ln>
          <a:effectLst/>
        </p:spPr>
      </p:pic>
      <p:pic>
        <p:nvPicPr>
          <p:cNvPr id="4" name="Graphic 7">
            <a:hlinkClick r:id="" action="ppaction://hlinkshowjump?jump=nextslide"/>
            <a:extLst>
              <a:ext uri="{FF2B5EF4-FFF2-40B4-BE49-F238E27FC236}">
                <a16:creationId xmlns:a16="http://schemas.microsoft.com/office/drawing/2014/main" id="{DC9E66F4-5D03-8BA7-E555-897608B983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hlinkshowjump?jump=firstslide"/>
            <a:extLst>
              <a:ext uri="{FF2B5EF4-FFF2-40B4-BE49-F238E27FC236}">
                <a16:creationId xmlns:a16="http://schemas.microsoft.com/office/drawing/2014/main" id="{495AEE2C-FD6F-1FCC-864E-924B00608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247C2FAA-7C2E-1C57-6E44-EBE5B9578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8546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2E7-FA66-0416-9C29-6F4DAEC4815A}"/>
              </a:ext>
            </a:extLst>
          </p:cNvPr>
          <p:cNvSpPr>
            <a:spLocks noGrp="1"/>
          </p:cNvSpPr>
          <p:nvPr>
            <p:ph type="title"/>
          </p:nvPr>
        </p:nvSpPr>
        <p:spPr>
          <a:xfrm>
            <a:off x="839788" y="916343"/>
            <a:ext cx="10512425" cy="1054121"/>
          </a:xfrm>
        </p:spPr>
        <p:txBody>
          <a:bodyPr/>
          <a:lstStyle/>
          <a:p>
            <a:r>
              <a:rPr lang="en" sz="1400" b="1" err="1"/>
              <a:t>Grundläggande</a:t>
            </a:r>
            <a:r>
              <a:rPr lang="en" sz="1400" b="1"/>
              <a:t> information om UVI</a:t>
            </a:r>
            <a:br>
              <a:rPr lang="en" sz="3200" b="1"/>
            </a:br>
            <a:r>
              <a:rPr lang="en" b="1"/>
              <a:t>Hur </a:t>
            </a:r>
            <a:r>
              <a:rPr lang="en" b="1" err="1"/>
              <a:t>uppstår</a:t>
            </a:r>
            <a:r>
              <a:rPr lang="en" b="1"/>
              <a:t> </a:t>
            </a:r>
            <a:r>
              <a:rPr lang="en" b="1" err="1"/>
              <a:t>en</a:t>
            </a:r>
            <a:r>
              <a:rPr lang="en" b="1"/>
              <a:t> UVI?</a:t>
            </a:r>
            <a:endParaRPr lang="en-US"/>
          </a:p>
        </p:txBody>
      </p:sp>
      <p:pic>
        <p:nvPicPr>
          <p:cNvPr id="20" name="Picture Placeholder 19">
            <a:extLst>
              <a:ext uri="{FF2B5EF4-FFF2-40B4-BE49-F238E27FC236}">
                <a16:creationId xmlns:a16="http://schemas.microsoft.com/office/drawing/2014/main" id="{E0B00E18-3D7D-98E8-8292-D1B1F9B19D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 r="113"/>
          <a:stretch/>
        </p:blipFill>
        <p:spPr>
          <a:xfrm>
            <a:off x="5664200" y="2269921"/>
            <a:ext cx="5688013" cy="3206751"/>
          </a:xfrm>
        </p:spPr>
      </p:pic>
      <p:sp>
        <p:nvSpPr>
          <p:cNvPr id="13" name="Rectangle: Rounded Corners 12">
            <a:hlinkClick r:id="rId4"/>
            <a:extLst>
              <a:ext uri="{FF2B5EF4-FFF2-40B4-BE49-F238E27FC236}">
                <a16:creationId xmlns:a16="http://schemas.microsoft.com/office/drawing/2014/main" id="{F033BDE6-FD1C-1C7F-C130-8CB55EAE1362}"/>
              </a:ext>
            </a:extLst>
          </p:cNvPr>
          <p:cNvSpPr/>
          <p:nvPr/>
        </p:nvSpPr>
        <p:spPr>
          <a:xfrm>
            <a:off x="838199" y="452791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288000" bIns="45720" rtlCol="0" anchor="ctr"/>
          <a:lstStyle/>
          <a:p>
            <a:pPr algn="ctr"/>
            <a:r>
              <a:rPr lang="en-US" sz="1400" dirty="0"/>
              <a:t>Se </a:t>
            </a:r>
            <a:r>
              <a:rPr lang="en-US" sz="1400" dirty="0" err="1"/>
              <a:t>animationen</a:t>
            </a:r>
            <a:endParaRPr lang="en-US" sz="1400" dirty="0"/>
          </a:p>
        </p:txBody>
      </p:sp>
      <p:sp>
        <p:nvSpPr>
          <p:cNvPr id="18" name="Content Placeholder 17">
            <a:extLst>
              <a:ext uri="{FF2B5EF4-FFF2-40B4-BE49-F238E27FC236}">
                <a16:creationId xmlns:a16="http://schemas.microsoft.com/office/drawing/2014/main" id="{C025D3F2-C57C-B688-2D98-188AB875F4EB}"/>
              </a:ext>
            </a:extLst>
          </p:cNvPr>
          <p:cNvSpPr>
            <a:spLocks noGrp="1"/>
          </p:cNvSpPr>
          <p:nvPr>
            <p:ph idx="1"/>
          </p:nvPr>
        </p:nvSpPr>
        <p:spPr>
          <a:xfrm>
            <a:off x="839788" y="2276475"/>
            <a:ext cx="4172177" cy="1886964"/>
          </a:xfrm>
        </p:spPr>
        <p:txBody>
          <a:bodyPr vert="horz" wrap="square" lIns="0" tIns="0" rIns="0" bIns="0" rtlCol="0" anchor="t">
            <a:noAutofit/>
          </a:bodyPr>
          <a:lstStyle/>
          <a:p>
            <a:pPr marL="0" indent="0">
              <a:spcAft>
                <a:spcPts val="600"/>
              </a:spcAft>
              <a:buNone/>
            </a:pPr>
            <a:r>
              <a:rPr lang="en-US" b="1" dirty="0" err="1"/>
              <a:t>Urinvägsinfektioner</a:t>
            </a:r>
            <a:r>
              <a:rPr lang="en-US" b="1" dirty="0"/>
              <a:t> </a:t>
            </a:r>
            <a:r>
              <a:rPr lang="en-US" sz="2000" b="1" dirty="0"/>
              <a:t>– </a:t>
            </a:r>
            <a:r>
              <a:rPr lang="en-US" b="1" dirty="0"/>
              <a:t>                             En </a:t>
            </a:r>
            <a:r>
              <a:rPr lang="en-US" b="1" dirty="0" err="1"/>
              <a:t>sekventiell</a:t>
            </a:r>
            <a:r>
              <a:rPr lang="en-US" b="1" dirty="0"/>
              <a:t> </a:t>
            </a:r>
            <a:r>
              <a:rPr lang="en-US" b="1" dirty="0" err="1"/>
              <a:t>förklaring</a:t>
            </a:r>
            <a:endParaRPr lang="en-US" dirty="0">
              <a:ea typeface="Calibri"/>
              <a:cs typeface="Calibri"/>
            </a:endParaRPr>
          </a:p>
          <a:p>
            <a:pPr marL="0" indent="0">
              <a:spcAft>
                <a:spcPts val="600"/>
              </a:spcAft>
              <a:buNone/>
            </a:pPr>
            <a:r>
              <a:rPr lang="en-US" dirty="0" err="1"/>
              <a:t>Titta</a:t>
            </a:r>
            <a:r>
              <a:rPr lang="en-US" dirty="0"/>
              <a:t> </a:t>
            </a:r>
            <a:r>
              <a:rPr lang="en-US" dirty="0" err="1"/>
              <a:t>på</a:t>
            </a:r>
            <a:r>
              <a:rPr lang="en-US" dirty="0"/>
              <a:t> den </a:t>
            </a:r>
            <a:r>
              <a:rPr lang="en-US" dirty="0" err="1"/>
              <a:t>här</a:t>
            </a:r>
            <a:r>
              <a:rPr lang="en-US" dirty="0"/>
              <a:t> </a:t>
            </a:r>
            <a:r>
              <a:rPr lang="en-US" dirty="0" err="1"/>
              <a:t>beskrivande</a:t>
            </a:r>
            <a:r>
              <a:rPr lang="en-US" dirty="0"/>
              <a:t> </a:t>
            </a:r>
            <a:r>
              <a:rPr lang="en-US" dirty="0" err="1"/>
              <a:t>stegvisa</a:t>
            </a:r>
            <a:r>
              <a:rPr lang="en-US" dirty="0"/>
              <a:t> </a:t>
            </a:r>
            <a:r>
              <a:rPr lang="en-US" dirty="0" err="1"/>
              <a:t>animeringen</a:t>
            </a:r>
            <a:r>
              <a:rPr lang="en-US" dirty="0"/>
              <a:t> för </a:t>
            </a:r>
            <a:r>
              <a:rPr lang="en-US" dirty="0" err="1"/>
              <a:t>att</a:t>
            </a:r>
            <a:r>
              <a:rPr lang="en-US" dirty="0"/>
              <a:t> </a:t>
            </a:r>
            <a:r>
              <a:rPr lang="en-US" dirty="0" err="1"/>
              <a:t>få</a:t>
            </a:r>
            <a:r>
              <a:rPr lang="en-US" dirty="0"/>
              <a:t> </a:t>
            </a:r>
            <a:r>
              <a:rPr lang="en-US" dirty="0" err="1"/>
              <a:t>en</a:t>
            </a:r>
            <a:r>
              <a:rPr lang="en-US" dirty="0"/>
              <a:t> </a:t>
            </a:r>
            <a:r>
              <a:rPr lang="en-US" dirty="0" err="1"/>
              <a:t>tydlig</a:t>
            </a:r>
            <a:r>
              <a:rPr lang="en-US" dirty="0"/>
              <a:t> </a:t>
            </a:r>
            <a:r>
              <a:rPr lang="en-US" dirty="0" err="1"/>
              <a:t>förståelse</a:t>
            </a:r>
            <a:r>
              <a:rPr lang="en-US" dirty="0"/>
              <a:t> för den </a:t>
            </a:r>
            <a:r>
              <a:rPr lang="en-US" dirty="0" err="1"/>
              <a:t>sekventiella</a:t>
            </a:r>
            <a:r>
              <a:rPr lang="en-US" dirty="0"/>
              <a:t> </a:t>
            </a:r>
            <a:r>
              <a:rPr lang="en-US" dirty="0" err="1"/>
              <a:t>processen</a:t>
            </a:r>
            <a:r>
              <a:rPr lang="en-US" dirty="0"/>
              <a:t> för </a:t>
            </a:r>
            <a:r>
              <a:rPr lang="en-US" dirty="0" err="1"/>
              <a:t>hur</a:t>
            </a:r>
            <a:r>
              <a:rPr lang="en-US" dirty="0"/>
              <a:t> </a:t>
            </a:r>
            <a:r>
              <a:rPr lang="en-US" dirty="0" err="1"/>
              <a:t>en</a:t>
            </a:r>
            <a:r>
              <a:rPr lang="en-US" dirty="0"/>
              <a:t> </a:t>
            </a:r>
            <a:r>
              <a:rPr lang="en-US" dirty="0" err="1"/>
              <a:t>urinvägsinfektion</a:t>
            </a:r>
            <a:r>
              <a:rPr lang="en-US" dirty="0"/>
              <a:t> </a:t>
            </a:r>
            <a:r>
              <a:rPr lang="en-US" dirty="0" err="1"/>
              <a:t>uppstår</a:t>
            </a:r>
            <a:r>
              <a:rPr lang="en-US" sz="2000" dirty="0"/>
              <a:t>.</a:t>
            </a:r>
            <a:endParaRPr lang="en-US" dirty="0"/>
          </a:p>
        </p:txBody>
      </p:sp>
      <p:pic>
        <p:nvPicPr>
          <p:cNvPr id="21" name="Graphic 20">
            <a:extLst>
              <a:ext uri="{FF2B5EF4-FFF2-40B4-BE49-F238E27FC236}">
                <a16:creationId xmlns:a16="http://schemas.microsoft.com/office/drawing/2014/main" id="{26A58948-4DD1-F894-9D05-5BB0DC53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68" y="4603250"/>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73397327-994A-9348-3A45-6536F6985B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E57E2C14-94D5-257C-2624-E67D4D86F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6F3F6F20-FC3E-5393-C9E2-77677BD59D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457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D801-B844-F491-01BC-8DC65A6F905E}"/>
              </a:ext>
            </a:extLst>
          </p:cNvPr>
          <p:cNvSpPr>
            <a:spLocks noGrp="1"/>
          </p:cNvSpPr>
          <p:nvPr>
            <p:ph type="title"/>
          </p:nvPr>
        </p:nvSpPr>
        <p:spPr>
          <a:xfrm>
            <a:off x="839788" y="335281"/>
            <a:ext cx="10512425" cy="1635184"/>
          </a:xfrm>
        </p:spPr>
        <p:txBody>
          <a:bodyPr>
            <a:noAutofit/>
          </a:bodyPr>
          <a:lstStyle/>
          <a:p>
            <a:r>
              <a:rPr lang="en" sz="1400" b="1" err="1"/>
              <a:t>Grundläggande</a:t>
            </a:r>
            <a:r>
              <a:rPr lang="en" sz="1400" b="1"/>
              <a:t> information om UVI</a:t>
            </a:r>
            <a:br>
              <a:rPr lang="en" sz="1400" b="1"/>
            </a:br>
            <a:r>
              <a:rPr lang="en-US" err="1"/>
              <a:t>Viktiga</a:t>
            </a:r>
            <a:r>
              <a:rPr lang="en-US"/>
              <a:t> </a:t>
            </a:r>
            <a:r>
              <a:rPr lang="en-US" err="1"/>
              <a:t>aspekter</a:t>
            </a:r>
            <a:r>
              <a:rPr lang="en-US"/>
              <a:t> </a:t>
            </a:r>
            <a:r>
              <a:rPr lang="en-US" err="1"/>
              <a:t>att</a:t>
            </a:r>
            <a:r>
              <a:rPr lang="en-US"/>
              <a:t> </a:t>
            </a:r>
            <a:r>
              <a:rPr lang="en-US" err="1"/>
              <a:t>tänka</a:t>
            </a:r>
            <a:r>
              <a:rPr lang="en-US"/>
              <a:t> </a:t>
            </a:r>
            <a:r>
              <a:rPr lang="en-US" err="1"/>
              <a:t>på</a:t>
            </a:r>
            <a:r>
              <a:rPr lang="en-US"/>
              <a:t> för </a:t>
            </a:r>
            <a:r>
              <a:rPr lang="en-US" err="1"/>
              <a:t>att</a:t>
            </a:r>
            <a:r>
              <a:rPr lang="en-US"/>
              <a:t> </a:t>
            </a:r>
            <a:r>
              <a:rPr lang="en-US" err="1"/>
              <a:t>minska</a:t>
            </a:r>
            <a:r>
              <a:rPr lang="en-US"/>
              <a:t> </a:t>
            </a:r>
            <a:r>
              <a:rPr lang="en-US" err="1"/>
              <a:t>riskerna</a:t>
            </a:r>
            <a:r>
              <a:rPr lang="en-US"/>
              <a:t> för UVI     hos </a:t>
            </a:r>
            <a:r>
              <a:rPr lang="en-US" err="1"/>
              <a:t>kateteranvändare</a:t>
            </a:r>
            <a:endParaRPr lang="en-US" err="1">
              <a:ea typeface="Calibri Light"/>
              <a:cs typeface="Calibri Light"/>
            </a:endParaRPr>
          </a:p>
          <a:p>
            <a:pPr>
              <a:lnSpc>
                <a:spcPts val="3300"/>
              </a:lnSpc>
            </a:pPr>
            <a:endParaRPr lang="en-US" sz="3200">
              <a:ea typeface="Calibri Light"/>
              <a:cs typeface="Calibri Light"/>
            </a:endParaRPr>
          </a:p>
        </p:txBody>
      </p:sp>
      <p:pic>
        <p:nvPicPr>
          <p:cNvPr id="15" name="Picture Placeholder 14">
            <a:extLst>
              <a:ext uri="{FF2B5EF4-FFF2-40B4-BE49-F238E27FC236}">
                <a16:creationId xmlns:a16="http://schemas.microsoft.com/office/drawing/2014/main" id="{DE5FB09C-E6CB-39E1-37C0-BCEA44C1B8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 r="12"/>
          <a:stretch/>
        </p:blipFill>
        <p:spPr>
          <a:xfrm>
            <a:off x="5664200" y="2269921"/>
            <a:ext cx="5688013" cy="3200247"/>
          </a:xfrm>
        </p:spPr>
      </p:pic>
      <p:sp>
        <p:nvSpPr>
          <p:cNvPr id="12" name="Rectangle: Rounded Corners 11">
            <a:hlinkClick r:id="rId4"/>
            <a:extLst>
              <a:ext uri="{FF2B5EF4-FFF2-40B4-BE49-F238E27FC236}">
                <a16:creationId xmlns:a16="http://schemas.microsoft.com/office/drawing/2014/main" id="{15502E5A-0AD2-E87A-CF72-8FFEAC316891}"/>
              </a:ext>
            </a:extLst>
          </p:cNvPr>
          <p:cNvSpPr/>
          <p:nvPr/>
        </p:nvSpPr>
        <p:spPr>
          <a:xfrm>
            <a:off x="838199" y="577237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Se </a:t>
            </a:r>
            <a:r>
              <a:rPr lang="en-US" sz="1400" err="1"/>
              <a:t>animationen</a:t>
            </a:r>
          </a:p>
        </p:txBody>
      </p:sp>
      <p:sp>
        <p:nvSpPr>
          <p:cNvPr id="5" name="Content Placeholder 4">
            <a:extLst>
              <a:ext uri="{FF2B5EF4-FFF2-40B4-BE49-F238E27FC236}">
                <a16:creationId xmlns:a16="http://schemas.microsoft.com/office/drawing/2014/main" id="{9A6725D8-7236-CD39-BAD1-3F6CAF965AE8}"/>
              </a:ext>
            </a:extLst>
          </p:cNvPr>
          <p:cNvSpPr>
            <a:spLocks noGrp="1"/>
          </p:cNvSpPr>
          <p:nvPr>
            <p:ph idx="1"/>
          </p:nvPr>
        </p:nvSpPr>
        <p:spPr>
          <a:xfrm>
            <a:off x="839788" y="1931416"/>
            <a:ext cx="4157800" cy="3392341"/>
          </a:xfrm>
        </p:spPr>
        <p:txBody>
          <a:bodyPr vert="horz" wrap="square" lIns="0" tIns="0" rIns="0" bIns="0" rtlCol="0" anchor="t">
            <a:noAutofit/>
          </a:bodyPr>
          <a:lstStyle/>
          <a:p>
            <a:pPr marL="0" indent="0">
              <a:buNone/>
            </a:pPr>
            <a:r>
              <a:rPr lang="en-US" dirty="0"/>
              <a:t>Ren </a:t>
            </a:r>
            <a:r>
              <a:rPr lang="en-US" sz="2000" dirty="0"/>
              <a:t>Intermittent </a:t>
            </a:r>
            <a:r>
              <a:rPr lang="en-US" dirty="0" err="1"/>
              <a:t>Kateterisering</a:t>
            </a:r>
            <a:r>
              <a:rPr lang="en-US" dirty="0"/>
              <a:t> (RIK) </a:t>
            </a:r>
            <a:r>
              <a:rPr lang="en-US" dirty="0" err="1"/>
              <a:t>är</a:t>
            </a:r>
            <a:r>
              <a:rPr lang="en-US" dirty="0"/>
              <a:t> den </a:t>
            </a:r>
            <a:r>
              <a:rPr lang="en-US" dirty="0" err="1"/>
              <a:t>rekomenderade</a:t>
            </a:r>
            <a:r>
              <a:rPr lang="en-US" dirty="0"/>
              <a:t> </a:t>
            </a:r>
            <a:r>
              <a:rPr lang="en-US" dirty="0" err="1"/>
              <a:t>behandlingen</a:t>
            </a:r>
            <a:r>
              <a:rPr lang="en-US" dirty="0"/>
              <a:t> vid </a:t>
            </a:r>
            <a:r>
              <a:rPr lang="en-US" dirty="0" err="1"/>
              <a:t>blåstömningsproblem</a:t>
            </a:r>
            <a:r>
              <a:rPr lang="en-US" sz="2000" dirty="0"/>
              <a:t>, </a:t>
            </a:r>
            <a:r>
              <a:rPr lang="en-US" dirty="0"/>
              <a:t>men det </a:t>
            </a:r>
            <a:r>
              <a:rPr lang="en-US" dirty="0" err="1"/>
              <a:t>finns</a:t>
            </a:r>
            <a:r>
              <a:rPr lang="en-US" dirty="0"/>
              <a:t> </a:t>
            </a:r>
            <a:r>
              <a:rPr lang="en-US" dirty="0" err="1"/>
              <a:t>en</a:t>
            </a:r>
            <a:r>
              <a:rPr lang="en-US" dirty="0"/>
              <a:t> </a:t>
            </a:r>
            <a:r>
              <a:rPr lang="en-US" dirty="0" err="1"/>
              <a:t>viss</a:t>
            </a:r>
            <a:r>
              <a:rPr lang="en-US" dirty="0"/>
              <a:t> </a:t>
            </a:r>
            <a:r>
              <a:rPr lang="en-US" dirty="0" err="1"/>
              <a:t>ökad</a:t>
            </a:r>
            <a:r>
              <a:rPr lang="en-US" dirty="0"/>
              <a:t> </a:t>
            </a:r>
            <a:r>
              <a:rPr lang="en-US" sz="2000" dirty="0"/>
              <a:t>risk </a:t>
            </a:r>
            <a:r>
              <a:rPr lang="en-US" dirty="0"/>
              <a:t>för </a:t>
            </a:r>
            <a:r>
              <a:rPr lang="en-US" dirty="0" err="1"/>
              <a:t>urinvägsinfektioner</a:t>
            </a:r>
            <a:r>
              <a:rPr lang="en-US" dirty="0"/>
              <a:t> </a:t>
            </a:r>
            <a:r>
              <a:rPr lang="en-US" sz="2000" dirty="0"/>
              <a:t>(</a:t>
            </a:r>
            <a:r>
              <a:rPr lang="en-US" dirty="0"/>
              <a:t>UVI</a:t>
            </a:r>
            <a:r>
              <a:rPr lang="en-US" sz="2000" dirty="0"/>
              <a:t>) </a:t>
            </a:r>
            <a:r>
              <a:rPr lang="en-US" dirty="0" err="1"/>
              <a:t>jämfört</a:t>
            </a:r>
            <a:r>
              <a:rPr lang="en-US" dirty="0"/>
              <a:t> med </a:t>
            </a:r>
            <a:r>
              <a:rPr lang="en-US" dirty="0" err="1"/>
              <a:t>att</a:t>
            </a:r>
            <a:r>
              <a:rPr lang="en-US" dirty="0"/>
              <a:t> </a:t>
            </a:r>
            <a:r>
              <a:rPr lang="en-US" dirty="0" err="1"/>
              <a:t>tömma</a:t>
            </a:r>
            <a:r>
              <a:rPr lang="en-US" dirty="0"/>
              <a:t> </a:t>
            </a:r>
            <a:r>
              <a:rPr lang="en-US" dirty="0" err="1"/>
              <a:t>blåsa</a:t>
            </a:r>
            <a:r>
              <a:rPr lang="en-US" dirty="0"/>
              <a:t> </a:t>
            </a:r>
            <a:r>
              <a:rPr lang="en-US" dirty="0" err="1"/>
              <a:t>på</a:t>
            </a:r>
            <a:r>
              <a:rPr lang="en-US" dirty="0"/>
              <a:t> </a:t>
            </a:r>
            <a:r>
              <a:rPr lang="en-US" dirty="0" err="1"/>
              <a:t>naturlig</a:t>
            </a:r>
            <a:r>
              <a:rPr lang="en-US" dirty="0"/>
              <a:t> </a:t>
            </a:r>
            <a:r>
              <a:rPr lang="en-US" dirty="0" err="1"/>
              <a:t>väg</a:t>
            </a:r>
            <a:r>
              <a:rPr lang="en-US" dirty="0"/>
              <a:t>. För </a:t>
            </a:r>
            <a:r>
              <a:rPr lang="en-US" dirty="0" err="1"/>
              <a:t>att</a:t>
            </a:r>
            <a:r>
              <a:rPr lang="en-US" dirty="0"/>
              <a:t> </a:t>
            </a:r>
            <a:r>
              <a:rPr lang="en-US" dirty="0" err="1"/>
              <a:t>undvika</a:t>
            </a:r>
            <a:r>
              <a:rPr lang="en-US" dirty="0"/>
              <a:t> </a:t>
            </a:r>
            <a:r>
              <a:rPr lang="en-US" dirty="0" err="1"/>
              <a:t>att</a:t>
            </a:r>
            <a:r>
              <a:rPr lang="en-US" dirty="0"/>
              <a:t> </a:t>
            </a:r>
            <a:r>
              <a:rPr lang="en-US" dirty="0" err="1"/>
              <a:t>få</a:t>
            </a:r>
            <a:r>
              <a:rPr lang="en-US" dirty="0"/>
              <a:t> UVI </a:t>
            </a:r>
            <a:r>
              <a:rPr lang="en-US" dirty="0" err="1"/>
              <a:t>finns</a:t>
            </a:r>
            <a:r>
              <a:rPr lang="en-US" dirty="0"/>
              <a:t> det </a:t>
            </a:r>
            <a:r>
              <a:rPr lang="en-US" dirty="0" err="1"/>
              <a:t>speciella</a:t>
            </a:r>
            <a:r>
              <a:rPr lang="en-US" dirty="0"/>
              <a:t> </a:t>
            </a:r>
            <a:r>
              <a:rPr lang="en-US" dirty="0" err="1"/>
              <a:t>faktorer</a:t>
            </a:r>
            <a:r>
              <a:rPr lang="en-US" dirty="0"/>
              <a:t> </a:t>
            </a:r>
            <a:r>
              <a:rPr lang="en-US" dirty="0" err="1"/>
              <a:t>att</a:t>
            </a:r>
            <a:r>
              <a:rPr lang="en-US" dirty="0"/>
              <a:t> </a:t>
            </a:r>
            <a:r>
              <a:rPr lang="en-US" dirty="0" err="1"/>
              <a:t>tänka</a:t>
            </a:r>
            <a:r>
              <a:rPr lang="en-US" dirty="0"/>
              <a:t> </a:t>
            </a:r>
            <a:r>
              <a:rPr lang="en-US" dirty="0" err="1"/>
              <a:t>på</a:t>
            </a:r>
            <a:r>
              <a:rPr lang="en-US" dirty="0"/>
              <a:t> </a:t>
            </a:r>
            <a:r>
              <a:rPr lang="en-US" dirty="0" err="1"/>
              <a:t>när</a:t>
            </a:r>
            <a:r>
              <a:rPr lang="en-US" dirty="0"/>
              <a:t> man </a:t>
            </a:r>
            <a:r>
              <a:rPr lang="en-US" dirty="0" err="1"/>
              <a:t>väljer</a:t>
            </a:r>
            <a:r>
              <a:rPr lang="en-US" dirty="0"/>
              <a:t> </a:t>
            </a:r>
            <a:r>
              <a:rPr lang="en-US" dirty="0" err="1"/>
              <a:t>kateter</a:t>
            </a:r>
            <a:r>
              <a:rPr lang="en-US" dirty="0"/>
              <a:t>, och </a:t>
            </a:r>
            <a:r>
              <a:rPr lang="en-US" dirty="0" err="1"/>
              <a:t>alla</a:t>
            </a:r>
            <a:r>
              <a:rPr lang="en-US" dirty="0"/>
              <a:t> </a:t>
            </a:r>
            <a:r>
              <a:rPr lang="en-US" dirty="0" err="1"/>
              <a:t>katetrar</a:t>
            </a:r>
            <a:r>
              <a:rPr lang="en-US" dirty="0"/>
              <a:t> </a:t>
            </a:r>
            <a:r>
              <a:rPr lang="en-US" dirty="0" err="1"/>
              <a:t>är</a:t>
            </a:r>
            <a:r>
              <a:rPr lang="en-US" dirty="0"/>
              <a:t> </a:t>
            </a:r>
            <a:r>
              <a:rPr lang="en-US" dirty="0" err="1"/>
              <a:t>inte</a:t>
            </a:r>
            <a:r>
              <a:rPr lang="en-US" dirty="0"/>
              <a:t> </a:t>
            </a:r>
            <a:r>
              <a:rPr lang="en-US" dirty="0" err="1"/>
              <a:t>likadana</a:t>
            </a:r>
            <a:r>
              <a:rPr lang="en-US" sz="2000" dirty="0"/>
              <a:t>.</a:t>
            </a:r>
            <a:r>
              <a:rPr lang="en-US" dirty="0"/>
              <a:t> </a:t>
            </a:r>
            <a:r>
              <a:rPr lang="en-US" dirty="0" err="1"/>
              <a:t>Titta</a:t>
            </a:r>
            <a:r>
              <a:rPr lang="en-US" dirty="0"/>
              <a:t> </a:t>
            </a:r>
            <a:r>
              <a:rPr lang="en-US" dirty="0" err="1"/>
              <a:t>på</a:t>
            </a:r>
            <a:r>
              <a:rPr lang="en-US" dirty="0"/>
              <a:t> </a:t>
            </a:r>
            <a:r>
              <a:rPr lang="en-US" dirty="0" err="1"/>
              <a:t>denna</a:t>
            </a:r>
            <a:r>
              <a:rPr lang="en-US" dirty="0"/>
              <a:t> </a:t>
            </a:r>
            <a:r>
              <a:rPr lang="en-US" sz="2000" dirty="0"/>
              <a:t>animation </a:t>
            </a:r>
            <a:r>
              <a:rPr lang="en-US" dirty="0" err="1"/>
              <a:t>som</a:t>
            </a:r>
            <a:r>
              <a:rPr lang="en-US" dirty="0"/>
              <a:t> </a:t>
            </a:r>
            <a:r>
              <a:rPr lang="en-US" dirty="0" err="1"/>
              <a:t>visar</a:t>
            </a:r>
            <a:r>
              <a:rPr lang="en-US" dirty="0"/>
              <a:t> de </a:t>
            </a:r>
            <a:r>
              <a:rPr lang="en-US" dirty="0" err="1"/>
              <a:t>optimala</a:t>
            </a:r>
            <a:r>
              <a:rPr lang="en-US" dirty="0"/>
              <a:t> </a:t>
            </a:r>
            <a:r>
              <a:rPr lang="en-US" dirty="0" err="1"/>
              <a:t>förutsättningarna</a:t>
            </a:r>
            <a:r>
              <a:rPr lang="en-US" dirty="0"/>
              <a:t> för </a:t>
            </a:r>
            <a:r>
              <a:rPr lang="en-US" dirty="0" err="1"/>
              <a:t>skonsam</a:t>
            </a:r>
            <a:r>
              <a:rPr lang="en-US" dirty="0"/>
              <a:t> </a:t>
            </a:r>
            <a:r>
              <a:rPr lang="en-US" dirty="0" err="1"/>
              <a:t>kateterisering</a:t>
            </a:r>
            <a:r>
              <a:rPr lang="en-US" dirty="0"/>
              <a:t> för </a:t>
            </a:r>
            <a:r>
              <a:rPr lang="en-US" dirty="0" err="1"/>
              <a:t>att</a:t>
            </a:r>
            <a:r>
              <a:rPr lang="en-US" dirty="0"/>
              <a:t> </a:t>
            </a:r>
            <a:r>
              <a:rPr lang="en-US" dirty="0" err="1"/>
              <a:t>undvika</a:t>
            </a:r>
            <a:r>
              <a:rPr lang="en-US" dirty="0"/>
              <a:t> </a:t>
            </a:r>
            <a:r>
              <a:rPr lang="en-US" dirty="0" err="1"/>
              <a:t>komplikationer</a:t>
            </a:r>
            <a:r>
              <a:rPr lang="en-US" dirty="0"/>
              <a:t> </a:t>
            </a:r>
            <a:r>
              <a:rPr lang="en-US" dirty="0" err="1"/>
              <a:t>som</a:t>
            </a:r>
            <a:r>
              <a:rPr lang="en-US" dirty="0"/>
              <a:t> UVI</a:t>
            </a:r>
            <a:r>
              <a:rPr lang="en-US" sz="2000" dirty="0"/>
              <a:t>.</a:t>
            </a:r>
            <a:endParaRPr lang="en-US" dirty="0">
              <a:ea typeface="Calibri"/>
              <a:cs typeface="Calibri"/>
            </a:endParaRPr>
          </a:p>
          <a:p>
            <a:pPr marL="0" indent="0">
              <a:buNone/>
            </a:pPr>
            <a:endParaRPr lang="en-US" sz="2000" dirty="0">
              <a:ea typeface="Calibri"/>
              <a:cs typeface="Calibri"/>
            </a:endParaRPr>
          </a:p>
          <a:p>
            <a:pPr marL="0" indent="0">
              <a:buNone/>
            </a:pPr>
            <a:endParaRPr lang="en-SE" dirty="0"/>
          </a:p>
        </p:txBody>
      </p:sp>
      <p:pic>
        <p:nvPicPr>
          <p:cNvPr id="11" name="Graphic 10">
            <a:extLst>
              <a:ext uri="{FF2B5EF4-FFF2-40B4-BE49-F238E27FC236}">
                <a16:creationId xmlns:a16="http://schemas.microsoft.com/office/drawing/2014/main" id="{FAC6ADDC-29A2-FEA3-8D25-97741DA2DD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3147" y="5318651"/>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D9F96EB4-F4E7-0361-940F-8A1B45D6B0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8908164F-7D37-F964-FEFB-C9033943C2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65A25E4C-5315-3099-37CA-26EC03D0A22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30046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C548121-9A91-93FE-B1C1-96AFBD9B7EE6}"/>
              </a:ext>
            </a:extLst>
          </p:cNvPr>
          <p:cNvSpPr>
            <a:spLocks noGrp="1"/>
          </p:cNvSpPr>
          <p:nvPr>
            <p:ph type="title"/>
          </p:nvPr>
        </p:nvSpPr>
        <p:spPr/>
        <p:txBody>
          <a:bodyPr anchor="b" anchorCtr="0">
            <a:noAutofit/>
          </a:bodyPr>
          <a:lstStyle/>
          <a:p>
            <a:r>
              <a:rPr lang="en" sz="1400" b="1" err="1"/>
              <a:t>Grundläggande</a:t>
            </a:r>
            <a:r>
              <a:rPr lang="en" sz="1400" b="1"/>
              <a:t> information vid UVI</a:t>
            </a:r>
            <a:br>
              <a:rPr lang="en" sz="3200" b="1"/>
            </a:br>
            <a:r>
              <a:rPr lang="en" b="1" err="1"/>
              <a:t>Vanliga</a:t>
            </a:r>
            <a:r>
              <a:rPr lang="en" b="1"/>
              <a:t> </a:t>
            </a:r>
            <a:r>
              <a:rPr lang="en" b="1" err="1"/>
              <a:t>symtom</a:t>
            </a:r>
            <a:r>
              <a:rPr lang="en" b="1"/>
              <a:t> </a:t>
            </a:r>
            <a:r>
              <a:rPr lang="en" b="1" err="1"/>
              <a:t>på</a:t>
            </a:r>
            <a:r>
              <a:rPr lang="en" b="1"/>
              <a:t> </a:t>
            </a:r>
            <a:r>
              <a:rPr lang="en" b="1" err="1"/>
              <a:t>urinvägsinfektion</a:t>
            </a:r>
            <a:r>
              <a:rPr lang="en" b="1"/>
              <a:t> vid RIK</a:t>
            </a:r>
            <a:endParaRPr lang="en-US"/>
          </a:p>
        </p:txBody>
      </p:sp>
      <p:sp>
        <p:nvSpPr>
          <p:cNvPr id="9" name="Content Placeholder 8">
            <a:extLst>
              <a:ext uri="{FF2B5EF4-FFF2-40B4-BE49-F238E27FC236}">
                <a16:creationId xmlns:a16="http://schemas.microsoft.com/office/drawing/2014/main" id="{DB1D17D9-C947-7CB9-D780-1EC94EB95939}"/>
              </a:ext>
            </a:extLst>
          </p:cNvPr>
          <p:cNvSpPr>
            <a:spLocks noGrp="1"/>
          </p:cNvSpPr>
          <p:nvPr>
            <p:ph idx="1"/>
          </p:nvPr>
        </p:nvSpPr>
        <p:spPr/>
        <p:txBody>
          <a:bodyPr vert="horz" wrap="square" lIns="0" tIns="0" rIns="0" bIns="0" rtlCol="0" anchor="t">
            <a:noAutofit/>
          </a:bodyPr>
          <a:lstStyle/>
          <a:p>
            <a:pPr>
              <a:lnSpc>
                <a:spcPct val="100000"/>
              </a:lnSpc>
              <a:spcBef>
                <a:spcPts val="0"/>
              </a:spcBef>
              <a:spcAft>
                <a:spcPts val="600"/>
              </a:spcAft>
            </a:pPr>
            <a:r>
              <a:rPr lang="en-US" dirty="0" err="1"/>
              <a:t>Sveda</a:t>
            </a:r>
            <a:r>
              <a:rPr lang="en-US" sz="2000" kern="1200" dirty="0">
                <a:ea typeface="+mn-ea"/>
                <a:cs typeface="+mn-cs"/>
              </a:rPr>
              <a:t>/</a:t>
            </a:r>
            <a:r>
              <a:rPr lang="en-US" dirty="0" err="1"/>
              <a:t>brännande</a:t>
            </a:r>
            <a:r>
              <a:rPr lang="en-US" dirty="0"/>
              <a:t> </a:t>
            </a:r>
            <a:r>
              <a:rPr lang="en-US" dirty="0" err="1"/>
              <a:t>känsla</a:t>
            </a:r>
            <a:r>
              <a:rPr lang="en-US" dirty="0"/>
              <a:t> vid </a:t>
            </a:r>
            <a:r>
              <a:rPr lang="en-US" dirty="0" err="1"/>
              <a:t>blåstömning</a:t>
            </a:r>
            <a:endParaRPr lang="en-US" dirty="0">
              <a:ea typeface="Calibri"/>
              <a:cs typeface="Calibri"/>
            </a:endParaRPr>
          </a:p>
          <a:p>
            <a:pPr>
              <a:lnSpc>
                <a:spcPct val="100000"/>
              </a:lnSpc>
              <a:spcBef>
                <a:spcPts val="0"/>
              </a:spcBef>
              <a:spcAft>
                <a:spcPts val="600"/>
              </a:spcAft>
            </a:pPr>
            <a:r>
              <a:rPr lang="en-US" dirty="0" err="1">
                <a:ea typeface="Calibri"/>
                <a:cs typeface="Calibri"/>
              </a:rPr>
              <a:t>Urinträngningar</a:t>
            </a:r>
            <a:endParaRPr lang="en-US" dirty="0">
              <a:ea typeface="Calibri"/>
              <a:cs typeface="Calibri"/>
            </a:endParaRPr>
          </a:p>
          <a:p>
            <a:pPr>
              <a:lnSpc>
                <a:spcPct val="100000"/>
              </a:lnSpc>
              <a:spcBef>
                <a:spcPts val="0"/>
              </a:spcBef>
              <a:spcAft>
                <a:spcPts val="600"/>
              </a:spcAft>
            </a:pPr>
            <a:r>
              <a:rPr lang="en-US" dirty="0" err="1">
                <a:ea typeface="Calibri"/>
                <a:cs typeface="Calibri"/>
              </a:rPr>
              <a:t>Urinläckage</a:t>
            </a:r>
            <a:r>
              <a:rPr lang="en-US" dirty="0">
                <a:ea typeface="Calibri"/>
                <a:cs typeface="Calibri"/>
              </a:rPr>
              <a:t>/</a:t>
            </a:r>
            <a:r>
              <a:rPr lang="en-US" dirty="0" err="1">
                <a:ea typeface="Calibri"/>
                <a:cs typeface="Calibri"/>
              </a:rPr>
              <a:t>ökat</a:t>
            </a:r>
            <a:r>
              <a:rPr lang="en-US" dirty="0">
                <a:ea typeface="Calibri"/>
                <a:cs typeface="Calibri"/>
              </a:rPr>
              <a:t> </a:t>
            </a:r>
            <a:r>
              <a:rPr lang="en-US" dirty="0" err="1">
                <a:ea typeface="Calibri"/>
                <a:cs typeface="Calibri"/>
              </a:rPr>
              <a:t>läckage</a:t>
            </a:r>
            <a:endParaRPr lang="en-US" dirty="0">
              <a:ea typeface="Calibri"/>
              <a:cs typeface="Calibri"/>
            </a:endParaRPr>
          </a:p>
          <a:p>
            <a:pPr>
              <a:lnSpc>
                <a:spcPct val="100000"/>
              </a:lnSpc>
              <a:spcBef>
                <a:spcPts val="0"/>
              </a:spcBef>
              <a:spcAft>
                <a:spcPts val="600"/>
              </a:spcAft>
            </a:pPr>
            <a:r>
              <a:rPr lang="en-US" dirty="0" err="1"/>
              <a:t>Ökad</a:t>
            </a:r>
            <a:r>
              <a:rPr lang="en-US" dirty="0"/>
              <a:t> </a:t>
            </a:r>
            <a:r>
              <a:rPr lang="en-US" dirty="0" err="1"/>
              <a:t>miktionsfrekvens</a:t>
            </a:r>
            <a:endParaRPr lang="en-US" dirty="0">
              <a:ea typeface="Calibri"/>
              <a:cs typeface="Calibri"/>
            </a:endParaRPr>
          </a:p>
          <a:p>
            <a:pPr>
              <a:lnSpc>
                <a:spcPct val="100000"/>
              </a:lnSpc>
              <a:spcBef>
                <a:spcPts val="0"/>
              </a:spcBef>
              <a:spcAft>
                <a:spcPts val="600"/>
              </a:spcAft>
            </a:pPr>
            <a:r>
              <a:rPr lang="en-US" dirty="0" err="1"/>
              <a:t>Illaluktande</a:t>
            </a:r>
            <a:r>
              <a:rPr lang="en-US" dirty="0"/>
              <a:t> </a:t>
            </a:r>
            <a:r>
              <a:rPr lang="en-US" dirty="0" err="1"/>
              <a:t>urin</a:t>
            </a:r>
            <a:r>
              <a:rPr lang="en-US" dirty="0"/>
              <a:t> och </a:t>
            </a:r>
            <a:r>
              <a:rPr lang="en-US" dirty="0" err="1"/>
              <a:t>eller</a:t>
            </a:r>
            <a:r>
              <a:rPr lang="en-US" dirty="0"/>
              <a:t> </a:t>
            </a:r>
            <a:r>
              <a:rPr lang="en-US" dirty="0" err="1"/>
              <a:t>grumlig</a:t>
            </a:r>
            <a:r>
              <a:rPr lang="en-US" dirty="0"/>
              <a:t> </a:t>
            </a:r>
            <a:r>
              <a:rPr lang="en-US" dirty="0" err="1"/>
              <a:t>urin</a:t>
            </a:r>
            <a:endParaRPr lang="en-US" dirty="0">
              <a:cs typeface="Calibri"/>
            </a:endParaRPr>
          </a:p>
          <a:p>
            <a:pPr>
              <a:lnSpc>
                <a:spcPct val="100000"/>
              </a:lnSpc>
              <a:spcBef>
                <a:spcPts val="0"/>
              </a:spcBef>
              <a:spcAft>
                <a:spcPts val="600"/>
              </a:spcAft>
            </a:pPr>
            <a:r>
              <a:rPr lang="en-US" dirty="0" err="1"/>
              <a:t>Smärtor</a:t>
            </a:r>
            <a:r>
              <a:rPr lang="en-US" dirty="0"/>
              <a:t> </a:t>
            </a:r>
            <a:r>
              <a:rPr lang="en-US" dirty="0" err="1"/>
              <a:t>över</a:t>
            </a:r>
            <a:r>
              <a:rPr lang="en-US" dirty="0"/>
              <a:t> </a:t>
            </a:r>
            <a:r>
              <a:rPr lang="en-US" dirty="0" err="1"/>
              <a:t>nedre</a:t>
            </a:r>
            <a:r>
              <a:rPr lang="en-US" dirty="0"/>
              <a:t> </a:t>
            </a:r>
            <a:r>
              <a:rPr lang="en-US" dirty="0" err="1"/>
              <a:t>delen</a:t>
            </a:r>
            <a:r>
              <a:rPr lang="en-US" dirty="0"/>
              <a:t> av </a:t>
            </a:r>
            <a:r>
              <a:rPr lang="en-US" dirty="0" err="1"/>
              <a:t>buken</a:t>
            </a:r>
            <a:r>
              <a:rPr lang="en-US" dirty="0"/>
              <a:t> </a:t>
            </a:r>
            <a:r>
              <a:rPr lang="en-US" dirty="0" err="1"/>
              <a:t>eller</a:t>
            </a:r>
            <a:r>
              <a:rPr lang="en-US" dirty="0"/>
              <a:t> </a:t>
            </a:r>
            <a:r>
              <a:rPr lang="en-US" dirty="0" err="1"/>
              <a:t>ryggen</a:t>
            </a:r>
            <a:endParaRPr lang="en-US" dirty="0">
              <a:cs typeface="Calibri" panose="020F0502020204030204"/>
            </a:endParaRPr>
          </a:p>
          <a:p>
            <a:pPr>
              <a:lnSpc>
                <a:spcPct val="100000"/>
              </a:lnSpc>
              <a:spcBef>
                <a:spcPts val="0"/>
              </a:spcBef>
              <a:spcAft>
                <a:spcPts val="600"/>
              </a:spcAft>
            </a:pPr>
            <a:r>
              <a:rPr lang="en-US" dirty="0" err="1"/>
              <a:t>Feber</a:t>
            </a:r>
            <a:r>
              <a:rPr lang="en-US" dirty="0"/>
              <a:t> och</a:t>
            </a:r>
            <a:r>
              <a:rPr lang="en-US" sz="2000" kern="1200" dirty="0">
                <a:ea typeface="+mn-ea"/>
                <a:cs typeface="+mn-cs"/>
              </a:rPr>
              <a:t>/</a:t>
            </a:r>
            <a:r>
              <a:rPr lang="en-US" dirty="0" err="1"/>
              <a:t>eller</a:t>
            </a:r>
            <a:r>
              <a:rPr lang="en-US" dirty="0"/>
              <a:t> </a:t>
            </a:r>
            <a:r>
              <a:rPr lang="en-US" dirty="0" err="1"/>
              <a:t>nedsatt</a:t>
            </a:r>
            <a:r>
              <a:rPr lang="en-US" dirty="0"/>
              <a:t> </a:t>
            </a:r>
            <a:r>
              <a:rPr lang="en-US" dirty="0" err="1"/>
              <a:t>allmäntillstånd</a:t>
            </a:r>
            <a:endParaRPr lang="en-US" dirty="0">
              <a:ea typeface="Calibri"/>
              <a:cs typeface="Calibri"/>
            </a:endParaRPr>
          </a:p>
          <a:p>
            <a:pPr>
              <a:lnSpc>
                <a:spcPct val="100000"/>
              </a:lnSpc>
              <a:spcBef>
                <a:spcPts val="0"/>
              </a:spcBef>
              <a:spcAft>
                <a:spcPts val="600"/>
              </a:spcAft>
            </a:pPr>
            <a:r>
              <a:rPr lang="en-US" dirty="0" err="1"/>
              <a:t>Ökad</a:t>
            </a:r>
            <a:r>
              <a:rPr lang="en-US" dirty="0"/>
              <a:t> </a:t>
            </a:r>
            <a:r>
              <a:rPr lang="en-US" dirty="0" err="1"/>
              <a:t>spasticitet</a:t>
            </a:r>
            <a:r>
              <a:rPr lang="en-US" dirty="0"/>
              <a:t> </a:t>
            </a:r>
            <a:endParaRPr lang="en-US" dirty="0">
              <a:cs typeface="Calibri"/>
            </a:endParaRPr>
          </a:p>
          <a:p>
            <a:pPr>
              <a:lnSpc>
                <a:spcPct val="100000"/>
              </a:lnSpc>
              <a:spcBef>
                <a:spcPts val="0"/>
              </a:spcBef>
              <a:spcAft>
                <a:spcPts val="600"/>
              </a:spcAft>
            </a:pPr>
            <a:r>
              <a:rPr lang="en-US" dirty="0" err="1"/>
              <a:t>Äldre</a:t>
            </a:r>
            <a:r>
              <a:rPr lang="en-US" dirty="0"/>
              <a:t> </a:t>
            </a:r>
            <a:r>
              <a:rPr lang="en-US" dirty="0" err="1"/>
              <a:t>kan</a:t>
            </a:r>
            <a:r>
              <a:rPr lang="en-US" dirty="0"/>
              <a:t> </a:t>
            </a:r>
            <a:r>
              <a:rPr lang="en-US" dirty="0" err="1"/>
              <a:t>bli</a:t>
            </a:r>
            <a:r>
              <a:rPr lang="en-US" dirty="0"/>
              <a:t> </a:t>
            </a:r>
            <a:r>
              <a:rPr lang="en-US" dirty="0" err="1"/>
              <a:t>förvirrade</a:t>
            </a:r>
            <a:endParaRPr lang="en-US" dirty="0">
              <a:cs typeface="Calibri"/>
            </a:endParaRPr>
          </a:p>
          <a:p>
            <a:pPr>
              <a:lnSpc>
                <a:spcPct val="100000"/>
              </a:lnSpc>
              <a:spcBef>
                <a:spcPts val="0"/>
              </a:spcBef>
              <a:spcAft>
                <a:spcPts val="600"/>
              </a:spcAft>
            </a:pPr>
            <a:r>
              <a:rPr lang="en-US" kern="0" dirty="0" err="1"/>
              <a:t>Hematuri</a:t>
            </a:r>
            <a:endParaRPr lang="en-US" sz="2000" dirty="0"/>
          </a:p>
          <a:p>
            <a:pPr marL="0" indent="0">
              <a:lnSpc>
                <a:spcPct val="100000"/>
              </a:lnSpc>
              <a:spcBef>
                <a:spcPts val="0"/>
              </a:spcBef>
              <a:spcAft>
                <a:spcPts val="200"/>
              </a:spcAft>
              <a:buNone/>
            </a:pPr>
            <a:endParaRPr lang="en-SE" dirty="0"/>
          </a:p>
        </p:txBody>
      </p:sp>
      <p:pic>
        <p:nvPicPr>
          <p:cNvPr id="13" name="Picture Placeholder 12" descr="A close-up of a person's stomach&#10;&#10;Description automatically generated">
            <a:extLst>
              <a:ext uri="{FF2B5EF4-FFF2-40B4-BE49-F238E27FC236}">
                <a16:creationId xmlns:a16="http://schemas.microsoft.com/office/drawing/2014/main" id="{22AA7880-80F4-1A44-B1FD-6C4BE66105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105" t="1515" r="1096" b="1"/>
          <a:stretch/>
        </p:blipFill>
        <p:spPr>
          <a:xfrm>
            <a:off x="7180036" y="2269921"/>
            <a:ext cx="4172177" cy="3930854"/>
          </a:xfrm>
        </p:spPr>
      </p:pic>
      <p:sp>
        <p:nvSpPr>
          <p:cNvPr id="3" name="Content Placeholder 2">
            <a:extLst>
              <a:ext uri="{FF2B5EF4-FFF2-40B4-BE49-F238E27FC236}">
                <a16:creationId xmlns:a16="http://schemas.microsoft.com/office/drawing/2014/main" id="{ED439797-9571-2529-4A60-1313710F05E6}"/>
              </a:ext>
            </a:extLst>
          </p:cNvPr>
          <p:cNvSpPr>
            <a:spLocks/>
          </p:cNvSpPr>
          <p:nvPr/>
        </p:nvSpPr>
        <p:spPr>
          <a:xfrm>
            <a:off x="6172200" y="2073600"/>
            <a:ext cx="5181600" cy="4230000"/>
          </a:xfrm>
          <a:prstGeom prst="rect">
            <a:avLst/>
          </a:prstGeom>
        </p:spPr>
        <p:txBody>
          <a:bodyPr/>
          <a:lstStyle/>
          <a:p>
            <a:endParaRPr lang="en-US" sz="1600"/>
          </a:p>
        </p:txBody>
      </p:sp>
      <p:pic>
        <p:nvPicPr>
          <p:cNvPr id="4" name="Graphic 7">
            <a:hlinkClick r:id="" action="ppaction://hlinkshowjump?jump=nextslide"/>
            <a:extLst>
              <a:ext uri="{FF2B5EF4-FFF2-40B4-BE49-F238E27FC236}">
                <a16:creationId xmlns:a16="http://schemas.microsoft.com/office/drawing/2014/main" id="{DC169496-6B6F-6A53-2505-3294A41E97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6188616D-2903-37E2-3ED0-8AE7A69B4C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E27486BE-E2E5-C831-C7AD-43028F519B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3771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F73C-AC00-C0A2-5BC2-C6600ABAEC3D}"/>
              </a:ext>
            </a:extLst>
          </p:cNvPr>
          <p:cNvSpPr>
            <a:spLocks noGrp="1"/>
          </p:cNvSpPr>
          <p:nvPr>
            <p:ph type="title"/>
          </p:nvPr>
        </p:nvSpPr>
        <p:spPr/>
        <p:txBody>
          <a:bodyPr>
            <a:noAutofit/>
          </a:bodyPr>
          <a:lstStyle/>
          <a:p>
            <a:pPr>
              <a:lnSpc>
                <a:spcPts val="3300"/>
              </a:lnSpc>
            </a:pPr>
            <a:r>
              <a:rPr lang="en" sz="1400" b="1" err="1"/>
              <a:t>Grundläggande</a:t>
            </a:r>
            <a:r>
              <a:rPr lang="en" sz="1400" b="1"/>
              <a:t> information vid UVI </a:t>
            </a:r>
            <a:br>
              <a:rPr lang="en" b="1"/>
            </a:br>
            <a:r>
              <a:rPr lang="en" err="1">
                <a:ea typeface="+mj-lt"/>
                <a:cs typeface="+mj-lt"/>
              </a:rPr>
              <a:t>Skillnaden</a:t>
            </a:r>
            <a:r>
              <a:rPr lang="en">
                <a:ea typeface="+mj-lt"/>
                <a:cs typeface="+mj-lt"/>
              </a:rPr>
              <a:t> </a:t>
            </a:r>
            <a:r>
              <a:rPr lang="en" err="1">
                <a:ea typeface="+mj-lt"/>
                <a:cs typeface="+mj-lt"/>
              </a:rPr>
              <a:t>mellan</a:t>
            </a:r>
            <a:r>
              <a:rPr lang="en">
                <a:ea typeface="+mj-lt"/>
                <a:cs typeface="+mj-lt"/>
              </a:rPr>
              <a:t> </a:t>
            </a:r>
            <a:r>
              <a:rPr lang="en" err="1">
                <a:ea typeface="+mj-lt"/>
                <a:cs typeface="+mj-lt"/>
              </a:rPr>
              <a:t>följande</a:t>
            </a:r>
            <a:r>
              <a:rPr lang="en">
                <a:ea typeface="+mj-lt"/>
                <a:cs typeface="+mj-lt"/>
              </a:rPr>
              <a:t> termer</a:t>
            </a:r>
            <a:endParaRPr lang="en-US" sz="3200">
              <a:ea typeface="Calibri Light"/>
              <a:cs typeface="Calibri Light"/>
            </a:endParaRPr>
          </a:p>
        </p:txBody>
      </p:sp>
      <p:sp>
        <p:nvSpPr>
          <p:cNvPr id="3" name="Content Placeholder 2">
            <a:extLst>
              <a:ext uri="{FF2B5EF4-FFF2-40B4-BE49-F238E27FC236}">
                <a16:creationId xmlns:a16="http://schemas.microsoft.com/office/drawing/2014/main" id="{F1CF4EE3-324B-96E8-A1D2-F115652C9B04}"/>
              </a:ext>
            </a:extLst>
          </p:cNvPr>
          <p:cNvSpPr>
            <a:spLocks noGrp="1"/>
          </p:cNvSpPr>
          <p:nvPr>
            <p:ph idx="1"/>
          </p:nvPr>
        </p:nvSpPr>
        <p:spPr>
          <a:xfrm>
            <a:off x="838199" y="2276474"/>
            <a:ext cx="10515599" cy="2611063"/>
          </a:xfrm>
        </p:spPr>
        <p:txBody>
          <a:bodyPr vert="horz" lIns="91440" tIns="45720" rIns="91440" bIns="45720" rtlCol="0" anchor="t">
            <a:noAutofit/>
          </a:bodyPr>
          <a:lstStyle/>
          <a:p>
            <a:pPr>
              <a:lnSpc>
                <a:spcPts val="2300"/>
              </a:lnSpc>
              <a:spcAft>
                <a:spcPts val="600"/>
              </a:spcAft>
            </a:pPr>
            <a:r>
              <a:rPr lang="en-US" b="1" dirty="0" err="1"/>
              <a:t>Bakteriuri</a:t>
            </a:r>
            <a:r>
              <a:rPr lang="en-US" dirty="0"/>
              <a:t> </a:t>
            </a:r>
            <a:r>
              <a:rPr lang="en-US" dirty="0" err="1"/>
              <a:t>är</a:t>
            </a:r>
            <a:r>
              <a:rPr lang="en-US" dirty="0"/>
              <a:t> </a:t>
            </a:r>
            <a:r>
              <a:rPr lang="en-US" dirty="0" err="1"/>
              <a:t>närvaron</a:t>
            </a:r>
            <a:r>
              <a:rPr lang="en-US" dirty="0"/>
              <a:t> av </a:t>
            </a:r>
            <a:r>
              <a:rPr lang="en-US" dirty="0" err="1"/>
              <a:t>bakterier</a:t>
            </a:r>
            <a:r>
              <a:rPr lang="en-US" dirty="0"/>
              <a:t> </a:t>
            </a:r>
            <a:r>
              <a:rPr lang="en-US" dirty="0" err="1"/>
              <a:t>i</a:t>
            </a:r>
            <a:r>
              <a:rPr lang="en-US" dirty="0"/>
              <a:t> </a:t>
            </a:r>
            <a:r>
              <a:rPr lang="en-US" dirty="0" err="1"/>
              <a:t>urinen</a:t>
            </a:r>
            <a:r>
              <a:rPr lang="en-US" dirty="0"/>
              <a:t> och </a:t>
            </a:r>
            <a:r>
              <a:rPr lang="en-US" dirty="0" err="1"/>
              <a:t>kan</a:t>
            </a:r>
            <a:r>
              <a:rPr lang="en-US" dirty="0"/>
              <a:t> </a:t>
            </a:r>
            <a:r>
              <a:rPr lang="en-US" dirty="0" err="1"/>
              <a:t>klassificeras</a:t>
            </a:r>
            <a:r>
              <a:rPr lang="en-US" dirty="0"/>
              <a:t> </a:t>
            </a:r>
            <a:r>
              <a:rPr lang="en-US" dirty="0" err="1"/>
              <a:t>som</a:t>
            </a:r>
            <a:r>
              <a:rPr lang="en-US" dirty="0"/>
              <a:t> </a:t>
            </a:r>
            <a:r>
              <a:rPr lang="en-US" dirty="0" err="1"/>
              <a:t>symtomatisk</a:t>
            </a:r>
            <a:r>
              <a:rPr lang="en-US" dirty="0"/>
              <a:t> </a:t>
            </a:r>
            <a:r>
              <a:rPr lang="en-US" dirty="0" err="1"/>
              <a:t>eller</a:t>
            </a:r>
            <a:r>
              <a:rPr lang="en-US" dirty="0"/>
              <a:t> </a:t>
            </a:r>
            <a:r>
              <a:rPr lang="en-US" dirty="0" err="1"/>
              <a:t>asymtomatisk</a:t>
            </a:r>
            <a:r>
              <a:rPr lang="en-US" dirty="0"/>
              <a:t>.</a:t>
            </a:r>
            <a:r>
              <a:rPr lang="en-US" b="1" dirty="0"/>
              <a:t> </a:t>
            </a:r>
            <a:endParaRPr lang="en-US" dirty="0"/>
          </a:p>
          <a:p>
            <a:pPr>
              <a:lnSpc>
                <a:spcPts val="2300"/>
              </a:lnSpc>
              <a:spcAft>
                <a:spcPts val="600"/>
              </a:spcAft>
            </a:pPr>
            <a:r>
              <a:rPr lang="en-US" dirty="0"/>
              <a:t>En patient med</a:t>
            </a:r>
            <a:r>
              <a:rPr lang="en-US" b="1" dirty="0"/>
              <a:t> </a:t>
            </a:r>
            <a:r>
              <a:rPr lang="en-US" b="1" dirty="0" err="1"/>
              <a:t>asymtomatisk</a:t>
            </a:r>
            <a:r>
              <a:rPr lang="en-US" b="1" dirty="0"/>
              <a:t> </a:t>
            </a:r>
            <a:r>
              <a:rPr lang="en-US" b="1" dirty="0" err="1"/>
              <a:t>bakteriuri</a:t>
            </a:r>
            <a:r>
              <a:rPr lang="en-US" b="1" dirty="0"/>
              <a:t> </a:t>
            </a:r>
            <a:r>
              <a:rPr lang="en-US" dirty="0" err="1"/>
              <a:t>definieras</a:t>
            </a:r>
            <a:r>
              <a:rPr lang="en-US" dirty="0"/>
              <a:t> </a:t>
            </a:r>
            <a:r>
              <a:rPr lang="en-US" dirty="0" err="1"/>
              <a:t>som</a:t>
            </a:r>
            <a:r>
              <a:rPr lang="en-US" dirty="0"/>
              <a:t> </a:t>
            </a:r>
            <a:r>
              <a:rPr lang="en-US" dirty="0" err="1"/>
              <a:t>koloniserad</a:t>
            </a:r>
            <a:r>
              <a:rPr lang="en-US" dirty="0"/>
              <a:t> med </a:t>
            </a:r>
            <a:r>
              <a:rPr lang="en-US" dirty="0" err="1"/>
              <a:t>en</a:t>
            </a:r>
            <a:r>
              <a:rPr lang="en-US" dirty="0"/>
              <a:t> </a:t>
            </a:r>
            <a:r>
              <a:rPr lang="en-US" dirty="0" err="1"/>
              <a:t>eller</a:t>
            </a:r>
            <a:r>
              <a:rPr lang="en-US" dirty="0"/>
              <a:t> </a:t>
            </a:r>
            <a:r>
              <a:rPr lang="en-US" dirty="0" err="1"/>
              <a:t>flera</a:t>
            </a:r>
            <a:r>
              <a:rPr lang="en-US" dirty="0"/>
              <a:t> </a:t>
            </a:r>
            <a:r>
              <a:rPr lang="en-US" dirty="0" err="1"/>
              <a:t>organismer</a:t>
            </a:r>
            <a:r>
              <a:rPr lang="en-US" dirty="0"/>
              <a:t> </a:t>
            </a:r>
            <a:r>
              <a:rPr lang="en-US" dirty="0" err="1"/>
              <a:t>i</a:t>
            </a:r>
            <a:r>
              <a:rPr lang="en-US" dirty="0"/>
              <a:t> </a:t>
            </a:r>
            <a:r>
              <a:rPr lang="en-US" dirty="0" err="1"/>
              <a:t>ett</a:t>
            </a:r>
            <a:r>
              <a:rPr lang="en-US" dirty="0"/>
              <a:t> </a:t>
            </a:r>
            <a:r>
              <a:rPr lang="en-US" dirty="0" err="1"/>
              <a:t>urinprov</a:t>
            </a:r>
            <a:r>
              <a:rPr lang="en-US" dirty="0"/>
              <a:t> </a:t>
            </a:r>
            <a:r>
              <a:rPr lang="en-US" dirty="0" err="1"/>
              <a:t>utan</a:t>
            </a:r>
            <a:r>
              <a:rPr lang="en-US" dirty="0"/>
              <a:t> </a:t>
            </a:r>
            <a:r>
              <a:rPr lang="en-US" dirty="0" err="1"/>
              <a:t>symtom</a:t>
            </a:r>
            <a:r>
              <a:rPr lang="en-US" dirty="0"/>
              <a:t> </a:t>
            </a:r>
            <a:r>
              <a:rPr lang="en-US" dirty="0" err="1"/>
              <a:t>eller</a:t>
            </a:r>
            <a:r>
              <a:rPr lang="en-US" dirty="0"/>
              <a:t> </a:t>
            </a:r>
            <a:r>
              <a:rPr lang="en-US" dirty="0" err="1"/>
              <a:t>infektion</a:t>
            </a:r>
            <a:r>
              <a:rPr lang="en-US" dirty="0"/>
              <a:t>.</a:t>
            </a:r>
            <a:r>
              <a:rPr lang="en-US" b="1" dirty="0"/>
              <a:t> </a:t>
            </a:r>
            <a:r>
              <a:rPr lang="en-US" dirty="0"/>
              <a:t>Detta </a:t>
            </a:r>
            <a:r>
              <a:rPr lang="en-US" dirty="0" err="1"/>
              <a:t>bör</a:t>
            </a:r>
            <a:r>
              <a:rPr lang="en-US" dirty="0"/>
              <a:t> </a:t>
            </a:r>
            <a:r>
              <a:rPr lang="en-US" dirty="0" err="1"/>
              <a:t>normalt</a:t>
            </a:r>
            <a:r>
              <a:rPr lang="en-US" dirty="0"/>
              <a:t> </a:t>
            </a:r>
            <a:r>
              <a:rPr lang="en-US" dirty="0" err="1"/>
              <a:t>inte</a:t>
            </a:r>
            <a:r>
              <a:rPr lang="en-US" dirty="0"/>
              <a:t> </a:t>
            </a:r>
            <a:r>
              <a:rPr lang="en-US" dirty="0" err="1"/>
              <a:t>behandlas</a:t>
            </a:r>
            <a:r>
              <a:rPr lang="en-US" dirty="0"/>
              <a:t> med </a:t>
            </a:r>
            <a:r>
              <a:rPr lang="en-US" dirty="0" err="1"/>
              <a:t>antibiotika</a:t>
            </a:r>
            <a:r>
              <a:rPr lang="en-US" dirty="0"/>
              <a:t>. </a:t>
            </a:r>
          </a:p>
          <a:p>
            <a:pPr>
              <a:lnSpc>
                <a:spcPts val="2300"/>
              </a:lnSpc>
              <a:spcAft>
                <a:spcPts val="600"/>
              </a:spcAft>
            </a:pPr>
            <a:r>
              <a:rPr lang="sv-SE" b="1" dirty="0">
                <a:ea typeface="+mn-lt"/>
                <a:cs typeface="+mn-lt"/>
              </a:rPr>
              <a:t>UVI definieras som </a:t>
            </a:r>
            <a:r>
              <a:rPr lang="sv-SE" b="1" dirty="0" err="1">
                <a:ea typeface="+mn-lt"/>
                <a:cs typeface="+mn-lt"/>
              </a:rPr>
              <a:t>bakteriuri</a:t>
            </a:r>
            <a:r>
              <a:rPr lang="sv-SE" b="1" dirty="0">
                <a:ea typeface="+mn-lt"/>
                <a:cs typeface="+mn-lt"/>
              </a:rPr>
              <a:t> </a:t>
            </a:r>
            <a:r>
              <a:rPr lang="sv-SE" dirty="0">
                <a:ea typeface="+mn-lt"/>
                <a:cs typeface="+mn-lt"/>
              </a:rPr>
              <a:t>(eller svamp i urinen) </a:t>
            </a:r>
            <a:r>
              <a:rPr lang="sv-SE" b="1" dirty="0">
                <a:ea typeface="+mn-lt"/>
                <a:cs typeface="+mn-lt"/>
              </a:rPr>
              <a:t>tillsammans</a:t>
            </a:r>
            <a:r>
              <a:rPr lang="sv-SE" dirty="0">
                <a:ea typeface="+mn-lt"/>
                <a:cs typeface="+mn-lt"/>
              </a:rPr>
              <a:t> med urinvägssymtom (</a:t>
            </a:r>
            <a:r>
              <a:rPr lang="sv-SE" dirty="0" err="1">
                <a:ea typeface="+mn-lt"/>
                <a:cs typeface="+mn-lt"/>
              </a:rPr>
              <a:t>t.ex</a:t>
            </a:r>
            <a:r>
              <a:rPr lang="sv-SE" dirty="0">
                <a:ea typeface="+mn-lt"/>
                <a:cs typeface="+mn-lt"/>
              </a:rPr>
              <a:t> </a:t>
            </a:r>
            <a:r>
              <a:rPr lang="sv-SE" dirty="0" err="1">
                <a:ea typeface="+mn-lt"/>
                <a:cs typeface="+mn-lt"/>
              </a:rPr>
              <a:t>dysuri</a:t>
            </a:r>
            <a:r>
              <a:rPr lang="sv-SE" dirty="0">
                <a:ea typeface="+mn-lt"/>
                <a:cs typeface="+mn-lt"/>
              </a:rPr>
              <a:t> och feber). Bakterierna ska ha en koncentration av minst</a:t>
            </a:r>
            <a:r>
              <a:rPr lang="en-US" dirty="0">
                <a:ea typeface="+mn-lt"/>
                <a:cs typeface="+mn-lt"/>
              </a:rPr>
              <a:t> 10</a:t>
            </a:r>
            <a:r>
              <a:rPr lang="en-US" sz="2400" baseline="30000" dirty="0">
                <a:ea typeface="+mn-lt"/>
                <a:cs typeface="+mn-lt"/>
              </a:rPr>
              <a:t>3</a:t>
            </a:r>
            <a:r>
              <a:rPr lang="en-US" dirty="0">
                <a:ea typeface="+mn-lt"/>
                <a:cs typeface="+mn-lt"/>
              </a:rPr>
              <a:t> CFU/ml.</a:t>
            </a:r>
            <a:endParaRPr lang="en-US" sz="2000" b="1" dirty="0">
              <a:ea typeface="Calibri"/>
              <a:cs typeface="Calibri"/>
            </a:endParaRPr>
          </a:p>
        </p:txBody>
      </p:sp>
      <p:sp>
        <p:nvSpPr>
          <p:cNvPr id="6" name="TextBox 5">
            <a:extLst>
              <a:ext uri="{FF2B5EF4-FFF2-40B4-BE49-F238E27FC236}">
                <a16:creationId xmlns:a16="http://schemas.microsoft.com/office/drawing/2014/main" id="{9BC2A439-7E81-E5D9-4CC6-206E0407B766}"/>
              </a:ext>
            </a:extLst>
          </p:cNvPr>
          <p:cNvSpPr txBox="1"/>
          <p:nvPr/>
        </p:nvSpPr>
        <p:spPr>
          <a:xfrm>
            <a:off x="838199" y="5039658"/>
            <a:ext cx="6093618" cy="307777"/>
          </a:xfrm>
          <a:prstGeom prst="rect">
            <a:avLst/>
          </a:prstGeom>
          <a:noFill/>
        </p:spPr>
        <p:txBody>
          <a:bodyPr wrap="square">
            <a:spAutoFit/>
          </a:bodyPr>
          <a:lstStyle/>
          <a:p>
            <a:r>
              <a:rPr lang="en-US" sz="1400" i="1">
                <a:solidFill>
                  <a:schemeClr val="bg1">
                    <a:lumMod val="65000"/>
                  </a:schemeClr>
                </a:solidFill>
              </a:rPr>
              <a:t>(EAUN IC Guidelines 2024)</a:t>
            </a:r>
            <a:endParaRPr lang="en-SE" sz="1400"/>
          </a:p>
        </p:txBody>
      </p:sp>
      <p:pic>
        <p:nvPicPr>
          <p:cNvPr id="5" name="Graphic 7">
            <a:hlinkClick r:id="" action="ppaction://hlinkshowjump?jump=nextslide"/>
            <a:extLst>
              <a:ext uri="{FF2B5EF4-FFF2-40B4-BE49-F238E27FC236}">
                <a16:creationId xmlns:a16="http://schemas.microsoft.com/office/drawing/2014/main" id="{EB6746AC-BB0B-5C3A-8C4F-24A9AFCCA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E76D25ED-7AD1-E5B4-C1AF-5AED1F4CA5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B247A34-CCD3-623F-280A-E9A4F9EDF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736971"/>
      </p:ext>
    </p:extLst>
  </p:cSld>
  <p:clrMapOvr>
    <a:masterClrMapping/>
  </p:clrMapOvr>
</p:sld>
</file>

<file path=ppt/theme/theme1.xml><?xml version="1.0" encoding="utf-8"?>
<a:theme xmlns:a="http://schemas.openxmlformats.org/drawingml/2006/main" name="Corporate">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3.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5C68F3FDFA34FA371BBD008DFAD3B" ma:contentTypeVersion="4" ma:contentTypeDescription="Create a new document." ma:contentTypeScope="" ma:versionID="24b00dd9eb3e9545e12ae7ac07bc330d">
  <xsd:schema xmlns:xsd="http://www.w3.org/2001/XMLSchema" xmlns:xs="http://www.w3.org/2001/XMLSchema" xmlns:p="http://schemas.microsoft.com/office/2006/metadata/properties" xmlns:ns2="2cf7133c-0698-4ef8-9515-c0b8142977ad" targetNamespace="http://schemas.microsoft.com/office/2006/metadata/properties" ma:root="true" ma:fieldsID="aa655ab15bd1bd7bcebf1631cda55db0" ns2:_="">
    <xsd:import namespace="2cf7133c-0698-4ef8-9515-c0b8142977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f7133c-0698-4ef8-9515-c0b8142977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02B8C6-F35D-4868-8D7C-D376813710AD}">
  <ds:schemaRefs>
    <ds:schemaRef ds:uri="2cf7133c-0698-4ef8-9515-c0b8142977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DE80C33-4082-4758-8771-8CCF58AFE5A0}">
  <ds:schemaRefs>
    <ds:schemaRef ds:uri="35da44a1-c60c-404f-bb4c-f4b8ad1f26c3"/>
    <ds:schemaRef ds:uri="e36f2201-6998-4fe1-9097-f47f55ea788e"/>
    <ds:schemaRef ds:uri="fc4a65d8-3370-4642-9d46-8e8a4077b1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689D14-A1D7-4D57-910A-AFEC8416C6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1554</TotalTime>
  <Words>5892</Words>
  <Application>Microsoft Office PowerPoint</Application>
  <PresentationFormat>Widescreen</PresentationFormat>
  <Paragraphs>540</Paragraphs>
  <Slides>30</Slides>
  <Notes>29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-apple-system</vt:lpstr>
      <vt:lpstr>Aptos Narrow</vt:lpstr>
      <vt:lpstr>Arial</vt:lpstr>
      <vt:lpstr>Calibri</vt:lpstr>
      <vt:lpstr>Calibri Light</vt:lpstr>
      <vt:lpstr>Gotham SSm A</vt:lpstr>
      <vt:lpstr>Open sans</vt:lpstr>
      <vt:lpstr>Source Sans Pro</vt:lpstr>
      <vt:lpstr>System Font Regular</vt:lpstr>
      <vt:lpstr>Corporate</vt:lpstr>
      <vt:lpstr>1_Corporate</vt:lpstr>
      <vt:lpstr>2_Corporate</vt:lpstr>
      <vt:lpstr>Interaktivt verktyg vid återkommande urinvägsinfektioner hos RIK-patient </vt:lpstr>
      <vt:lpstr>Hur du använder det här verktyget</vt:lpstr>
      <vt:lpstr>Grundläggande information om UVI (målet med materialet)</vt:lpstr>
      <vt:lpstr>Grundläggande information om UVI Riskfaktorer för UVI indelade i fyra grupper</vt:lpstr>
      <vt:lpstr>Grundläggande information om UVI  Typer av urinvägsinfektioner</vt:lpstr>
      <vt:lpstr>Grundläggande information om UVI Hur uppstår en UVI?</vt:lpstr>
      <vt:lpstr>Grundläggande information om UVI Viktiga aspekter att tänka på för att minska riskerna för UVI     hos kateteranvändare </vt:lpstr>
      <vt:lpstr>Grundläggande information vid UVI Vanliga symtom på urinvägsinfektion vid RIK</vt:lpstr>
      <vt:lpstr>Grundläggande information vid UVI  Skillnaden mellan följande termer</vt:lpstr>
      <vt:lpstr>Utredning av återkommande UVI</vt:lpstr>
      <vt:lpstr>Produkt och kateteriseringsteknik 1.1 Produktval– faktorer som har betydelse</vt:lpstr>
      <vt:lpstr>Produkt och kateteriseringsteknik  1.2 Hantering av produkten – Faktorer som har betydelse</vt:lpstr>
      <vt:lpstr>Produkt och kateteriseringsteknik  1.3 Non-touch teknik  – faktorer som har betydelse</vt:lpstr>
      <vt:lpstr>Produkt och kateteriseringsteknik  1.4 Hygien  – faktorer som har betydelse</vt:lpstr>
      <vt:lpstr>Produkt och kateteriseringsteknik  1.5 Ofullständig blåstömning –faktorer som har betydelse</vt:lpstr>
      <vt:lpstr>Urinodling/ Urinsticka 2.1 Urinodling/ Urinsticka  – faktorer av betydelse</vt:lpstr>
      <vt:lpstr>Urinodling/ Urinsticka  2.2 Urinodling – faktorer att ta hänsyn till</vt:lpstr>
      <vt:lpstr>Miktionslista 3.1 Miktion/RIK-lista</vt:lpstr>
      <vt:lpstr>Miktionslista 3.2 Miktion – faktorer som har betydelse</vt:lpstr>
      <vt:lpstr>Tarmtömning 4.1 Tarmtömning</vt:lpstr>
      <vt:lpstr>Tarmtömning 4.2 Tarmtömning– faktorer som påverkar</vt:lpstr>
      <vt:lpstr>Tarmtömning 4.3 Tarmtömning– åtgärder</vt:lpstr>
      <vt:lpstr>Tarmtömning  4.4 Tarmtömning – kliniska studier</vt:lpstr>
      <vt:lpstr>Assisterad RIK 5.1 Assisterad RIK– faktorer som kan påverka</vt:lpstr>
      <vt:lpstr>Assisted IC 5.2 Assisterad RIK– faktorer att tänka på</vt:lpstr>
      <vt:lpstr> 6.1 Avancerad utredning</vt:lpstr>
      <vt:lpstr>Summering</vt:lpstr>
      <vt:lpstr> Wellspect tillhandahåller både produkter och utbildningsmaterial för att minska riskerna för UVI Scanna QR koderna eller använd länkarna;</vt:lpstr>
      <vt:lpstr>Detta material är framtaget i samarbete med:</vt:lpstr>
      <vt:lpstr>Referenser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tool for recurrent urinary tract infections in IC patients</dc:title>
  <dc:creator>Tholen, Tiina</dc:creator>
  <cp:lastModifiedBy>Olsson, Gunilla</cp:lastModifiedBy>
  <cp:revision>71</cp:revision>
  <cp:lastPrinted>2024-05-27T08:17:07Z</cp:lastPrinted>
  <dcterms:created xsi:type="dcterms:W3CDTF">2024-04-23T09:21:51Z</dcterms:created>
  <dcterms:modified xsi:type="dcterms:W3CDTF">2024-10-25T09:39:51Z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0x0101000815C68F3FDFA34FA371BBD008DFAD3B</vt:lpwstr>
  </property>
  <property fmtid="{D5CDD505-2E9C-101B-9397-08002B2CF9AE}" pid="3" name="MediaServiceImageTags">
    <vt:lpwstr/>
  </property>
</Properties>
</file>