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4" r:id="rId5"/>
    <p:sldMasterId id="2147483676" r:id="rId6"/>
  </p:sldMasterIdLst>
  <p:notesMasterIdLst>
    <p:notesMasterId r:id="rId37"/>
  </p:notesMasterIdLst>
  <p:handoutMasterIdLst>
    <p:handoutMasterId r:id="rId38"/>
  </p:handoutMasterIdLst>
  <p:sldIdLst>
    <p:sldId id="261" r:id="rId7"/>
    <p:sldId id="288" r:id="rId8"/>
    <p:sldId id="262" r:id="rId9"/>
    <p:sldId id="263" r:id="rId10"/>
    <p:sldId id="265" r:id="rId11"/>
    <p:sldId id="266" r:id="rId12"/>
    <p:sldId id="295" r:id="rId13"/>
    <p:sldId id="267" r:id="rId14"/>
    <p:sldId id="290" r:id="rId15"/>
    <p:sldId id="268" r:id="rId16"/>
    <p:sldId id="270" r:id="rId17"/>
    <p:sldId id="272" r:id="rId18"/>
    <p:sldId id="271" r:id="rId19"/>
    <p:sldId id="285" r:id="rId20"/>
    <p:sldId id="286" r:id="rId21"/>
    <p:sldId id="273" r:id="rId22"/>
    <p:sldId id="275" r:id="rId23"/>
    <p:sldId id="274" r:id="rId24"/>
    <p:sldId id="276" r:id="rId25"/>
    <p:sldId id="277" r:id="rId26"/>
    <p:sldId id="291" r:id="rId27"/>
    <p:sldId id="280" r:id="rId28"/>
    <p:sldId id="298" r:id="rId29"/>
    <p:sldId id="278" r:id="rId30"/>
    <p:sldId id="287" r:id="rId31"/>
    <p:sldId id="279" r:id="rId32"/>
    <p:sldId id="293" r:id="rId33"/>
    <p:sldId id="309" r:id="rId34"/>
    <p:sldId id="294" r:id="rId35"/>
    <p:sldId id="292" r:id="rId36"/>
  </p:sldIdLst>
  <p:sldSz cx="12192000" cy="6858000"/>
  <p:notesSz cx="6858000" cy="9144000"/>
  <p:defaultTextStyle>
    <a:defPPr>
      <a:defRPr lang="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CB8630-A3B1-3CD8-5C4D-FD85643D0BC8}" name="Lenneras, Maria" initials="LM" userId="S::maria.lenneras@wellspect.com::4806f46b-6018-4561-b596-2f0399ba205e" providerId="AD"/>
  <p188:author id="{CE60786C-E02A-F155-CDA1-09B24447246E}" name="Chapple, Rachael" initials="CR" userId="S::rachael.chapple@wellspect.com::1eee4914-21fe-4d3b-a10a-47f5fad6d126" providerId="AD"/>
  <p188:author id="{5838EB8E-3AAE-97EF-563F-4D02963FE93F}" name="Wennerback, Anders" initials="AW" userId="S::Anders.Wennerback@wellspect.com::7a8dd4e5-9cac-4d95-bd55-282c5acfe546" providerId="AD"/>
  <p188:author id="{8CD37F99-540E-4EFE-8D4A-C264FFDEA27B}" name="Beauchemin, Lisa" initials="BL" userId="S::Lisa.Beauchemin@wellspect.com::2a82d04a-8b1f-4fcd-9d43-e64f0eabc0be" providerId="AD"/>
  <p188:author id="{3D9F4AC1-8BAE-D358-4E56-ECE5A0FF2A2A}" name="Carrin, Ann" initials="CA" userId="S::Ann.Carrin@wellspect.com::6d76ecf7-acec-4ccf-b849-854e78b505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5F5F5"/>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4CE44E-F194-402E-B1DE-D857BC5AA132}" v="212" dt="2024-10-10T07:09:04.50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75911" autoAdjust="0"/>
  </p:normalViewPr>
  <p:slideViewPr>
    <p:cSldViewPr snapToGrid="0">
      <p:cViewPr varScale="1">
        <p:scale>
          <a:sx n="81" d="100"/>
          <a:sy n="81" d="100"/>
        </p:scale>
        <p:origin x="1050" y="78"/>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4/9/2025</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4/9/2025</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ellspect.co.uk/education/articles/cystocel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o" dirty="0">
                <a:solidFill>
                  <a:schemeClr val="accent3"/>
                </a:solidFill>
              </a:rPr>
              <a:t>Dette materialet er utviklet sammen med helsepersonell fra Sverige, Danmark, Italia og Spania og følger EAUN IC-retningslinjer fra 2024.</a:t>
            </a:r>
            <a:endParaRPr lang="en-US" dirty="0">
              <a:solidFill>
                <a:schemeClr val="accent3"/>
              </a:solidFill>
              <a:ea typeface="Calibri"/>
              <a:cs typeface="Calibri"/>
            </a:endParaRPr>
          </a:p>
          <a:p>
            <a:r>
              <a:rPr lang="no" dirty="0">
                <a:solidFill>
                  <a:schemeClr val="accent3"/>
                </a:solidFill>
              </a:rPr>
              <a:t>Den er rettet mot helsepersonell som møter pasienter med tilbakevendende UVI, og som også utfører RIK.</a:t>
            </a:r>
            <a:endParaRPr lang="en-US" dirty="0">
              <a:solidFill>
                <a:schemeClr val="accent3"/>
              </a:solidFill>
              <a:ea typeface="Calibri"/>
              <a:cs typeface="Calibri"/>
            </a:endParaRPr>
          </a:p>
          <a:p>
            <a:r>
              <a:rPr lang="no" dirty="0">
                <a:solidFill>
                  <a:schemeClr val="accent3"/>
                </a:solidFill>
              </a:rPr>
              <a:t>Målet er å legge til rette for at helsepersonell kan finne den beste behandlingsveien og bruke materialet som en sjekkliste.</a:t>
            </a:r>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4188848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89390-C1DF-1F38-E7F2-EEE4C822B12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4BAC37F-098C-1DA7-67E7-91890A4D9A1C}"/>
              </a:ext>
            </a:extLst>
          </p:cNvPr>
          <p:cNvSpPr txBox="1">
            <a:spLocks noGrp="1"/>
          </p:cNvSpPr>
          <p:nvPr>
            <p:ph type="body" sz="quarter" idx="1"/>
          </p:nvPr>
        </p:nvSpPr>
        <p:spPr/>
        <p:txBody>
          <a:bodyPr/>
          <a:lstStyle/>
          <a:p>
            <a:pPr lvl="0"/>
            <a:r>
              <a:rPr lang="no" dirty="0"/>
              <a:t>I venstre kolonne finner du førstehåndsundersøkelse for UVI å gå gjennom i en trinnvis prosedyre, med hyperlenker for dybdeinformasjon.</a:t>
            </a:r>
          </a:p>
          <a:p>
            <a:pPr lvl="0"/>
            <a:r>
              <a:rPr lang="no" dirty="0"/>
              <a:t>I høyre kolonne er det områder for videre undersøkelser ved behov.</a:t>
            </a:r>
          </a:p>
          <a:p>
            <a:pPr lvl="0"/>
            <a:endParaRPr lang="sv-SE" dirty="0"/>
          </a:p>
          <a:p>
            <a:pPr lvl="0"/>
            <a:r>
              <a:rPr lang="no" dirty="0"/>
              <a:t>Avansert undersøkelse anbefales hvis noe av følgende skjer:</a:t>
            </a:r>
          </a:p>
          <a:p>
            <a:pPr lvl="0"/>
            <a:r>
              <a:rPr lang="no" dirty="0"/>
              <a:t>– Pasienten har negativ urinkultur, og har samtidig symptomer fra urinveiene.</a:t>
            </a:r>
          </a:p>
          <a:p>
            <a:pPr lvl="0"/>
            <a:r>
              <a:rPr lang="no" dirty="0"/>
              <a:t>– Pasienten opplever tilbakevendende symptomer og har fått antibiotika som ikke virket.</a:t>
            </a:r>
          </a:p>
          <a:p>
            <a:pPr lvl="0"/>
            <a:r>
              <a:rPr lang="no" dirty="0"/>
              <a:t>- Ved mistanke om blære- eller nyrestein.</a:t>
            </a:r>
          </a:p>
        </p:txBody>
      </p:sp>
      <p:sp>
        <p:nvSpPr>
          <p:cNvPr id="4" name="Slide Number Placeholder 3">
            <a:extLst>
              <a:ext uri="{FF2B5EF4-FFF2-40B4-BE49-F238E27FC236}">
                <a16:creationId xmlns:a16="http://schemas.microsoft.com/office/drawing/2014/main" id="{A0AD08A1-7720-753A-E43F-90CFCBB2958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2F0F75-A426-4041-9DD1-A4E2CA4317C9}" type="slidenum">
              <a:t>10</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5000"/>
              </a:lnSpc>
              <a:spcAft>
                <a:spcPts val="800"/>
              </a:spcAft>
            </a:pPr>
            <a:r>
              <a:rPr lang="no" sz="1200" b="1" noProof="0" dirty="0">
                <a:latin typeface="Calibri"/>
                <a:ea typeface="Calibri"/>
                <a:cs typeface="Calibri"/>
              </a:rPr>
              <a:t>Katetervalg: </a:t>
            </a:r>
            <a:r>
              <a:rPr lang="no" sz="1200" noProof="0" dirty="0">
                <a:latin typeface="Calibri"/>
                <a:ea typeface="Calibri"/>
                <a:cs typeface="Calibri"/>
              </a:rPr>
              <a:t>Gjennomgå kateteralternativer sammen med pasienten.</a:t>
            </a:r>
            <a:r>
              <a:rPr lang="no" dirty="0">
                <a:latin typeface="Calibri"/>
                <a:ea typeface="Calibri"/>
                <a:cs typeface="Calibri"/>
              </a:rPr>
              <a:t> </a:t>
            </a:r>
            <a:endParaRPr lang="en-US" sz="1200" noProof="0" dirty="0">
              <a:latin typeface="Calibri" pitchFamily="34"/>
              <a:cs typeface="Times New Roman" pitchFamily="18"/>
            </a:endParaRPr>
          </a:p>
          <a:p>
            <a:pPr lvl="0">
              <a:lnSpc>
                <a:spcPct val="105000"/>
              </a:lnSpc>
              <a:spcAft>
                <a:spcPts val="800"/>
              </a:spcAft>
            </a:pPr>
            <a:r>
              <a:rPr lang="no" sz="1200" noProof="0" dirty="0">
                <a:latin typeface="Calibri"/>
                <a:ea typeface="Calibri"/>
                <a:cs typeface="Calibri"/>
              </a:rPr>
              <a:t>Sørg for at riktig </a:t>
            </a:r>
            <a:r>
              <a:rPr lang="no" sz="1200" b="1" noProof="0" dirty="0">
                <a:latin typeface="Calibri"/>
                <a:ea typeface="Calibri"/>
                <a:cs typeface="Calibri"/>
              </a:rPr>
              <a:t>kateterlengde </a:t>
            </a:r>
            <a:r>
              <a:rPr lang="no" sz="1200" noProof="0" dirty="0">
                <a:latin typeface="Calibri"/>
                <a:ea typeface="Calibri"/>
                <a:cs typeface="Calibri"/>
              </a:rPr>
              <a:t>brukes for å forhindre gjenværende urin i blæren. Med en </a:t>
            </a:r>
            <a:r>
              <a:rPr lang="no" sz="1200" b="1" noProof="0" dirty="0">
                <a:latin typeface="Calibri"/>
                <a:ea typeface="Calibri"/>
                <a:cs typeface="Calibri"/>
              </a:rPr>
              <a:t>større charri</a:t>
            </a:r>
            <a:r>
              <a:rPr lang="no" sz="1200" b="1" dirty="0"/>
              <a:t>è</a:t>
            </a:r>
            <a:r>
              <a:rPr lang="no" sz="1200" b="1" noProof="0" dirty="0">
                <a:latin typeface="Calibri"/>
                <a:ea typeface="Calibri"/>
                <a:cs typeface="Calibri"/>
              </a:rPr>
              <a:t>re størrelse </a:t>
            </a:r>
            <a:r>
              <a:rPr lang="no" sz="1200" noProof="0" dirty="0">
                <a:latin typeface="Calibri"/>
                <a:ea typeface="Calibri"/>
                <a:cs typeface="Calibri"/>
              </a:rPr>
              <a:t>oppnås en høyere flow, sjekk at optimal diameter på kateteret er brukt. Det kan være nødvendig å vurdere pasienten med en blæreskanning etter kateterisering for å bekrefte at blæren er helt tom.</a:t>
            </a:r>
          </a:p>
          <a:p>
            <a:pPr>
              <a:lnSpc>
                <a:spcPct val="105000"/>
              </a:lnSpc>
              <a:spcAft>
                <a:spcPts val="800"/>
              </a:spcAft>
              <a:defRPr/>
            </a:pPr>
            <a:r>
              <a:rPr lang="no" sz="1200" dirty="0"/>
              <a:t>Tilpasning til </a:t>
            </a:r>
            <a:r>
              <a:rPr lang="no" sz="1200" b="1" dirty="0"/>
              <a:t>livsstil </a:t>
            </a:r>
            <a:r>
              <a:rPr lang="no" sz="1200" dirty="0"/>
              <a:t>betyr vanligvis at ulike typer katetre brukes avhengig av ulike situasjoner, f.eks i hjemmemiljøet, på jobb, på reise eller under trening. Katetervalget bør være individuelt og tilpasset situasjonen for at pasienten skal få bedre teknikk og etterlevelse av terapien.</a:t>
            </a:r>
            <a:r>
              <a:rPr lang="no" dirty="0"/>
              <a:t> </a:t>
            </a:r>
            <a:endParaRPr lang="en" sz="1200" dirty="0">
              <a:ea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lang="no" b="1" dirty="0"/>
              <a:t>RIK-frekvensen: </a:t>
            </a:r>
            <a:r>
              <a:rPr lang="no" sz="1800" b="0" i="0" u="none" strike="noStrike" baseline="0" dirty="0">
                <a:latin typeface="Roboto-Regular"/>
              </a:rPr>
              <a:t>Antall kateteriseringer per dag varierer. Hos voksne er en generell regel kateterisering ofte nok til å unngå et blærevolum &gt; </a:t>
            </a:r>
            <a:r>
              <a:rPr lang="no" sz="1800" dirty="0">
                <a:latin typeface="Roboto-Regular"/>
              </a:rPr>
              <a:t>400 </a:t>
            </a:r>
            <a:r>
              <a:rPr lang="no" sz="1800" b="0" i="0" u="none" strike="noStrike" baseline="0" dirty="0">
                <a:latin typeface="Roboto-Regular"/>
              </a:rPr>
              <a:t>ml, men veiledning gis også av urodynamiske funn som blærevolum, detrusortrykk ved fylling, tilstedeværelse av refluks og nyrefunksjon. Øk RIK-frekvensen hvis pasienten fortsatt har trang til å urinere, eller har motorisk uro eller spastisitet. </a:t>
            </a:r>
            <a:r>
              <a:rPr lang="no" sz="1800" b="0" i="1" u="none" strike="noStrike" baseline="0" dirty="0">
                <a:solidFill>
                  <a:schemeClr val="bg1">
                    <a:lumMod val="50000"/>
                  </a:schemeClr>
                </a:solidFill>
                <a:latin typeface="Roboto-Regular"/>
              </a:rPr>
              <a:t>(EAUN-retningslinjer 2024)</a:t>
            </a:r>
            <a:endParaRPr lang="en-US" i="1" dirty="0">
              <a:solidFill>
                <a:schemeClr val="bg1">
                  <a:lumMod val="50000"/>
                </a:schemeClr>
              </a:solidFill>
            </a:endParaRPr>
          </a:p>
          <a:p>
            <a:pPr>
              <a:lnSpc>
                <a:spcPct val="105000"/>
              </a:lnSpc>
              <a:spcAft>
                <a:spcPts val="800"/>
              </a:spcAft>
            </a:pPr>
            <a:r>
              <a:rPr lang="no" sz="1200" noProof="0" dirty="0">
                <a:latin typeface="Calibri"/>
                <a:ea typeface="Calibri"/>
                <a:cs typeface="Calibri"/>
              </a:rPr>
              <a:t>Er det </a:t>
            </a:r>
            <a:r>
              <a:rPr lang="no" sz="1200" b="1" noProof="0" dirty="0">
                <a:latin typeface="Calibri"/>
                <a:ea typeface="Calibri"/>
                <a:cs typeface="Calibri"/>
              </a:rPr>
              <a:t>klinisk bevis </a:t>
            </a:r>
            <a:r>
              <a:rPr lang="no" sz="1200" noProof="0" dirty="0">
                <a:latin typeface="Calibri"/>
                <a:ea typeface="Calibri"/>
                <a:cs typeface="Calibri"/>
              </a:rPr>
              <a:t>for kateteret, også for langtidsbruk?</a:t>
            </a:r>
            <a:r>
              <a:rPr lang="no" dirty="0">
                <a:latin typeface="Calibri"/>
                <a:ea typeface="Calibri"/>
                <a:cs typeface="Calibri"/>
              </a:rPr>
              <a:t> </a:t>
            </a:r>
            <a:endParaRPr lang="en-US" sz="1200" noProof="0" dirty="0">
              <a:latin typeface="Calibri" pitchFamily="34"/>
              <a:ea typeface="Calibri"/>
              <a:cs typeface="Calibri"/>
            </a:endParaRPr>
          </a:p>
          <a:p>
            <a:pPr lvl="0">
              <a:lnSpc>
                <a:spcPct val="105000"/>
              </a:lnSpc>
              <a:spcAft>
                <a:spcPts val="800"/>
              </a:spcAft>
            </a:pPr>
            <a:endParaRPr lang="en-US" sz="1200" noProof="0" dirty="0">
              <a:latin typeface="Calibri" pitchFamily="34"/>
              <a:cs typeface="Times New Roman" pitchFamily="18"/>
            </a:endParaRPr>
          </a:p>
          <a:p>
            <a:pPr lvl="0">
              <a:lnSpc>
                <a:spcPct val="105000"/>
              </a:lnSpc>
              <a:spcAft>
                <a:spcPts val="800"/>
              </a:spcAft>
            </a:pPr>
            <a:endParaRPr lang="en-US" sz="1200" noProof="0" dirty="0">
              <a:latin typeface="Calibri" pitchFamily="34"/>
              <a:cs typeface="Times New Roman" pitchFamily="18"/>
            </a:endParaRPr>
          </a:p>
          <a:p>
            <a:pPr lvl="0">
              <a:lnSpc>
                <a:spcPct val="105000"/>
              </a:lnSpc>
              <a:spcAft>
                <a:spcPts val="800"/>
              </a:spcAft>
            </a:pPr>
            <a:endParaRPr lang="en-US" sz="1200" noProof="0" dirty="0">
              <a:latin typeface="Calibri" pitchFamily="34"/>
              <a:cs typeface="Times New Roman" pitchFamily="18"/>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11</a:t>
            </a:fld>
            <a:endParaRPr lang="sv-SE"/>
          </a:p>
        </p:txBody>
      </p:sp>
    </p:spTree>
    <p:extLst>
      <p:ext uri="{BB962C8B-B14F-4D97-AF65-F5344CB8AC3E}">
        <p14:creationId xmlns:p14="http://schemas.microsoft.com/office/powerpoint/2010/main" val="3294547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nSpc>
                <a:spcPct val="105000"/>
              </a:lnSpc>
              <a:spcAft>
                <a:spcPts val="800"/>
              </a:spcAft>
            </a:pPr>
            <a:r>
              <a:rPr lang="no" sz="1200" b="1" dirty="0"/>
              <a:t>Produkthåndtering:</a:t>
            </a:r>
          </a:p>
          <a:p>
            <a:pPr lvl="0">
              <a:lnSpc>
                <a:spcPct val="105000"/>
              </a:lnSpc>
              <a:spcAft>
                <a:spcPts val="800"/>
              </a:spcAft>
            </a:pPr>
            <a:r>
              <a:rPr lang="nb-NO" sz="1200" b="0" dirty="0"/>
              <a:t>Se/sjekk hvordan pasienten håndterer kateteret og RIK-prosedyren. Velg et kateter som er enkelt å bruke, åpne pakken på riktig måte og </a:t>
            </a:r>
            <a:r>
              <a:rPr lang="nb-NO" sz="1200" b="1" dirty="0"/>
              <a:t>følg instruksjonene </a:t>
            </a:r>
            <a:r>
              <a:rPr lang="nb-NO" sz="1200" b="0" dirty="0"/>
              <a:t>som følger med. Et håndtak på produktet kan bidra til å få et stabilt grep. Valget av kateter bør være </a:t>
            </a:r>
            <a:r>
              <a:rPr lang="nb-NO" sz="1200" b="1" dirty="0"/>
              <a:t>personlig</a:t>
            </a:r>
            <a:r>
              <a:rPr lang="nb-NO" sz="1200" b="0" dirty="0"/>
              <a:t> og tilpasset situasjonen for å forbedre pasientens teknikk og etterlevelse av behandlingen. Håndteres produktet som et </a:t>
            </a:r>
            <a:r>
              <a:rPr lang="nb-NO" sz="1200" b="1" dirty="0"/>
              <a:t>engangsprodukt</a:t>
            </a:r>
            <a:r>
              <a:rPr lang="nb-NO" sz="1200" b="0" dirty="0"/>
              <a:t>, eller brukes det om igjen?Trenger pasienten et annet produkt?</a:t>
            </a:r>
          </a:p>
          <a:p>
            <a:pPr lvl="0">
              <a:lnSpc>
                <a:spcPct val="105000"/>
              </a:lnSpc>
              <a:spcAft>
                <a:spcPts val="800"/>
              </a:spcAft>
            </a:pPr>
            <a:r>
              <a:rPr lang="nb-NO" sz="1200" b="1" dirty="0"/>
              <a:t>Renhet: </a:t>
            </a:r>
            <a:r>
              <a:rPr lang="nb-NO" sz="1200" b="0" dirty="0"/>
              <a:t>Oppretthold katetersterilitet under prosedyren, og bruk den tiltenkte innføringshylsen. Bytt eventuelt til et produkt som tillater berøringsfri teknologi.</a:t>
            </a:r>
            <a:endParaRPr lang="sv-SE" dirty="0"/>
          </a:p>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12</a:t>
            </a:fld>
            <a:endParaRPr lang="sv-SE"/>
          </a:p>
        </p:txBody>
      </p:sp>
    </p:spTree>
    <p:extLst>
      <p:ext uri="{BB962C8B-B14F-4D97-AF65-F5344CB8AC3E}">
        <p14:creationId xmlns:p14="http://schemas.microsoft.com/office/powerpoint/2010/main" val="85635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nb-NO" b="1" dirty="0"/>
              <a:t>Berøringsfri teknologi: </a:t>
            </a:r>
            <a:r>
              <a:rPr lang="nb-NO" dirty="0"/>
              <a:t>Har et gripevennlig håndtak som hjelper brukeren med å holde kateteret uten å måtte berøre kateterslangen. Det gir brukeren bedre kontroll og gjør det enklere å føre kateteret inn i urinrøret. Ettersom brukeren unngår å berøre kateterslangen, blir prosedyren mer hygienisk, og risikoen for at det kommer bakterier på selve kateteret reduseres.</a:t>
            </a:r>
            <a:br>
              <a:rPr lang="nb-NO" dirty="0"/>
            </a:br>
            <a:endParaRPr lang="nb-NO" dirty="0"/>
          </a:p>
          <a:p>
            <a:r>
              <a:rPr lang="nb-NO" i="1" dirty="0"/>
              <a:t>(EAUN IC-retningslinjer 2024)</a:t>
            </a:r>
            <a:br>
              <a:rPr lang="nb-NO" dirty="0"/>
            </a:br>
            <a:endParaRPr lang="nb-NO" dirty="0"/>
          </a:p>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13</a:t>
            </a:fld>
            <a:endParaRPr lang="sv-SE"/>
          </a:p>
        </p:txBody>
      </p:sp>
    </p:spTree>
    <p:extLst>
      <p:ext uri="{BB962C8B-B14F-4D97-AF65-F5344CB8AC3E}">
        <p14:creationId xmlns:p14="http://schemas.microsoft.com/office/powerpoint/2010/main" val="3838083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F4874-180A-5502-D11D-CD8F3C50793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78E1147-178D-F75B-0BB6-1231EAB7A05F}"/>
              </a:ext>
            </a:extLst>
          </p:cNvPr>
          <p:cNvSpPr txBox="1">
            <a:spLocks noGrp="1"/>
          </p:cNvSpPr>
          <p:nvPr>
            <p:ph type="body" sz="quarter" idx="1"/>
          </p:nvPr>
        </p:nvSpPr>
        <p:spPr/>
        <p:txBody>
          <a:bodyPr/>
          <a:lstStyle/>
          <a:p>
            <a:r>
              <a:rPr lang="no" b="1"/>
              <a:t>Vask hendene </a:t>
            </a:r>
            <a:r>
              <a:rPr lang="no"/>
              <a:t>med såpe og vann før og etter kateterisering. </a:t>
            </a:r>
            <a:r>
              <a:rPr lang="no" sz="1200"/>
              <a:t>Vær oppmerksom på hvordan dette kan løses dersom vasken står utenfor toalettet (offentlige toaletter) og spesielt hvis personen sitter i rullestol (skittent gulv og trenger å ta på hjulene etter håndvask) </a:t>
            </a:r>
            <a:r>
              <a:rPr lang="no"/>
              <a:t>pass </a:t>
            </a:r>
            <a:r>
              <a:rPr lang="no" sz="1200"/>
              <a:t>på </a:t>
            </a:r>
            <a:r>
              <a:rPr lang="no"/>
              <a:t>å </a:t>
            </a:r>
            <a:r>
              <a:rPr lang="no" err="1"/>
              <a:t>vedlikeholde</a:t>
            </a:r>
            <a:r>
              <a:rPr lang="no"/>
              <a:t> </a:t>
            </a:r>
            <a:r>
              <a:rPr lang="no" sz="1200" err="1"/>
              <a:t>rene </a:t>
            </a:r>
            <a:r>
              <a:rPr lang="no" sz="1200"/>
              <a:t>hender </a:t>
            </a:r>
            <a:r>
              <a:rPr lang="no"/>
              <a:t>før kateterisering.</a:t>
            </a:r>
          </a:p>
          <a:p>
            <a:pPr lvl="0"/>
            <a:r>
              <a:rPr lang="no"/>
              <a:t>Hånddesinfeksjon bør brukes før kateterisering på et offentlig toalett.</a:t>
            </a:r>
            <a:endParaRPr lang="en">
              <a:cs typeface="Calibri"/>
            </a:endParaRPr>
          </a:p>
          <a:p>
            <a:r>
              <a:rPr lang="no"/>
              <a:t>Utfør daglig </a:t>
            </a:r>
            <a:r>
              <a:rPr lang="no" b="1"/>
              <a:t>kjønnshygiene med </a:t>
            </a:r>
            <a:r>
              <a:rPr lang="no"/>
              <a:t>uparfymert såpe ( </a:t>
            </a:r>
            <a:r>
              <a:rPr lang="no" b="1"/>
              <a:t>ikke antibakteriell </a:t>
            </a:r>
            <a:r>
              <a:rPr lang="no"/>
              <a:t>såpe), eller kun lunkent vann for ikke å tørke ut slimhinnene/endre pH/forstyrre normal bakterieflora </a:t>
            </a:r>
            <a:r>
              <a:rPr lang="no" err="1"/>
              <a:t>. </a:t>
            </a:r>
            <a:r>
              <a:rPr lang="no"/>
              <a:t>Vask </a:t>
            </a:r>
            <a:r>
              <a:rPr lang="no" sz="1200">
                <a:solidFill>
                  <a:srgbClr val="1E1E1E"/>
                </a:solidFill>
                <a:latin typeface="Lato"/>
                <a:ea typeface="Lato"/>
                <a:cs typeface="Lato"/>
              </a:rPr>
              <a:t>perineum om nødvendig (f.eks. etter </a:t>
            </a:r>
            <a:r>
              <a:rPr lang="no" sz="1200" err="1">
                <a:solidFill>
                  <a:srgbClr val="1E1E1E"/>
                </a:solidFill>
                <a:latin typeface="Lato"/>
                <a:ea typeface="Lato"/>
                <a:cs typeface="Lato"/>
              </a:rPr>
              <a:t>fekal </a:t>
            </a:r>
            <a:r>
              <a:rPr lang="no" sz="1200">
                <a:solidFill>
                  <a:srgbClr val="1E1E1E"/>
                </a:solidFill>
                <a:latin typeface="Lato"/>
                <a:ea typeface="Lato"/>
                <a:cs typeface="Lato"/>
              </a:rPr>
              <a:t>lekkasje eller større urinlekkasje).</a:t>
            </a:r>
            <a:r>
              <a:rPr lang="no" b="1">
                <a:solidFill>
                  <a:srgbClr val="1E1E1E"/>
                </a:solidFill>
                <a:latin typeface="Lato"/>
                <a:ea typeface="Lato"/>
                <a:cs typeface="Lato"/>
              </a:rPr>
              <a:t> </a:t>
            </a:r>
            <a:endParaRPr lang="sv-SE" sz="1200" b="1">
              <a:solidFill>
                <a:srgbClr val="1E1E1E"/>
              </a:solidFill>
              <a:latin typeface="Lato" pitchFamily="34"/>
              <a:ea typeface="Lato"/>
              <a:cs typeface="Lato"/>
            </a:endParaRPr>
          </a:p>
          <a:p>
            <a:pPr lvl="0"/>
            <a:r>
              <a:rPr lang="no" b="1"/>
              <a:t>Kvinner </a:t>
            </a:r>
            <a:r>
              <a:rPr lang="no"/>
              <a:t>vasker alltid forfra og bak.</a:t>
            </a:r>
            <a:endParaRPr lang="en">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o"/>
              <a:t>For </a:t>
            </a:r>
            <a:r>
              <a:rPr lang="no" b="1"/>
              <a:t>menn </a:t>
            </a:r>
            <a:r>
              <a:rPr lang="no"/>
              <a:t>er det også </a:t>
            </a:r>
            <a:r>
              <a:rPr lang="no" sz="1200">
                <a:solidFill>
                  <a:srgbClr val="1E1E1E"/>
                </a:solidFill>
                <a:latin typeface="Lato"/>
                <a:ea typeface="Lato"/>
                <a:cs typeface="Lato"/>
              </a:rPr>
              <a:t>viktig å vaske seg under forhuden.</a:t>
            </a:r>
          </a:p>
        </p:txBody>
      </p:sp>
      <p:sp>
        <p:nvSpPr>
          <p:cNvPr id="4" name="Slide Number Placeholder 3">
            <a:extLst>
              <a:ext uri="{FF2B5EF4-FFF2-40B4-BE49-F238E27FC236}">
                <a16:creationId xmlns:a16="http://schemas.microsoft.com/office/drawing/2014/main" id="{5E745E55-F5C0-7E4E-2A49-1D7686974DC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BA8F44-0B80-4E00-9F08-1F7FB0F068F9}" type="slidenum">
              <a:t>14</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2E6E8-C326-C891-4B53-E70022DDF4B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E54E94E-CD06-7378-D24D-86A8F325D78E}"/>
              </a:ext>
            </a:extLst>
          </p:cNvPr>
          <p:cNvSpPr txBox="1">
            <a:spLocks noGrp="1"/>
          </p:cNvSpPr>
          <p:nvPr>
            <p:ph type="body" sz="quarter" idx="1"/>
          </p:nvPr>
        </p:nvSpPr>
        <p:spPr/>
        <p:txBody>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lang="nb-NO" sz="1200" dirty="0">
                <a:latin typeface="Calibri"/>
                <a:cs typeface="Calibri"/>
              </a:rPr>
              <a:t>Ufullstendig blæretømming: Endre stilling for å få en bedre tømming, f.eks. kan det være divertikler som ikke tømmes. Det er ikke uvanlig at kateteret fjernes før tømmingen er fullstendig. Noen katetre er for korte til å tømme blæren helt, og øynene når ikke helt inn i blæren når blæren kollapser under tømmingen. Noen ganger er det nødvendig å øke kateterets diameter, ch12-14 anbefales.Endre stillingen for å forbedre tømmingen, f.eks. kan det være divertikler som ikke tømmes. Personer som tømmer seg i sengen, har en dårligere stilling enn sittende, på grunn av at tyngdekraften hjelper til i sittende/stående stilling. Er toalettene på arbeidsplassen tilrettelagt for fullstendig tømming? Resturinkontroll med blæreskanner etter RIK kan være nødvendig.Overvektige personer: behov for tilstrekkelig rekkevidde. Større kroppsvekt kan kreve et lengre kateter for å utføre kateterisering på en god måte. Menn kan ha behov for å sitte ned og tømme selv under RIK hvis de for eksempel har dårlig balanse.</a:t>
            </a:r>
            <a:endParaRPr lang="sv-SE" dirty="0"/>
          </a:p>
          <a:p>
            <a:pPr lvl="0"/>
            <a:endParaRPr lang="sv-SE" dirty="0"/>
          </a:p>
          <a:p>
            <a:pPr lvl="0"/>
            <a:endParaRPr lang="sv-SE" dirty="0"/>
          </a:p>
          <a:p>
            <a:pPr lvl="0"/>
            <a:endParaRPr lang="sv-SE" dirty="0"/>
          </a:p>
          <a:p>
            <a:pPr lvl="0">
              <a:lnSpc>
                <a:spcPct val="105000"/>
              </a:lnSpc>
              <a:spcAft>
                <a:spcPts val="800"/>
              </a:spcAft>
            </a:pPr>
            <a:endParaRPr lang="sv-SE" sz="1200" dirty="0">
              <a:latin typeface="Calibri" pitchFamily="34"/>
              <a:cs typeface="Times New Roman" pitchFamily="18"/>
            </a:endParaRPr>
          </a:p>
          <a:p>
            <a:endParaRPr lang="sv-SE" dirty="0"/>
          </a:p>
        </p:txBody>
      </p:sp>
      <p:sp>
        <p:nvSpPr>
          <p:cNvPr id="4" name="Slide Number Placeholder 3">
            <a:extLst>
              <a:ext uri="{FF2B5EF4-FFF2-40B4-BE49-F238E27FC236}">
                <a16:creationId xmlns:a16="http://schemas.microsoft.com/office/drawing/2014/main" id="{40521D8A-D4E2-7393-6EE4-DB738F7AF9E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427F62-6F70-47FC-B98F-6920FBF754DA}" type="slidenum">
              <a:t>15</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v-SE" b="1" dirty="0"/>
              <a:t>Positiv </a:t>
            </a:r>
            <a:r>
              <a:rPr lang="sv-SE" b="1" dirty="0" err="1"/>
              <a:t>nitritt</a:t>
            </a:r>
            <a:r>
              <a:rPr lang="sv-SE" b="1" dirty="0"/>
              <a:t>:</a:t>
            </a:r>
          </a:p>
          <a:p>
            <a:r>
              <a:rPr lang="sv-SE" b="0" dirty="0" err="1"/>
              <a:t>Nitritt</a:t>
            </a:r>
            <a:r>
              <a:rPr lang="sv-SE" b="0" dirty="0"/>
              <a:t> er positivt ved </a:t>
            </a:r>
            <a:r>
              <a:rPr lang="sv-SE" b="0" dirty="0" err="1"/>
              <a:t>infeksjon</a:t>
            </a:r>
            <a:r>
              <a:rPr lang="sv-SE" b="0" dirty="0"/>
              <a:t> med de </a:t>
            </a:r>
            <a:r>
              <a:rPr lang="sv-SE" b="0" dirty="0" err="1"/>
              <a:t>vanligste</a:t>
            </a:r>
            <a:r>
              <a:rPr lang="sv-SE" b="0" dirty="0"/>
              <a:t> </a:t>
            </a:r>
            <a:r>
              <a:rPr lang="sv-SE" b="0" dirty="0" err="1"/>
              <a:t>gramnegative</a:t>
            </a:r>
            <a:r>
              <a:rPr lang="sv-SE" b="0" dirty="0"/>
              <a:t> </a:t>
            </a:r>
            <a:r>
              <a:rPr lang="sv-SE" b="0" dirty="0" err="1"/>
              <a:t>uropatogenene</a:t>
            </a:r>
            <a:r>
              <a:rPr lang="sv-SE" b="0" dirty="0"/>
              <a:t> (E. </a:t>
            </a:r>
            <a:r>
              <a:rPr lang="sv-SE" b="0" dirty="0" err="1"/>
              <a:t>coli</a:t>
            </a:r>
            <a:r>
              <a:rPr lang="sv-SE" b="0" dirty="0"/>
              <a:t>, </a:t>
            </a:r>
            <a:r>
              <a:rPr lang="sv-SE" b="0" dirty="0" err="1"/>
              <a:t>Proteus</a:t>
            </a:r>
            <a:r>
              <a:rPr lang="sv-SE" b="0" dirty="0"/>
              <a:t>, </a:t>
            </a:r>
            <a:r>
              <a:rPr lang="sv-SE" b="0" dirty="0" err="1"/>
              <a:t>Klebsiella</a:t>
            </a:r>
            <a:r>
              <a:rPr lang="sv-SE" b="0" dirty="0"/>
              <a:t>), men negativt ved grampositiv </a:t>
            </a:r>
            <a:r>
              <a:rPr lang="sv-SE" b="0" dirty="0" err="1"/>
              <a:t>infeksjon</a:t>
            </a:r>
            <a:r>
              <a:rPr lang="sv-SE" b="0" dirty="0"/>
              <a:t> (</a:t>
            </a:r>
            <a:r>
              <a:rPr lang="sv-SE" b="0" dirty="0" err="1"/>
              <a:t>stafylokokker</a:t>
            </a:r>
            <a:r>
              <a:rPr lang="sv-SE" b="0" dirty="0"/>
              <a:t>, </a:t>
            </a:r>
            <a:r>
              <a:rPr lang="sv-SE" b="0" dirty="0" err="1"/>
              <a:t>streptokokker</a:t>
            </a:r>
            <a:r>
              <a:rPr lang="sv-SE" b="0" dirty="0"/>
              <a:t>, </a:t>
            </a:r>
            <a:r>
              <a:rPr lang="sv-SE" b="0" dirty="0" err="1"/>
              <a:t>enterokokker</a:t>
            </a:r>
            <a:r>
              <a:rPr lang="sv-SE" b="0" dirty="0"/>
              <a:t>) </a:t>
            </a:r>
            <a:r>
              <a:rPr lang="sv-SE" b="0" dirty="0" err="1"/>
              <a:t>og</a:t>
            </a:r>
            <a:r>
              <a:rPr lang="sv-SE" b="0" dirty="0"/>
              <a:t> ved </a:t>
            </a:r>
            <a:r>
              <a:rPr lang="sv-SE" b="0" dirty="0" err="1"/>
              <a:t>pseudomonas-infeksjon</a:t>
            </a:r>
            <a:r>
              <a:rPr lang="sv-SE" b="0" dirty="0"/>
              <a:t>.</a:t>
            </a:r>
          </a:p>
          <a:p>
            <a:r>
              <a:rPr lang="sv-SE" b="1" dirty="0" err="1"/>
              <a:t>Leukocytter</a:t>
            </a:r>
            <a:r>
              <a:rPr lang="sv-SE" b="1" dirty="0"/>
              <a:t>:</a:t>
            </a:r>
          </a:p>
          <a:p>
            <a:r>
              <a:rPr lang="sv-SE" b="0" dirty="0"/>
              <a:t>Leukocyttesten er mest </a:t>
            </a:r>
            <a:r>
              <a:rPr lang="sv-SE" b="0" dirty="0" err="1"/>
              <a:t>verdifull</a:t>
            </a:r>
            <a:r>
              <a:rPr lang="sv-SE" b="0" dirty="0"/>
              <a:t> ved negativ </a:t>
            </a:r>
            <a:r>
              <a:rPr lang="sv-SE" b="0" dirty="0" err="1"/>
              <a:t>nitrittest</a:t>
            </a:r>
            <a:r>
              <a:rPr lang="sv-SE" b="0" dirty="0"/>
              <a:t> </a:t>
            </a:r>
            <a:r>
              <a:rPr lang="sv-SE" b="0" dirty="0" err="1"/>
              <a:t>og</a:t>
            </a:r>
            <a:r>
              <a:rPr lang="sv-SE" b="0" dirty="0"/>
              <a:t> </a:t>
            </a:r>
            <a:r>
              <a:rPr lang="sv-SE" b="0" dirty="0" err="1"/>
              <a:t>indikerer</a:t>
            </a:r>
            <a:r>
              <a:rPr lang="sv-SE" b="0" dirty="0"/>
              <a:t> </a:t>
            </a:r>
            <a:r>
              <a:rPr lang="sv-SE" b="0" dirty="0" err="1"/>
              <a:t>blærebetennelse</a:t>
            </a:r>
            <a:r>
              <a:rPr lang="sv-SE" b="0" dirty="0"/>
              <a:t>.</a:t>
            </a:r>
          </a:p>
          <a:p>
            <a:r>
              <a:rPr lang="sv-SE" b="1" dirty="0" err="1"/>
              <a:t>Glukose</a:t>
            </a:r>
            <a:r>
              <a:rPr lang="sv-SE" b="1" dirty="0"/>
              <a:t> i urinen:</a:t>
            </a:r>
          </a:p>
          <a:p>
            <a:r>
              <a:rPr lang="sv-SE" b="0" dirty="0" err="1"/>
              <a:t>Udiagnostisert</a:t>
            </a:r>
            <a:r>
              <a:rPr lang="sv-SE" b="0" dirty="0"/>
              <a:t> diabetes eller </a:t>
            </a:r>
            <a:r>
              <a:rPr lang="sv-SE" b="0" dirty="0" err="1"/>
              <a:t>dårlig</a:t>
            </a:r>
            <a:r>
              <a:rPr lang="sv-SE" b="0" dirty="0"/>
              <a:t> </a:t>
            </a:r>
            <a:r>
              <a:rPr lang="sv-SE" b="0" dirty="0" err="1"/>
              <a:t>regulert</a:t>
            </a:r>
            <a:r>
              <a:rPr lang="sv-SE" b="0" dirty="0"/>
              <a:t> </a:t>
            </a:r>
            <a:r>
              <a:rPr lang="sv-SE" b="0" dirty="0" err="1"/>
              <a:t>blodsukker</a:t>
            </a:r>
            <a:r>
              <a:rPr lang="sv-SE" b="0" dirty="0"/>
              <a:t> </a:t>
            </a:r>
            <a:r>
              <a:rPr lang="sv-SE" b="0" dirty="0" err="1"/>
              <a:t>krever</a:t>
            </a:r>
            <a:r>
              <a:rPr lang="sv-SE" b="0" dirty="0"/>
              <a:t> at </a:t>
            </a:r>
            <a:r>
              <a:rPr lang="sv-SE" b="0" dirty="0" err="1"/>
              <a:t>pasienten</a:t>
            </a:r>
            <a:r>
              <a:rPr lang="sv-SE" b="0" dirty="0"/>
              <a:t> </a:t>
            </a:r>
            <a:r>
              <a:rPr lang="sv-SE" b="0" dirty="0" err="1"/>
              <a:t>sendes</a:t>
            </a:r>
            <a:r>
              <a:rPr lang="sv-SE" b="0" dirty="0"/>
              <a:t> </a:t>
            </a:r>
            <a:r>
              <a:rPr lang="sv-SE" b="0" dirty="0" err="1"/>
              <a:t>til</a:t>
            </a:r>
            <a:r>
              <a:rPr lang="sv-SE" b="0" dirty="0"/>
              <a:t> </a:t>
            </a:r>
            <a:r>
              <a:rPr lang="sv-SE" b="0" dirty="0" err="1"/>
              <a:t>videre</a:t>
            </a:r>
            <a:r>
              <a:rPr lang="sv-SE" b="0" dirty="0"/>
              <a:t> utredning.</a:t>
            </a:r>
          </a:p>
          <a:p>
            <a:r>
              <a:rPr lang="sv-SE" b="0" dirty="0" err="1"/>
              <a:t>Vær</a:t>
            </a:r>
            <a:r>
              <a:rPr lang="sv-SE" b="0" dirty="0"/>
              <a:t> </a:t>
            </a:r>
            <a:r>
              <a:rPr lang="sv-SE" b="0" dirty="0" err="1"/>
              <a:t>oppmerksom</a:t>
            </a:r>
            <a:r>
              <a:rPr lang="sv-SE" b="0" dirty="0"/>
              <a:t> på at </a:t>
            </a:r>
            <a:r>
              <a:rPr lang="sv-SE" b="0" dirty="0" err="1"/>
              <a:t>legemidler</a:t>
            </a:r>
            <a:r>
              <a:rPr lang="sv-SE" b="0" dirty="0"/>
              <a:t> som </a:t>
            </a:r>
            <a:r>
              <a:rPr lang="sv-SE" b="0" dirty="0" err="1"/>
              <a:t>øker</a:t>
            </a:r>
            <a:r>
              <a:rPr lang="sv-SE" b="0" dirty="0"/>
              <a:t> </a:t>
            </a:r>
            <a:r>
              <a:rPr lang="sv-SE" b="0" dirty="0" err="1"/>
              <a:t>utskillelsen</a:t>
            </a:r>
            <a:r>
              <a:rPr lang="sv-SE" b="0" dirty="0"/>
              <a:t> av </a:t>
            </a:r>
            <a:r>
              <a:rPr lang="sv-SE" b="0" dirty="0" err="1"/>
              <a:t>glukose</a:t>
            </a:r>
            <a:r>
              <a:rPr lang="sv-SE" b="0" dirty="0"/>
              <a:t> i urinen, som diabetes </a:t>
            </a:r>
            <a:r>
              <a:rPr lang="sv-SE" b="0" dirty="0" err="1"/>
              <a:t>og</a:t>
            </a:r>
            <a:r>
              <a:rPr lang="sv-SE" b="0" dirty="0"/>
              <a:t> </a:t>
            </a:r>
            <a:r>
              <a:rPr lang="sv-SE" b="0" dirty="0" err="1"/>
              <a:t>slankemidler</a:t>
            </a:r>
            <a:r>
              <a:rPr lang="sv-SE" b="0" dirty="0"/>
              <a:t>, kan </a:t>
            </a:r>
            <a:r>
              <a:rPr lang="sv-SE" b="0" dirty="0" err="1"/>
              <a:t>påvirke</a:t>
            </a:r>
            <a:r>
              <a:rPr lang="sv-SE" b="0" dirty="0"/>
              <a:t> </a:t>
            </a:r>
            <a:r>
              <a:rPr lang="sv-SE" b="0" dirty="0" err="1"/>
              <a:t>risikoen</a:t>
            </a:r>
            <a:r>
              <a:rPr lang="sv-SE" b="0" dirty="0"/>
              <a:t> for UVI, da </a:t>
            </a:r>
            <a:r>
              <a:rPr lang="sv-SE" b="0" dirty="0" err="1"/>
              <a:t>sukker</a:t>
            </a:r>
            <a:r>
              <a:rPr lang="sv-SE" b="0" dirty="0"/>
              <a:t> i urinen </a:t>
            </a:r>
            <a:r>
              <a:rPr lang="sv-SE" b="0" dirty="0" err="1"/>
              <a:t>fungerer</a:t>
            </a:r>
            <a:r>
              <a:rPr lang="sv-SE" b="0" dirty="0"/>
              <a:t> som </a:t>
            </a:r>
            <a:r>
              <a:rPr lang="sv-SE" b="0" dirty="0" err="1"/>
              <a:t>næring</a:t>
            </a:r>
            <a:r>
              <a:rPr lang="sv-SE" b="0" dirty="0"/>
              <a:t> for </a:t>
            </a:r>
            <a:r>
              <a:rPr lang="sv-SE" b="0" dirty="0" err="1"/>
              <a:t>bakteriene</a:t>
            </a:r>
            <a:r>
              <a:rPr lang="sv-SE" b="0" dirty="0"/>
              <a:t> </a:t>
            </a:r>
            <a:r>
              <a:rPr lang="sv-SE" b="0" dirty="0" err="1"/>
              <a:t>og</a:t>
            </a:r>
            <a:r>
              <a:rPr lang="sv-SE" b="0" dirty="0"/>
              <a:t> gir de en </a:t>
            </a:r>
            <a:r>
              <a:rPr lang="sv-SE" b="0" dirty="0" err="1"/>
              <a:t>ekstra</a:t>
            </a:r>
            <a:r>
              <a:rPr lang="sv-SE" b="0" dirty="0"/>
              <a:t> </a:t>
            </a:r>
            <a:r>
              <a:rPr lang="sv-SE" b="0" dirty="0" err="1"/>
              <a:t>boost</a:t>
            </a:r>
            <a:r>
              <a:rPr lang="sv-SE" b="0" dirty="0"/>
              <a:t>.</a:t>
            </a:r>
          </a:p>
          <a:p>
            <a:r>
              <a:rPr lang="sv-SE" b="1" dirty="0" err="1"/>
              <a:t>Hematuri</a:t>
            </a:r>
            <a:r>
              <a:rPr lang="sv-SE" b="1" dirty="0"/>
              <a:t>:</a:t>
            </a:r>
          </a:p>
          <a:p>
            <a:r>
              <a:rPr lang="sv-SE" b="0" dirty="0" err="1"/>
              <a:t>Hematuri</a:t>
            </a:r>
            <a:r>
              <a:rPr lang="sv-SE" b="0" dirty="0"/>
              <a:t> som vises på en </a:t>
            </a:r>
            <a:r>
              <a:rPr lang="sv-SE" b="0" dirty="0" err="1"/>
              <a:t>urinstix</a:t>
            </a:r>
            <a:r>
              <a:rPr lang="sv-SE" b="0" dirty="0"/>
              <a:t> (</a:t>
            </a:r>
            <a:r>
              <a:rPr lang="sv-SE" b="0" dirty="0" err="1"/>
              <a:t>ikke</a:t>
            </a:r>
            <a:r>
              <a:rPr lang="sv-SE" b="0" dirty="0"/>
              <a:t> synlig for </a:t>
            </a:r>
            <a:r>
              <a:rPr lang="sv-SE" b="0" dirty="0" err="1"/>
              <a:t>øyet</a:t>
            </a:r>
            <a:r>
              <a:rPr lang="sv-SE" b="0" dirty="0"/>
              <a:t>) kan </a:t>
            </a:r>
            <a:r>
              <a:rPr lang="sv-SE" b="0" dirty="0" err="1"/>
              <a:t>væreforårsaket</a:t>
            </a:r>
            <a:r>
              <a:rPr lang="sv-SE" b="0" dirty="0"/>
              <a:t> av RIK-</a:t>
            </a:r>
            <a:r>
              <a:rPr lang="sv-SE" b="0" dirty="0" err="1"/>
              <a:t>prosessen</a:t>
            </a:r>
            <a:endParaRPr lang="sv-SE" sz="1200" b="0" dirty="0">
              <a:latin typeface="Calibri" pitchFamily="34"/>
            </a:endParaRPr>
          </a:p>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16</a:t>
            </a:fld>
            <a:endParaRPr lang="sv-SE"/>
          </a:p>
        </p:txBody>
      </p:sp>
    </p:spTree>
    <p:extLst>
      <p:ext uri="{BB962C8B-B14F-4D97-AF65-F5344CB8AC3E}">
        <p14:creationId xmlns:p14="http://schemas.microsoft.com/office/powerpoint/2010/main" val="3937685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nSpc>
                <a:spcPct val="105000"/>
              </a:lnSpc>
              <a:spcAft>
                <a:spcPts val="800"/>
              </a:spcAft>
            </a:pPr>
            <a:r>
              <a:rPr lang="no" sz="1200" b="0">
                <a:latin typeface="Calibri" pitchFamily="34"/>
              </a:rPr>
              <a:t>Urindyrking bør alltid gjøres når det er indikasjon for antibiotikabehandling. Dette for å bestemme bakteriearter og resistensmønstre. Spesielt for IC-brukere som lider av rUTI bør dette være standard.</a:t>
            </a:r>
          </a:p>
          <a:p>
            <a:pPr lvl="0">
              <a:lnSpc>
                <a:spcPct val="105000"/>
              </a:lnSpc>
              <a:spcAft>
                <a:spcPts val="800"/>
              </a:spcAft>
            </a:pPr>
            <a:r>
              <a:rPr lang="no" sz="1200" b="0">
                <a:latin typeface="Calibri" pitchFamily="34"/>
              </a:rPr>
              <a:t>Også i tilfeller av:</a:t>
            </a:r>
            <a:endParaRPr lang="sv-SE" sz="1200" b="0">
              <a:latin typeface="Calibri" pitchFamily="34"/>
            </a:endParaRPr>
          </a:p>
          <a:p>
            <a:pPr lvl="0">
              <a:lnSpc>
                <a:spcPct val="105000"/>
              </a:lnSpc>
              <a:spcAft>
                <a:spcPts val="800"/>
              </a:spcAft>
            </a:pPr>
            <a:r>
              <a:rPr lang="no" sz="1200" b="0">
                <a:latin typeface="Calibri" pitchFamily="34"/>
              </a:rPr>
              <a:t>-UVI med kjente eller mistenkte problemer med antibiotikaresistens</a:t>
            </a:r>
          </a:p>
          <a:p>
            <a:pPr lvl="0">
              <a:lnSpc>
                <a:spcPct val="105000"/>
              </a:lnSpc>
              <a:spcAft>
                <a:spcPts val="800"/>
              </a:spcAft>
            </a:pPr>
            <a:r>
              <a:rPr lang="no" sz="1200" b="0">
                <a:latin typeface="Calibri" pitchFamily="34"/>
              </a:rPr>
              <a:t>- Febril UVI</a:t>
            </a:r>
          </a:p>
          <a:p>
            <a:pPr lvl="0">
              <a:lnSpc>
                <a:spcPct val="105000"/>
              </a:lnSpc>
              <a:spcAft>
                <a:spcPts val="800"/>
              </a:spcAft>
            </a:pPr>
            <a:r>
              <a:rPr lang="no" sz="1200" b="0">
                <a:latin typeface="Calibri" pitchFamily="34"/>
              </a:rPr>
              <a:t>-UVI hos menn</a:t>
            </a:r>
          </a:p>
          <a:p>
            <a:pPr lvl="0">
              <a:lnSpc>
                <a:spcPct val="105000"/>
              </a:lnSpc>
              <a:spcAft>
                <a:spcPts val="800"/>
              </a:spcAft>
            </a:pPr>
            <a:r>
              <a:rPr lang="no" sz="1200" b="0">
                <a:latin typeface="Calibri" pitchFamily="34"/>
              </a:rPr>
              <a:t>-UVI hos gravide kvinner</a:t>
            </a:r>
          </a:p>
          <a:p>
            <a:pPr lvl="0">
              <a:lnSpc>
                <a:spcPct val="105000"/>
              </a:lnSpc>
              <a:spcAft>
                <a:spcPts val="800"/>
              </a:spcAft>
            </a:pPr>
            <a:r>
              <a:rPr lang="no" sz="1200" b="0">
                <a:latin typeface="Calibri" pitchFamily="34"/>
              </a:rPr>
              <a:t>-Terapisvikt ved antibiotikabehandling av UVI</a:t>
            </a:r>
          </a:p>
          <a:p>
            <a:pPr lvl="0">
              <a:lnSpc>
                <a:spcPct val="105000"/>
              </a:lnSpc>
              <a:spcAft>
                <a:spcPts val="800"/>
              </a:spcAft>
            </a:pPr>
            <a:r>
              <a:rPr lang="no" sz="1200" b="0">
                <a:latin typeface="Calibri" pitchFamily="34"/>
              </a:rPr>
              <a:t>-Screening for ABU under graviditet og før visse urologiske prosedyrer</a:t>
            </a:r>
          </a:p>
          <a:p>
            <a:pPr lvl="0">
              <a:lnSpc>
                <a:spcPct val="105000"/>
              </a:lnSpc>
              <a:spcAft>
                <a:spcPts val="800"/>
              </a:spcAft>
            </a:pPr>
            <a:r>
              <a:rPr lang="no" sz="1200" b="0">
                <a:latin typeface="Calibri" pitchFamily="34"/>
              </a:rPr>
              <a:t>-Indikasjoner for urinkultur etter avsluttet behandling, </a:t>
            </a:r>
            <a:r>
              <a:rPr lang="no" sz="1800" b="0"/>
              <a:t>dersom infeksjonen er forårsaket av ureasepositive bakterier</a:t>
            </a:r>
          </a:p>
          <a:p>
            <a:pPr lvl="0">
              <a:lnSpc>
                <a:spcPct val="105000"/>
              </a:lnSpc>
              <a:spcAft>
                <a:spcPts val="800"/>
              </a:spcAft>
            </a:pPr>
            <a:endParaRPr lang="en" sz="1800" b="0"/>
          </a:p>
          <a:p>
            <a:pPr lvl="0">
              <a:lnSpc>
                <a:spcPct val="105000"/>
              </a:lnSpc>
              <a:spcAft>
                <a:spcPts val="800"/>
              </a:spcAft>
            </a:pPr>
            <a:r>
              <a:rPr lang="no" sz="1200">
                <a:latin typeface="Calibri" pitchFamily="34"/>
              </a:rPr>
              <a:t>Følgende skal stå i henvisningen:</a:t>
            </a:r>
          </a:p>
          <a:p>
            <a:pPr lvl="0">
              <a:lnSpc>
                <a:spcPct val="105000"/>
              </a:lnSpc>
              <a:spcAft>
                <a:spcPts val="800"/>
              </a:spcAft>
            </a:pPr>
            <a:r>
              <a:rPr lang="no" sz="1200">
                <a:latin typeface="Calibri" pitchFamily="34"/>
              </a:rPr>
              <a:t>-Hvis antibiotikabehandling pågår, nylig avsluttet eller planlagt.</a:t>
            </a:r>
          </a:p>
          <a:p>
            <a:pPr lvl="0">
              <a:lnSpc>
                <a:spcPct val="105000"/>
              </a:lnSpc>
              <a:spcAft>
                <a:spcPts val="800"/>
              </a:spcAft>
            </a:pPr>
            <a:r>
              <a:rPr lang="no" sz="1200">
                <a:latin typeface="Calibri" pitchFamily="34"/>
              </a:rPr>
              <a:t>-Informasjon om pasientens allmenntilstand påvirkes.</a:t>
            </a:r>
          </a:p>
          <a:p>
            <a:pPr>
              <a:lnSpc>
                <a:spcPct val="105000"/>
              </a:lnSpc>
              <a:spcAft>
                <a:spcPts val="800"/>
              </a:spcAft>
              <a:defRPr/>
            </a:pPr>
            <a:r>
              <a:rPr lang="no" sz="1200">
                <a:latin typeface="Calibri"/>
                <a:ea typeface="Calibri"/>
                <a:cs typeface="Calibri"/>
              </a:rPr>
              <a:t>-Hvordan urinprøven ble samlet </a:t>
            </a:r>
            <a:r>
              <a:rPr lang="no"/>
              <a:t>inn (dato/klokkeslett; midstream urin eller ikke)</a:t>
            </a:r>
            <a:r>
              <a:rPr lang="no">
                <a:latin typeface="Calibri"/>
                <a:ea typeface="Calibri"/>
                <a:cs typeface="Calibri"/>
              </a:rPr>
              <a:t> </a:t>
            </a:r>
          </a:p>
          <a:p>
            <a:pPr>
              <a:lnSpc>
                <a:spcPct val="105000"/>
              </a:lnSpc>
              <a:spcAft>
                <a:spcPts val="800"/>
              </a:spcAft>
              <a:defRPr/>
            </a:pPr>
            <a:r>
              <a:rPr lang="no">
                <a:latin typeface="Calibri"/>
                <a:ea typeface="Calibri"/>
                <a:cs typeface="Calibri"/>
              </a:rPr>
              <a:t>-Volum av oppsamlet urin</a:t>
            </a:r>
            <a:endParaRPr lang="en" sz="1200">
              <a:latin typeface="Calibri" pitchFamily="34"/>
              <a:ea typeface="Calibri"/>
              <a:cs typeface="Calibri"/>
            </a:endParaRPr>
          </a:p>
          <a:p>
            <a:pPr lvl="0">
              <a:lnSpc>
                <a:spcPct val="105000"/>
              </a:lnSpc>
              <a:spcAft>
                <a:spcPts val="800"/>
              </a:spcAft>
            </a:pPr>
            <a:r>
              <a:rPr lang="no" sz="1200">
                <a:latin typeface="Calibri" pitchFamily="34"/>
              </a:rPr>
              <a:t>-Hvis det er mistanke om nyrestein</a:t>
            </a:r>
          </a:p>
          <a:p>
            <a:pPr lvl="0">
              <a:lnSpc>
                <a:spcPct val="105000"/>
              </a:lnSpc>
              <a:spcAft>
                <a:spcPts val="800"/>
              </a:spcAft>
            </a:pPr>
            <a:r>
              <a:rPr lang="no" sz="1200">
                <a:latin typeface="Calibri" pitchFamily="34"/>
              </a:rPr>
              <a:t>-Informasjon om kjent allergi mot antibiotika.</a:t>
            </a:r>
          </a:p>
          <a:p>
            <a:pPr lvl="0">
              <a:lnSpc>
                <a:spcPct val="105000"/>
              </a:lnSpc>
              <a:spcAft>
                <a:spcPts val="800"/>
              </a:spcAft>
            </a:pPr>
            <a:endParaRPr lang="en" sz="1200">
              <a:latin typeface="Calibri" pitchFamily="34"/>
            </a:endParaRPr>
          </a:p>
          <a:p>
            <a:pPr lvl="0">
              <a:lnSpc>
                <a:spcPct val="105000"/>
              </a:lnSpc>
              <a:spcAft>
                <a:spcPts val="800"/>
              </a:spcAft>
            </a:pPr>
            <a:r>
              <a:rPr lang="no" sz="1200">
                <a:latin typeface="Calibri" pitchFamily="34"/>
              </a:rPr>
              <a:t>En samlet klinisk vurdering av dataene ovenfor vil bli gjort for å avgjøre hvilke bakteriearter og mengder som anses som relevante.</a:t>
            </a:r>
          </a:p>
          <a:p>
            <a:pPr lvl="0">
              <a:lnSpc>
                <a:spcPct val="105000"/>
              </a:lnSpc>
              <a:spcAft>
                <a:spcPts val="800"/>
              </a:spcAft>
            </a:pPr>
            <a:endParaRPr lang="sv-SE" sz="1200">
              <a:latin typeface="Calibri" pitchFamily="34"/>
            </a:endParaRPr>
          </a:p>
          <a:p>
            <a:pPr lvl="0">
              <a:lnSpc>
                <a:spcPct val="105000"/>
              </a:lnSpc>
              <a:spcAft>
                <a:spcPts val="800"/>
              </a:spcAft>
            </a:pPr>
            <a:r>
              <a:rPr lang="no" sz="1200" b="1">
                <a:latin typeface="Calibri" pitchFamily="34"/>
              </a:rPr>
              <a:t>Prøvetaking Intermitterende kateterisering</a:t>
            </a:r>
          </a:p>
          <a:p>
            <a:pPr lvl="0">
              <a:lnSpc>
                <a:spcPct val="105000"/>
              </a:lnSpc>
              <a:spcAft>
                <a:spcPts val="800"/>
              </a:spcAft>
            </a:pPr>
            <a:r>
              <a:rPr lang="no" sz="1200">
                <a:latin typeface="Calibri" pitchFamily="34"/>
              </a:rPr>
              <a:t>Tilstrebe urin som har vært lenge i blæren, gjerne morgenurin. En urinprøve tatt via intermitterende kateterisering må tas som en midtstrømsprøve. Utfør kateteriseringen i henhold til anbefalt rutine:</a:t>
            </a:r>
          </a:p>
          <a:p>
            <a:pPr lvl="0">
              <a:lnSpc>
                <a:spcPct val="105000"/>
              </a:lnSpc>
              <a:spcAft>
                <a:spcPts val="800"/>
              </a:spcAft>
            </a:pPr>
            <a:endParaRPr lang="en" sz="1200">
              <a:latin typeface="Calibri" pitchFamily="34"/>
            </a:endParaRPr>
          </a:p>
          <a:p>
            <a:pPr lvl="0">
              <a:lnSpc>
                <a:spcPct val="105000"/>
              </a:lnSpc>
              <a:spcAft>
                <a:spcPts val="800"/>
              </a:spcAft>
            </a:pPr>
            <a:r>
              <a:rPr lang="no" sz="1200">
                <a:latin typeface="Calibri" pitchFamily="34"/>
              </a:rPr>
              <a:t>1.Tøm den første urinmengden i toalettet/lignende</a:t>
            </a:r>
          </a:p>
          <a:p>
            <a:pPr lvl="0">
              <a:lnSpc>
                <a:spcPct val="105000"/>
              </a:lnSpc>
              <a:spcAft>
                <a:spcPts val="800"/>
              </a:spcAft>
            </a:pPr>
            <a:r>
              <a:rPr lang="no" sz="1200">
                <a:latin typeface="Calibri" pitchFamily="34"/>
              </a:rPr>
              <a:t>2. Samle opp midtstrømsurinen med oppsamlingskaret.</a:t>
            </a:r>
          </a:p>
          <a:p>
            <a:pPr lvl="0">
              <a:lnSpc>
                <a:spcPct val="105000"/>
              </a:lnSpc>
              <a:spcAft>
                <a:spcPts val="800"/>
              </a:spcAft>
            </a:pPr>
            <a:r>
              <a:rPr lang="no" sz="1200">
                <a:latin typeface="Calibri" pitchFamily="34"/>
              </a:rPr>
              <a:t>3. Tøm blæren helt</a:t>
            </a:r>
          </a:p>
          <a:p>
            <a:pPr lvl="0">
              <a:lnSpc>
                <a:spcPct val="105000"/>
              </a:lnSpc>
              <a:spcAft>
                <a:spcPts val="800"/>
              </a:spcAft>
            </a:pPr>
            <a:r>
              <a:rPr lang="no" sz="1200">
                <a:latin typeface="Calibri" pitchFamily="34"/>
              </a:rPr>
              <a:t>4. Fjern kateteret.</a:t>
            </a:r>
          </a:p>
          <a:p>
            <a:pPr lvl="0">
              <a:lnSpc>
                <a:spcPct val="105000"/>
              </a:lnSpc>
              <a:spcAft>
                <a:spcPts val="800"/>
              </a:spcAft>
            </a:pPr>
            <a:r>
              <a:rPr lang="no" sz="1200">
                <a:latin typeface="Calibri" pitchFamily="34"/>
              </a:rPr>
              <a:t>5. Lukk prøvetakingsbeholderen</a:t>
            </a:r>
            <a:endParaRPr lang="en" sz="1200" b="0">
              <a:latin typeface="Calibri" pitchFamily="34"/>
            </a:endParaRPr>
          </a:p>
          <a:p>
            <a:pPr lvl="0">
              <a:lnSpc>
                <a:spcPct val="105000"/>
              </a:lnSpc>
              <a:spcAft>
                <a:spcPts val="800"/>
              </a:spcAft>
            </a:pPr>
            <a:r>
              <a:rPr lang="no" sz="1200" b="0">
                <a:latin typeface="Calibri" pitchFamily="34"/>
              </a:rPr>
              <a:t>6. På henvisningen: skriv estimert tid urinen har vært i blæren, hvis den ble lagret kaldt, spesifiser pasientens diagnose som nyrestein, illeluktende urin, hematuri mm.</a:t>
            </a:r>
          </a:p>
          <a:p>
            <a:pPr lvl="0">
              <a:lnSpc>
                <a:spcPct val="105000"/>
              </a:lnSpc>
              <a:spcAft>
                <a:spcPts val="800"/>
              </a:spcAft>
            </a:pPr>
            <a:r>
              <a:rPr lang="no" sz="1200">
                <a:latin typeface="Calibri" pitchFamily="34"/>
              </a:rPr>
              <a:t>Merk, urinen der du plasserte urinpeilepinnen skal aldri sendes til urinkultur.</a:t>
            </a:r>
          </a:p>
          <a:p>
            <a:pPr lvl="0">
              <a:lnSpc>
                <a:spcPct val="105000"/>
              </a:lnSpc>
              <a:spcAft>
                <a:spcPts val="800"/>
              </a:spcAft>
            </a:pPr>
            <a:endParaRPr lang="sv-SE" sz="1200">
              <a:latin typeface="Calibri" pitchFamily="34"/>
            </a:endParaRPr>
          </a:p>
          <a:p>
            <a:pPr lvl="0">
              <a:lnSpc>
                <a:spcPct val="105000"/>
              </a:lnSpc>
              <a:spcAft>
                <a:spcPts val="800"/>
              </a:spcAft>
            </a:pPr>
            <a:r>
              <a:rPr lang="no" sz="1200" b="0">
                <a:latin typeface="Calibri" pitchFamily="34"/>
              </a:rPr>
              <a:t>-Sjekk tidligere </a:t>
            </a:r>
            <a:r>
              <a:rPr lang="no" sz="1200" b="0" err="1">
                <a:latin typeface="Calibri" pitchFamily="34"/>
              </a:rPr>
              <a:t>urin</a:t>
            </a:r>
            <a:r>
              <a:rPr lang="no" sz="1200" b="0">
                <a:latin typeface="Calibri" pitchFamily="34"/>
              </a:rPr>
              <a:t> </a:t>
            </a:r>
            <a:r>
              <a:rPr lang="no" sz="1200" b="0" err="1">
                <a:latin typeface="Calibri" pitchFamily="34"/>
              </a:rPr>
              <a:t>kultur</a:t>
            </a:r>
            <a:r>
              <a:rPr lang="no" sz="1200" b="0">
                <a:latin typeface="Calibri" pitchFamily="34"/>
              </a:rPr>
              <a:t> </a:t>
            </a:r>
            <a:r>
              <a:rPr lang="no" sz="1200" b="0" err="1">
                <a:latin typeface="Calibri" pitchFamily="34"/>
              </a:rPr>
              <a:t>respons </a:t>
            </a:r>
            <a:r>
              <a:rPr lang="no" sz="1200" b="0">
                <a:latin typeface="Calibri" pitchFamily="34"/>
              </a:rPr>
              <a:t>(for å unngå risikofaktorer, f.eks. steindannelse)</a:t>
            </a:r>
          </a:p>
          <a:p>
            <a:pPr lvl="0">
              <a:lnSpc>
                <a:spcPct val="105000"/>
              </a:lnSpc>
              <a:spcAft>
                <a:spcPts val="800"/>
              </a:spcAft>
            </a:pPr>
            <a:r>
              <a:rPr lang="no" sz="1200" b="0">
                <a:latin typeface="Calibri" pitchFamily="34"/>
              </a:rPr>
              <a:t>-Sjekk typen av bakterier i en tidligere UVI</a:t>
            </a:r>
          </a:p>
          <a:p>
            <a:pPr marL="0" marR="0" lvl="0" indent="0" algn="l" defTabSz="914400" rtl="0" eaLnBrk="1" fontAlgn="auto" latinLnBrk="0" hangingPunct="1">
              <a:lnSpc>
                <a:spcPct val="105000"/>
              </a:lnSpc>
              <a:spcBef>
                <a:spcPts val="0"/>
              </a:spcBef>
              <a:spcAft>
                <a:spcPts val="800"/>
              </a:spcAft>
              <a:buClrTx/>
              <a:buSzTx/>
              <a:buFontTx/>
              <a:buNone/>
              <a:tabLst/>
              <a:defRPr/>
            </a:pPr>
            <a:r>
              <a:rPr lang="no" sz="1200" b="0">
                <a:latin typeface="Calibri" pitchFamily="34"/>
              </a:rPr>
              <a:t>-Sjekk den nåværende urinkulturresponsen</a:t>
            </a:r>
          </a:p>
          <a:p>
            <a:pPr lvl="0">
              <a:lnSpc>
                <a:spcPct val="105000"/>
              </a:lnSpc>
              <a:spcAft>
                <a:spcPts val="800"/>
              </a:spcAft>
            </a:pPr>
            <a:endParaRPr lang="sv-SE" sz="1200" b="0">
              <a:latin typeface="Calibri" pitchFamily="34"/>
            </a:endParaRPr>
          </a:p>
          <a:p>
            <a:pPr lvl="0">
              <a:lnSpc>
                <a:spcPct val="105000"/>
              </a:lnSpc>
              <a:spcAft>
                <a:spcPts val="800"/>
              </a:spcAft>
            </a:pPr>
            <a:r>
              <a:rPr lang="no" sz="1200" b="1">
                <a:latin typeface="Calibri" pitchFamily="34"/>
              </a:rPr>
              <a:t>Steindannende bakterier </a:t>
            </a:r>
            <a:r>
              <a:rPr lang="no" sz="1200" b="0">
                <a:latin typeface="Calibri" pitchFamily="34"/>
              </a:rPr>
              <a:t>i urinen:</a:t>
            </a:r>
          </a:p>
          <a:p>
            <a:pPr lvl="0">
              <a:lnSpc>
                <a:spcPct val="105000"/>
              </a:lnSpc>
              <a:spcAft>
                <a:spcPts val="800"/>
              </a:spcAft>
            </a:pPr>
            <a:r>
              <a:rPr lang="no" sz="1200">
                <a:latin typeface="Calibri" pitchFamily="34"/>
              </a:rPr>
              <a:t>Årsaken kan være urinrester eller et fremmedlegeme (f.eks. hår, partikler osv.) som overføres til blæren under IC.</a:t>
            </a:r>
          </a:p>
          <a:p>
            <a:pPr lvl="0">
              <a:lnSpc>
                <a:spcPct val="105000"/>
              </a:lnSpc>
              <a:spcAft>
                <a:spcPts val="800"/>
              </a:spcAft>
            </a:pPr>
            <a:r>
              <a:rPr lang="no" sz="1200">
                <a:latin typeface="Calibri" pitchFamily="34"/>
              </a:rPr>
              <a:t>Noen typer bakterier danner urinsteiner, f.eks. </a:t>
            </a:r>
            <a:r>
              <a:rPr lang="no" sz="1200" i="1">
                <a:latin typeface="Calibri" pitchFamily="34"/>
              </a:rPr>
              <a:t>Klebsiella og Proteus. </a:t>
            </a:r>
            <a:r>
              <a:rPr lang="no" sz="1200" i="0">
                <a:latin typeface="Calibri" pitchFamily="34"/>
              </a:rPr>
              <a:t>Symptomene </a:t>
            </a:r>
            <a:r>
              <a:rPr lang="no" sz="1200">
                <a:latin typeface="Calibri" pitchFamily="34"/>
              </a:rPr>
              <a:t>kan være gjentatte urinveisinfeksjoner, urininkontinens og/eller blod i urinen.</a:t>
            </a:r>
          </a:p>
          <a:p>
            <a:pPr marL="0" marR="0" lvl="0" indent="0" algn="l" defTabSz="914400" rtl="0" eaLnBrk="1" fontAlgn="auto" latinLnBrk="0" hangingPunct="1">
              <a:lnSpc>
                <a:spcPct val="105000"/>
              </a:lnSpc>
              <a:spcBef>
                <a:spcPts val="0"/>
              </a:spcBef>
              <a:spcAft>
                <a:spcPts val="800"/>
              </a:spcAft>
              <a:buClrTx/>
              <a:buSzTx/>
              <a:buFontTx/>
              <a:buNone/>
              <a:tabLst/>
              <a:defRPr/>
            </a:pPr>
            <a:r>
              <a:rPr lang="no" sz="1200">
                <a:latin typeface="Calibri" pitchFamily="34"/>
              </a:rPr>
              <a:t>Hvis den nåværende </a:t>
            </a:r>
            <a:r>
              <a:rPr lang="no" sz="1200" b="0">
                <a:latin typeface="Calibri" pitchFamily="34"/>
              </a:rPr>
              <a:t>urinkulturresponsen viser at det er de samme bakteriene som forårsaker denne infeksjonen som forrige gang:</a:t>
            </a:r>
          </a:p>
          <a:p>
            <a:pPr lvl="0">
              <a:lnSpc>
                <a:spcPct val="105000"/>
              </a:lnSpc>
              <a:spcAft>
                <a:spcPts val="800"/>
              </a:spcAft>
            </a:pPr>
            <a:r>
              <a:rPr lang="no" sz="1200">
                <a:latin typeface="Calibri" pitchFamily="34"/>
              </a:rPr>
              <a:t>-det kan være at pasienten ikke er behandlet med de valgte antibiotika (for kort tid) el</a:t>
            </a:r>
          </a:p>
          <a:p>
            <a:pPr lvl="0">
              <a:lnSpc>
                <a:spcPct val="105000"/>
              </a:lnSpc>
              <a:spcAft>
                <a:spcPts val="800"/>
              </a:spcAft>
            </a:pPr>
            <a:r>
              <a:rPr lang="no" sz="1200">
                <a:latin typeface="Calibri" pitchFamily="34"/>
              </a:rPr>
              <a:t>-tilstedeværelse av et fremmedlegeme, som bidrar til biofilmdannelse (bakterier og slim danner et skjold mot antibiotika).</a:t>
            </a:r>
          </a:p>
          <a:p>
            <a:pPr lvl="0">
              <a:lnSpc>
                <a:spcPct val="105000"/>
              </a:lnSpc>
              <a:spcAft>
                <a:spcPts val="800"/>
              </a:spcAft>
            </a:pPr>
            <a:r>
              <a:rPr lang="no" sz="1200">
                <a:latin typeface="Calibri" pitchFamily="34"/>
              </a:rPr>
              <a:t>Dette krever ytterligere undersøkelser.</a:t>
            </a:r>
          </a:p>
          <a:p>
            <a:endParaRPr lang="sv-SE"/>
          </a:p>
        </p:txBody>
      </p:sp>
      <p:sp>
        <p:nvSpPr>
          <p:cNvPr id="4" name="Slide Number Placeholder 3"/>
          <p:cNvSpPr>
            <a:spLocks noGrp="1"/>
          </p:cNvSpPr>
          <p:nvPr>
            <p:ph type="sldNum" sz="quarter" idx="5"/>
          </p:nvPr>
        </p:nvSpPr>
        <p:spPr/>
        <p:txBody>
          <a:bodyPr/>
          <a:lstStyle/>
          <a:p>
            <a:pPr lvl="0"/>
            <a:fld id="{BF2D3292-3E1C-404D-A455-52612BCC53C4}" type="slidenum">
              <a:rPr lang="sv-SE" smtClean="0"/>
              <a:t>17</a:t>
            </a:fld>
            <a:endParaRPr lang="sv-SE"/>
          </a:p>
        </p:txBody>
      </p:sp>
    </p:spTree>
    <p:extLst>
      <p:ext uri="{BB962C8B-B14F-4D97-AF65-F5344CB8AC3E}">
        <p14:creationId xmlns:p14="http://schemas.microsoft.com/office/powerpoint/2010/main" val="1936609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35828-902A-89DA-2CF6-2577BAD307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DDBE698-EFF2-E6BF-57CD-E95FE84F8F62}"/>
              </a:ext>
            </a:extLst>
          </p:cNvPr>
          <p:cNvSpPr txBox="1">
            <a:spLocks noGrp="1"/>
          </p:cNvSpPr>
          <p:nvPr>
            <p:ph type="body" sz="quarter" idx="1"/>
          </p:nvPr>
        </p:nvSpPr>
        <p:spPr/>
        <p:txBody>
          <a:bodyPr/>
          <a:lstStyle/>
          <a:p>
            <a:pPr>
              <a:defRPr/>
            </a:pPr>
            <a:r>
              <a:rPr lang="no"/>
              <a:t>En vannlatingsliste kan bidra til å </a:t>
            </a:r>
            <a:r>
              <a:rPr lang="no" b="1"/>
              <a:t>visualisere hvor mye pasienten drikker og tisser. </a:t>
            </a:r>
            <a:r>
              <a:rPr lang="no"/>
              <a:t>Det er viktig å måle både urinen som tømmes ved hjelp av et kateter, samt volumer av normal tømning.</a:t>
            </a:r>
          </a:p>
          <a:p>
            <a:pPr marL="0" marR="0" lvl="0" indent="0" algn="l" defTabSz="914400" rtl="0" eaLnBrk="1" fontAlgn="auto" latinLnBrk="0" hangingPunct="1">
              <a:lnSpc>
                <a:spcPct val="100000"/>
              </a:lnSpc>
              <a:spcBef>
                <a:spcPts val="0"/>
              </a:spcBef>
              <a:spcAft>
                <a:spcPts val="0"/>
              </a:spcAft>
              <a:buClrTx/>
              <a:buSzTx/>
              <a:buFontTx/>
              <a:buNone/>
              <a:tabLst/>
              <a:defRPr/>
            </a:pPr>
            <a:r>
              <a:rPr lang="no"/>
              <a:t>Regelmessig </a:t>
            </a:r>
            <a:r>
              <a:rPr lang="no" b="1"/>
              <a:t>blæretømming </a:t>
            </a:r>
            <a:r>
              <a:rPr lang="no"/>
              <a:t>i løpet av dagen er viktig og EAUNs retningslinjer anbefaler 4-6 ganger/dag og ikke over 400 ml urin per anledning (morgenurin er ofte en større mengde).</a:t>
            </a:r>
            <a:endParaRPr lang="en">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o" noProof="0">
                <a:solidFill>
                  <a:schemeClr val="bg1"/>
                </a:solidFill>
              </a:rPr>
              <a:t>Det totale volumet av urin er typisk 1000-2000 ml/dag.</a:t>
            </a:r>
            <a:endParaRPr lang="sv-SE"/>
          </a:p>
          <a:p>
            <a:pPr lvl="0"/>
            <a:r>
              <a:rPr lang="no"/>
              <a:t>Væskeinntaket bør være minimum 1500 ml og økes ved UVI.</a:t>
            </a:r>
            <a:endParaRPr lang="en">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o"/>
              <a:t>Vanningslisten kan brukes som et </a:t>
            </a:r>
            <a:r>
              <a:rPr lang="no" b="1"/>
              <a:t>pedagogisk verktøy </a:t>
            </a:r>
            <a:r>
              <a:rPr lang="no"/>
              <a:t>under oppfølgingen, og den er et utmerket grunnlag for å </a:t>
            </a:r>
            <a:r>
              <a:rPr lang="no" b="1"/>
              <a:t>diskutere </a:t>
            </a:r>
            <a:r>
              <a:rPr lang="no"/>
              <a:t>drikke- og vannlatingsvaner.</a:t>
            </a:r>
            <a:endParaRPr lang="en">
              <a:cs typeface="Calibri"/>
            </a:endParaRPr>
          </a:p>
          <a:p>
            <a:pPr lvl="0"/>
            <a:endParaRPr lang="sv-SE"/>
          </a:p>
          <a:p>
            <a:pPr lvl="0"/>
            <a:endParaRPr lang="sv-SE"/>
          </a:p>
        </p:txBody>
      </p:sp>
      <p:sp>
        <p:nvSpPr>
          <p:cNvPr id="4" name="Slide Number Placeholder 3">
            <a:extLst>
              <a:ext uri="{FF2B5EF4-FFF2-40B4-BE49-F238E27FC236}">
                <a16:creationId xmlns:a16="http://schemas.microsoft.com/office/drawing/2014/main" id="{7480E093-7433-B341-293B-13DE7FFD249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02CC0FD-9318-4077-958C-ED6E21AC03BC}" type="slidenum">
              <a:t>18</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5C80D-F453-9AA1-002A-14B7F94ADFE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90E59FC-6402-0892-7521-39A764A96630}"/>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o"/>
              <a:t>Gjør pasienten oppmerksom på problemet på en god måte med sikte på å </a:t>
            </a:r>
            <a:r>
              <a:rPr lang="no" b="1"/>
              <a:t>justere væskemengder og frekvens </a:t>
            </a:r>
            <a:r>
              <a:rPr lang="no"/>
              <a:t>ved behov, basert på vurdert vannlatingsliste.</a:t>
            </a:r>
          </a:p>
          <a:p>
            <a:pPr marL="0" marR="0" lvl="0" indent="0" algn="l" defTabSz="914400" rtl="0" eaLnBrk="1" fontAlgn="auto" latinLnBrk="0" hangingPunct="1">
              <a:lnSpc>
                <a:spcPct val="100000"/>
              </a:lnSpc>
              <a:spcBef>
                <a:spcPts val="0"/>
              </a:spcBef>
              <a:spcAft>
                <a:spcPts val="0"/>
              </a:spcAft>
              <a:buClrTx/>
              <a:buSzTx/>
              <a:buFontTx/>
              <a:buNone/>
              <a:tabLst/>
              <a:defRPr/>
            </a:pPr>
            <a:r>
              <a:rPr lang="no"/>
              <a:t>Følger pasienten instruksjonene for </a:t>
            </a:r>
            <a:r>
              <a:rPr lang="no" b="1"/>
              <a:t>IC-frekvens </a:t>
            </a:r>
            <a:r>
              <a:rPr lang="no"/>
              <a:t>?</a:t>
            </a:r>
            <a:endParaRPr lang="en">
              <a:cs typeface="Calibri"/>
            </a:endParaRPr>
          </a:p>
          <a:p>
            <a:r>
              <a:rPr lang="no"/>
              <a:t>Noen ganger er det behov for </a:t>
            </a:r>
            <a:r>
              <a:rPr lang="no" b="1"/>
              <a:t>støtte fra familiemedlemmer, </a:t>
            </a:r>
            <a:r>
              <a:rPr lang="no"/>
              <a:t>eller påminnelser etc. for å huske tilstrekkelig væskeinntak.</a:t>
            </a:r>
            <a:endParaRPr lang="en">
              <a:cs typeface="Calibri"/>
            </a:endParaRPr>
          </a:p>
        </p:txBody>
      </p:sp>
      <p:sp>
        <p:nvSpPr>
          <p:cNvPr id="4" name="Slide Number Placeholder 3">
            <a:extLst>
              <a:ext uri="{FF2B5EF4-FFF2-40B4-BE49-F238E27FC236}">
                <a16:creationId xmlns:a16="http://schemas.microsoft.com/office/drawing/2014/main" id="{AD9F4914-89D6-CC5F-09E8-37F5B70BF1B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90953B-13D9-416A-9F51-4EBBA72D90EC}" type="slidenum">
              <a:t>19</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o"/>
              <a:t>Følg disse tre trinnene for å ha de riktige innstillingene for det interaktive verktøyet.</a:t>
            </a:r>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2250614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68DD2-1FCB-4C52-FC34-C44A77463F0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77D35F7-1EC3-DB2F-7960-BA42E19DCBCF}"/>
              </a:ext>
            </a:extLst>
          </p:cNvPr>
          <p:cNvSpPr txBox="1">
            <a:spLocks noGrp="1"/>
          </p:cNvSpPr>
          <p:nvPr>
            <p:ph type="body" sz="quarter" idx="1"/>
          </p:nvPr>
        </p:nvSpPr>
        <p:spPr/>
        <p:txBody>
          <a:bodyPr/>
          <a:lstStyle/>
          <a:p>
            <a:pPr lvl="0"/>
            <a:r>
              <a:rPr lang="no" noProof="0"/>
              <a:t>Blæren og tarmen er nært forbundet og påvirker hverandre. Det er en sammenheng mellom hyppigheten av UVI og statusen til tarmen. De eksakte årsakene er ikke kjent, men det antas at en full endetarm hindrer blæren i å tømmes helt. Det kan også være at </a:t>
            </a:r>
            <a:r>
              <a:rPr lang="no" noProof="0" err="1"/>
              <a:t>E.Coli </a:t>
            </a:r>
            <a:r>
              <a:rPr lang="no" noProof="0"/>
              <a:t>fra endetarmen beveger seg lettere hvis avføringen er veldig løs (diaré/avføringsinkontinens).</a:t>
            </a:r>
          </a:p>
          <a:p>
            <a:pPr lvl="0"/>
            <a:r>
              <a:rPr lang="no" noProof="0"/>
              <a:t>Undersøk </a:t>
            </a:r>
            <a:r>
              <a:rPr lang="no" b="1" noProof="0"/>
              <a:t>årsakene bak </a:t>
            </a:r>
            <a:r>
              <a:rPr lang="no" noProof="0"/>
              <a:t>tarmtømmingsproblemene for å finne den beste behandlingsveien.</a:t>
            </a:r>
          </a:p>
          <a:p>
            <a:pPr lvl="0"/>
            <a:r>
              <a:rPr lang="no" noProof="0"/>
              <a:t>Er det </a:t>
            </a:r>
            <a:r>
              <a:rPr lang="no" b="1" noProof="0"/>
              <a:t>forstoppelse </a:t>
            </a:r>
            <a:r>
              <a:rPr lang="no" noProof="0"/>
              <a:t>som hindrer blæren i å tømmes helt og dermed økt risiko for UVI?</a:t>
            </a:r>
          </a:p>
          <a:p>
            <a:pPr lvl="0"/>
            <a:r>
              <a:rPr lang="no" noProof="0"/>
              <a:t>Er det </a:t>
            </a:r>
            <a:r>
              <a:rPr lang="no" b="1" noProof="0"/>
              <a:t>fekal inkontinens </a:t>
            </a:r>
            <a:r>
              <a:rPr lang="no" noProof="0"/>
              <a:t>som forårsaker bakterier /( </a:t>
            </a:r>
            <a:r>
              <a:rPr lang="no" noProof="0" err="1"/>
              <a:t>E.Coli </a:t>
            </a:r>
            <a:r>
              <a:rPr lang="no" noProof="0"/>
              <a:t>) fra tarmen som overføres til urinveiene, og dermed forårsaker UVI?</a:t>
            </a:r>
          </a:p>
          <a:p>
            <a:pPr lvl="0"/>
            <a:endParaRPr lang="en-US" noProof="0"/>
          </a:p>
          <a:p>
            <a:pPr marL="0" marR="0" lvl="0" indent="0" algn="l" defTabSz="914400" rtl="0" eaLnBrk="1" fontAlgn="auto" latinLnBrk="0" hangingPunct="1">
              <a:lnSpc>
                <a:spcPct val="100000"/>
              </a:lnSpc>
              <a:spcBef>
                <a:spcPts val="0"/>
              </a:spcBef>
              <a:spcAft>
                <a:spcPts val="0"/>
              </a:spcAft>
              <a:buClrTx/>
              <a:buSzTx/>
              <a:buFontTx/>
              <a:buNone/>
              <a:tabLst/>
              <a:defRPr/>
            </a:pPr>
            <a:r>
              <a:rPr lang="no" noProof="0"/>
              <a:t>Sørg for god tarmtømming.</a:t>
            </a:r>
          </a:p>
          <a:p>
            <a:pPr lvl="0"/>
            <a:endParaRPr lang="en-US" b="1" noProof="0">
              <a:highlight>
                <a:srgbClr val="FFFF00"/>
              </a:highlight>
            </a:endParaRPr>
          </a:p>
        </p:txBody>
      </p:sp>
      <p:sp>
        <p:nvSpPr>
          <p:cNvPr id="4" name="Slide Number Placeholder 3">
            <a:extLst>
              <a:ext uri="{FF2B5EF4-FFF2-40B4-BE49-F238E27FC236}">
                <a16:creationId xmlns:a16="http://schemas.microsoft.com/office/drawing/2014/main" id="{DE9862C7-D16E-4062-9E25-D5FA0808713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6A3FDF-EA5E-4551-B180-440F6EF37F22}" type="slidenum">
              <a:t>20</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o" b="1" dirty="0"/>
              <a:t>Forstoppelse </a:t>
            </a:r>
            <a:r>
              <a:rPr lang="no" dirty="0"/>
              <a:t>er et symptom, ikke en sykdom.</a:t>
            </a:r>
          </a:p>
          <a:p>
            <a:r>
              <a:rPr lang="no" dirty="0"/>
              <a:t>En forstoppet tarm fører til press på blæren og urinrøret, noe som påvirker funksjonen. Både lagrings- og tømmekapasiteten til urinen forringes. Økt resturin bidrar til urinveisinfeksjon.</a:t>
            </a:r>
          </a:p>
          <a:p>
            <a:r>
              <a:rPr lang="no" b="0" dirty="0"/>
              <a:t>Medisinsk definisjon av forstoppelse (ROME IV-kriterier)</a:t>
            </a:r>
          </a:p>
          <a:p>
            <a:r>
              <a:rPr lang="no" dirty="0"/>
              <a:t>Minst to av følgende kriterier er nødvendig for å definere det som forstoppelse:</a:t>
            </a:r>
            <a:endParaRPr lang="sv-SE" dirty="0"/>
          </a:p>
          <a:p>
            <a:pPr marL="171450" indent="-171450">
              <a:buFont typeface="Arial" panose="020B0604020202020204" pitchFamily="34" charset="0"/>
              <a:buChar char="•"/>
            </a:pPr>
            <a:r>
              <a:rPr lang="no" dirty="0"/>
              <a:t>Avføring mindre enn tre ganger i uken.</a:t>
            </a:r>
          </a:p>
          <a:p>
            <a:pPr marL="171450" indent="-171450">
              <a:buFont typeface="Arial" panose="020B0604020202020204" pitchFamily="34" charset="0"/>
              <a:buChar char="•"/>
            </a:pPr>
            <a:r>
              <a:rPr lang="no" dirty="0"/>
              <a:t>Hard avføring oftere enn 1/4 av avføringen.</a:t>
            </a:r>
          </a:p>
          <a:p>
            <a:pPr marL="171450" indent="-171450">
              <a:buFont typeface="Arial" panose="020B0604020202020204" pitchFamily="34" charset="0"/>
              <a:buChar char="•"/>
            </a:pPr>
            <a:r>
              <a:rPr lang="no" dirty="0"/>
              <a:t>Uttalt huking oftere enn 1/4 av avføringen.</a:t>
            </a:r>
          </a:p>
          <a:p>
            <a:pPr marL="171450" indent="-171450">
              <a:buFont typeface="Arial" panose="020B0604020202020204" pitchFamily="34" charset="0"/>
              <a:buChar char="•"/>
            </a:pPr>
            <a:r>
              <a:rPr lang="no" dirty="0"/>
              <a:t>Følelse av ufullstendig tømming oftere enn 1/4 av avføringen.</a:t>
            </a:r>
          </a:p>
          <a:p>
            <a:pPr marL="171450" indent="-171450">
              <a:buFont typeface="Arial" panose="020B0604020202020204" pitchFamily="34" charset="0"/>
              <a:buChar char="•"/>
            </a:pPr>
            <a:r>
              <a:rPr lang="no" dirty="0"/>
              <a:t>Følelse av anorektal blokkering oftere enn 1/4 av avføringen.</a:t>
            </a:r>
          </a:p>
          <a:p>
            <a:pPr marL="171450" indent="-171450">
              <a:buFont typeface="Arial" panose="020B0604020202020204" pitchFamily="34" charset="0"/>
              <a:buChar char="•"/>
            </a:pPr>
            <a:r>
              <a:rPr lang="no" dirty="0"/>
              <a:t>Assisterer manuelt (støtte i perineum/vagina) oftere enn 1/4 av avføringene.</a:t>
            </a:r>
          </a:p>
          <a:p>
            <a:pPr marL="0" indent="0">
              <a:buFont typeface="Arial" panose="020B0604020202020204" pitchFamily="34" charset="0"/>
              <a:buNone/>
            </a:pPr>
            <a:r>
              <a:rPr lang="no" dirty="0"/>
              <a:t>Ovennevnte forutsetter tre måneders ubehag det siste året, og at pasienten ikke oppfyller IBS-kriteriene og at diaré ikke oppstår.</a:t>
            </a:r>
          </a:p>
          <a:p>
            <a:pPr marL="171450" indent="-171450">
              <a:buFont typeface="Arial" panose="020B0604020202020204" pitchFamily="34" charset="0"/>
              <a:buChar char="•"/>
            </a:pPr>
            <a:endParaRPr lang="sv-SE" dirty="0"/>
          </a:p>
          <a:p>
            <a:pPr marL="0" indent="0">
              <a:buFont typeface="Arial" panose="020B0604020202020204" pitchFamily="34" charset="0"/>
              <a:buNone/>
            </a:pPr>
            <a:r>
              <a:rPr lang="no" dirty="0"/>
              <a:t>Mesteparten av tiden skyldes forstoppelse et funksjonsproblem (hvordan avføringen fungerer, eller hvordan tarmen tømmes). Mer sjelden skyldes det en underliggende sykdom.</a:t>
            </a:r>
          </a:p>
          <a:p>
            <a:pPr marL="0" indent="0">
              <a:buFont typeface="Arial" panose="020B0604020202020204" pitchFamily="34" charset="0"/>
              <a:buNone/>
            </a:pPr>
            <a:endParaRPr lang="sv-SE" b="1" dirty="0"/>
          </a:p>
          <a:p>
            <a:pPr marL="0" indent="0">
              <a:buFont typeface="Arial" panose="020B0604020202020204" pitchFamily="34" charset="0"/>
              <a:buNone/>
            </a:pPr>
            <a:r>
              <a:rPr lang="no" b="0" dirty="0"/>
              <a:t>Følgende advarselsskilt i forbindelse med forstoppelse bør alltid undersøkes av lege med denne ekspertisen:</a:t>
            </a:r>
          </a:p>
          <a:p>
            <a:pPr marL="0" indent="0">
              <a:buFont typeface="Arial" panose="020B0604020202020204" pitchFamily="34" charset="0"/>
              <a:buNone/>
            </a:pPr>
            <a:endParaRPr lang="sv-SE" dirty="0"/>
          </a:p>
          <a:p>
            <a:pPr marL="0" indent="0">
              <a:buFont typeface="Arial" panose="020B0604020202020204" pitchFamily="34" charset="0"/>
              <a:buNone/>
            </a:pPr>
            <a:r>
              <a:rPr lang="no" dirty="0"/>
              <a:t>- Blod i avføringen</a:t>
            </a:r>
          </a:p>
          <a:p>
            <a:pPr marL="0" indent="0">
              <a:buFont typeface="Arial" panose="020B0604020202020204" pitchFamily="34" charset="0"/>
              <a:buNone/>
            </a:pPr>
            <a:r>
              <a:rPr lang="no" dirty="0"/>
              <a:t>- Vekttap</a:t>
            </a:r>
          </a:p>
          <a:p>
            <a:pPr marL="0" indent="0">
              <a:buFont typeface="Arial" panose="020B0604020202020204" pitchFamily="34" charset="0"/>
              <a:buNone/>
            </a:pPr>
            <a:r>
              <a:rPr lang="no" dirty="0"/>
              <a:t>-Slim i avføringen</a:t>
            </a:r>
          </a:p>
          <a:p>
            <a:pPr marL="0" indent="0">
              <a:buFont typeface="Arial" panose="020B0604020202020204" pitchFamily="34" charset="0"/>
              <a:buNone/>
            </a:pPr>
            <a:r>
              <a:rPr lang="no" dirty="0"/>
              <a:t>- Tap av matlyst</a:t>
            </a:r>
          </a:p>
          <a:p>
            <a:pPr marL="0" indent="0">
              <a:buFont typeface="Arial" panose="020B0604020202020204" pitchFamily="34" charset="0"/>
              <a:buNone/>
            </a:pPr>
            <a:r>
              <a:rPr lang="no" dirty="0"/>
              <a:t>- Magesmerter</a:t>
            </a:r>
          </a:p>
          <a:p>
            <a:pPr marL="0" indent="0">
              <a:buFont typeface="Arial" panose="020B0604020202020204" pitchFamily="34" charset="0"/>
              <a:buNone/>
            </a:pPr>
            <a:r>
              <a:rPr lang="no" dirty="0"/>
              <a:t>-Smerter forbundet med tømming og plutselige endringer i avføringsvaner</a:t>
            </a:r>
          </a:p>
          <a:p>
            <a:pPr marL="0" indent="0">
              <a:buFont typeface="Arial" panose="020B0604020202020204" pitchFamily="34" charset="0"/>
              <a:buNone/>
            </a:pPr>
            <a:r>
              <a:rPr lang="no" dirty="0"/>
              <a:t>- Siden forstoppelse er et vanlig første symptom på tykktarmskreft, må dette undersøkes.</a:t>
            </a:r>
          </a:p>
          <a:p>
            <a:endParaRPr lang="sv-SE" dirty="0"/>
          </a:p>
          <a:p>
            <a:r>
              <a:rPr lang="no" b="1" dirty="0"/>
              <a:t>Fekal lekkasje</a:t>
            </a:r>
            <a:endParaRPr lang="sv-SE" dirty="0"/>
          </a:p>
          <a:p>
            <a:r>
              <a:rPr lang="no" dirty="0"/>
              <a:t>Definisjonen på avføringsinkontinens er ufrivillig passasje av gass, løs eller fast avføring som for den enkelte gir sosiale problemer eller problemer med hygiene som oppleves som plagsomme.</a:t>
            </a:r>
          </a:p>
          <a:p>
            <a:r>
              <a:rPr lang="no" dirty="0"/>
              <a:t>Det er 3 klassifiseringer av fekale inkontinenssymptomer:</a:t>
            </a:r>
          </a:p>
          <a:p>
            <a:endParaRPr lang="sv-SE" dirty="0"/>
          </a:p>
          <a:p>
            <a:pPr marL="171450" indent="-171450">
              <a:buFont typeface="Arial" panose="020B0604020202020204" pitchFamily="34" charset="0"/>
              <a:buChar char="•"/>
            </a:pPr>
            <a:r>
              <a:rPr lang="no" dirty="0"/>
              <a:t>Passiv inkontinens: definert som ufrivillig tømming av tarmene uten en tidligere følelse av at det haster eller behov for avføring,</a:t>
            </a:r>
          </a:p>
          <a:p>
            <a:pPr marL="171450" indent="-171450">
              <a:buFont typeface="Arial" panose="020B0604020202020204" pitchFamily="34" charset="0"/>
              <a:buChar char="•"/>
            </a:pPr>
            <a:r>
              <a:rPr lang="no" dirty="0"/>
              <a:t>tranginkontinens: definert som ufrivillig tømming av tarmen til tross for forsøk på å holde på avføringen,</a:t>
            </a:r>
          </a:p>
          <a:p>
            <a:pPr marL="171450" indent="-171450">
              <a:buFont typeface="Arial" panose="020B0604020202020204" pitchFamily="34" charset="0"/>
              <a:buChar char="•"/>
            </a:pPr>
            <a:r>
              <a:rPr lang="no" dirty="0"/>
              <a:t>blandet inkontinens: definert som både passive og trangsymptomer.</a:t>
            </a:r>
          </a:p>
          <a:p>
            <a:endParaRPr lang="en" dirty="0"/>
          </a:p>
          <a:p>
            <a:r>
              <a:rPr lang="no" dirty="0"/>
              <a:t>Vurdering, diagnose og behandling av fekal inkontinens må tilpasses hver enkelt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no" dirty="0"/>
              <a:t>Undersøk videre ved behov og start behandling for den respektive tarmlidelsen.</a:t>
            </a: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21</a:t>
            </a:fld>
            <a:endParaRPr lang="en-US"/>
          </a:p>
        </p:txBody>
      </p:sp>
    </p:spTree>
    <p:extLst>
      <p:ext uri="{BB962C8B-B14F-4D97-AF65-F5344CB8AC3E}">
        <p14:creationId xmlns:p14="http://schemas.microsoft.com/office/powerpoint/2010/main" val="2866641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o" b="1"/>
              <a:t>En tarmdagbok </a:t>
            </a:r>
            <a:r>
              <a:rPr lang="no"/>
              <a:t>kan være et godt verktøy for en innledende undersøkelse.</a:t>
            </a:r>
          </a:p>
          <a:p>
            <a:pPr>
              <a:defRPr/>
            </a:pPr>
            <a:r>
              <a:rPr lang="no"/>
              <a:t>Bruk </a:t>
            </a:r>
            <a:r>
              <a:rPr lang="no" b="1"/>
              <a:t>Bristol Stool Scale </a:t>
            </a:r>
            <a:r>
              <a:rPr lang="no"/>
              <a:t>for å lette diskusjonen med pasienten, og estimer om problemene hovedsakelig er forstoppelse av fekal inkontinens.</a:t>
            </a:r>
            <a:endParaRPr lang="en">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o" sz="1800">
                <a:effectLst/>
                <a:latin typeface="Calibri" panose="020F0502020204030204" pitchFamily="34" charset="0"/>
                <a:ea typeface="Times New Roman" panose="02020603050405020304" pitchFamily="18" charset="0"/>
              </a:rPr>
              <a:t>Det er viktig å gå gjennom </a:t>
            </a:r>
            <a:r>
              <a:rPr lang="no" sz="1800" b="0">
                <a:effectLst/>
                <a:latin typeface="Calibri" panose="020F0502020204030204" pitchFamily="34" charset="0"/>
                <a:ea typeface="Times New Roman" panose="02020603050405020304" pitchFamily="18" charset="0"/>
              </a:rPr>
              <a:t>toalettposisjonen og bruke en fotkrakk for voksne og barn. Dette forbedrer vinkelen på bena som vil forbedre passasje av avføring.</a:t>
            </a:r>
            <a:endParaRPr lang="en" sz="1600">
              <a:cs typeface="Calibri"/>
            </a:endParaRPr>
          </a:p>
          <a:p>
            <a:endParaRPr lang="en" sz="2000"/>
          </a:p>
          <a:p>
            <a:r>
              <a:rPr lang="no" sz="2000" i="0">
                <a:solidFill>
                  <a:srgbClr val="191919"/>
                </a:solidFill>
                <a:effectLst/>
                <a:latin typeface="Gotham SSm A"/>
              </a:rPr>
              <a:t>En klinisk studie av </a:t>
            </a:r>
            <a:r>
              <a:rPr lang="no" sz="2000" i="0" err="1">
                <a:solidFill>
                  <a:srgbClr val="191919"/>
                </a:solidFill>
                <a:effectLst/>
                <a:latin typeface="Gotham SSm A"/>
              </a:rPr>
              <a:t>Furuta </a:t>
            </a:r>
            <a:r>
              <a:rPr lang="no" sz="2000" i="0">
                <a:solidFill>
                  <a:srgbClr val="191919"/>
                </a:solidFill>
                <a:effectLst/>
                <a:latin typeface="Gotham SSm A"/>
              </a:rPr>
              <a:t>et al 2021 hos barn med ryggmargsbrokk har vist positive effekter av </a:t>
            </a:r>
            <a:r>
              <a:rPr lang="no" sz="2000" i="0" err="1">
                <a:solidFill>
                  <a:srgbClr val="191919"/>
                </a:solidFill>
                <a:effectLst/>
                <a:latin typeface="Gotham SSm A"/>
              </a:rPr>
              <a:t>transanal </a:t>
            </a:r>
            <a:r>
              <a:rPr lang="no" sz="2000" i="0">
                <a:solidFill>
                  <a:srgbClr val="191919"/>
                </a:solidFill>
                <a:effectLst/>
                <a:latin typeface="Gotham SSm A"/>
              </a:rPr>
              <a:t>irrigasjon ( </a:t>
            </a:r>
            <a:r>
              <a:rPr lang="no" sz="2000" b="0" i="0">
                <a:solidFill>
                  <a:srgbClr val="191919"/>
                </a:solidFill>
                <a:effectLst/>
                <a:latin typeface="Gotham SSm A"/>
              </a:rPr>
              <a:t>TAI) for forbedrede avføringsvaner og vask av kolorektalkanalen, for redusert risiko for blærekontaminering av </a:t>
            </a:r>
            <a:r>
              <a:rPr lang="no" sz="2000" b="0" i="1">
                <a:solidFill>
                  <a:srgbClr val="191919"/>
                </a:solidFill>
                <a:effectLst/>
                <a:latin typeface="Gotham SSm A"/>
              </a:rPr>
              <a:t>E. coli </a:t>
            </a:r>
            <a:r>
              <a:rPr lang="no" sz="2000" b="0" i="0">
                <a:solidFill>
                  <a:srgbClr val="191919"/>
                </a:solidFill>
                <a:effectLst/>
                <a:latin typeface="Gotham SSm A"/>
              </a:rPr>
              <a:t>.</a:t>
            </a:r>
          </a:p>
          <a:p>
            <a:endParaRPr lang="en-US" sz="2000" b="0" i="0">
              <a:solidFill>
                <a:srgbClr val="191919"/>
              </a:solidFill>
              <a:effectLst/>
              <a:latin typeface="Gotham SSm A"/>
            </a:endParaRPr>
          </a:p>
          <a:p>
            <a:endParaRPr lang="sv-SE" b="1"/>
          </a:p>
          <a:p>
            <a:endParaRPr lang="en"/>
          </a:p>
          <a:p>
            <a:endParaRPr lang="sv-SE"/>
          </a:p>
        </p:txBody>
      </p:sp>
      <p:sp>
        <p:nvSpPr>
          <p:cNvPr id="4" name="Slide Number Placeholder 3"/>
          <p:cNvSpPr>
            <a:spLocks noGrp="1"/>
          </p:cNvSpPr>
          <p:nvPr>
            <p:ph type="sldNum" sz="quarter" idx="5"/>
          </p:nvPr>
        </p:nvSpPr>
        <p:spPr/>
        <p:txBody>
          <a:bodyPr/>
          <a:lstStyle/>
          <a:p>
            <a:pPr lvl="0"/>
            <a:fld id="{BF2D3292-3E1C-404D-A455-52612BCC53C4}" type="slidenum">
              <a:rPr lang="sv-SE" smtClean="0"/>
              <a:t>22</a:t>
            </a:fld>
            <a:endParaRPr lang="sv-SE"/>
          </a:p>
        </p:txBody>
      </p:sp>
    </p:spTree>
    <p:extLst>
      <p:ext uri="{BB962C8B-B14F-4D97-AF65-F5344CB8AC3E}">
        <p14:creationId xmlns:p14="http://schemas.microsoft.com/office/powerpoint/2010/main" val="4185581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325700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FF71B-B84D-64B1-5725-962B65F685E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25B07DE-A96A-223E-118E-0CA924B5395E}"/>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For pasienter som utfører RIK i hjemmet, er rene/berøringsfrie teknikker å foretrekke fremfor sterile metoder, ettersom de er trygge og effektive og ikke øker risikoen for urinveisinfeksjoner (</a:t>
            </a:r>
            <a:r>
              <a:rPr lang="nb-NO" i="1" dirty="0"/>
              <a:t>EAUN IC guidelines 2024</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er både viktig og nødvendig at de ansatte som skal gi støtte, service og omsorg til personer med nedsatt funksjonsevne, har de rette ferdighetene. Med riktig kompetanse kan personalet bidra til tiltak av god kvalitet. En viktig oppgave for arbeidsgivere er å finne ut hvilken kompetanse som trengs i de aktivitetene de har ansvar for, og å sørge for at det finnes forutsetninger for kompetanseutvikling.</a:t>
            </a:r>
            <a:endParaRPr lang="en-US" i="0" noProof="0" dirty="0">
              <a:solidFill>
                <a:schemeClr val="accent3"/>
              </a:solidFill>
            </a:endParaRPr>
          </a:p>
        </p:txBody>
      </p:sp>
      <p:sp>
        <p:nvSpPr>
          <p:cNvPr id="4" name="Slide Number Placeholder 3">
            <a:extLst>
              <a:ext uri="{FF2B5EF4-FFF2-40B4-BE49-F238E27FC236}">
                <a16:creationId xmlns:a16="http://schemas.microsoft.com/office/drawing/2014/main" id="{92D00D1E-7BC6-2252-6897-25FD23D7A99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F3B97A-8BC4-4C2D-A878-49DD2CB17291}" type="slidenum">
              <a:t>24</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1961D-D978-EA48-47B9-D6285774A7F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CC28632-8B35-94F4-6469-D92DEC2BBE35}"/>
              </a:ext>
            </a:extLst>
          </p:cNvPr>
          <p:cNvSpPr txBox="1">
            <a:spLocks noGrp="1"/>
          </p:cNvSpPr>
          <p:nvPr>
            <p:ph type="body" sz="quarter" idx="1"/>
          </p:nvPr>
        </p:nvSpPr>
        <p:spPr/>
        <p:txBody>
          <a:bodyPr/>
          <a:lstStyle/>
          <a:p>
            <a:pPr lvl="0"/>
            <a:r>
              <a:rPr lang="no"/>
              <a:t>Hvis individet har behov for assistert IC, må følgende faktorer tas i betraktning:</a:t>
            </a:r>
          </a:p>
          <a:p>
            <a:pPr lvl="0"/>
            <a:endParaRPr lang="sv-SE"/>
          </a:p>
          <a:p>
            <a:pPr lvl="0"/>
            <a:r>
              <a:rPr lang="no"/>
              <a:t>Hvis det er </a:t>
            </a:r>
            <a:r>
              <a:rPr lang="no" b="1"/>
              <a:t>mange hjelpepleiere, </a:t>
            </a:r>
            <a:r>
              <a:rPr lang="no"/>
              <a:t>må det sikres at alle utfører IC på samme måte og har fått tilstrekkelig opplæring.</a:t>
            </a:r>
          </a:p>
          <a:p>
            <a:pPr lvl="0"/>
            <a:r>
              <a:rPr lang="no" b="1"/>
              <a:t>Frekvensen av IC </a:t>
            </a:r>
            <a:r>
              <a:rPr lang="no"/>
              <a:t>er ekstremt viktig for å unngå å utvide blæren. Dersom IC-prosedyren oppleves som vanskelig, er det en risiko for at IC utføres sjeldnere enn nødvendig. Det samme gjelder dersom det ikke er satt opp klare tidsplaner og rutiner, da mange individer med behov for IC ikke selv vet når blæren er full.</a:t>
            </a:r>
          </a:p>
          <a:p>
            <a:pPr marL="0" lvl="0" indent="0">
              <a:buSzPct val="100000"/>
              <a:buNone/>
            </a:pPr>
            <a:r>
              <a:rPr lang="no"/>
              <a:t>Assistentens </a:t>
            </a:r>
            <a:r>
              <a:rPr lang="no" b="1"/>
              <a:t>kunnskapsnivå </a:t>
            </a:r>
            <a:r>
              <a:rPr lang="no"/>
              <a:t>må sikres på en måte som ikke føles støtende – en måte er å se sammen Wellspects treningsvideoer om hvordan man lærer IC. Gi videre til ansvarlig sykepleier for opplæring av assistenter.</a:t>
            </a:r>
          </a:p>
          <a:p>
            <a:pPr lvl="0"/>
            <a:r>
              <a:rPr lang="no"/>
              <a:t>Se også</a:t>
            </a:r>
          </a:p>
          <a:p>
            <a:pPr lvl="0"/>
            <a:r>
              <a:rPr lang="no"/>
              <a:t>-Teknologiseksjonen</a:t>
            </a:r>
          </a:p>
          <a:p>
            <a:pPr lvl="0"/>
            <a:r>
              <a:rPr lang="no"/>
              <a:t>-Utdanningsmateriell Wellspect Education</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no"/>
              <a:t>Hvis pasienten trenger å utføre assistert </a:t>
            </a:r>
            <a:r>
              <a:rPr lang="no" b="1"/>
              <a:t>IC i sengen, </a:t>
            </a:r>
            <a:r>
              <a:rPr lang="no"/>
              <a:t>kan sengens hodeende heves for å bruke tyngdekraften for forbedret blæretømming. En slangeforlengelse eller kateterdreneringspose kan også forbedre dette.</a:t>
            </a:r>
          </a:p>
          <a:p>
            <a:pPr lvl="0"/>
            <a:r>
              <a:rPr lang="no"/>
              <a:t>Hvis mulig bør pasienten sitte opp i sengen under IC.</a:t>
            </a:r>
          </a:p>
          <a:p>
            <a:endParaRPr lang="sv-SE"/>
          </a:p>
        </p:txBody>
      </p:sp>
      <p:sp>
        <p:nvSpPr>
          <p:cNvPr id="4" name="Slide Number Placeholder 3">
            <a:extLst>
              <a:ext uri="{FF2B5EF4-FFF2-40B4-BE49-F238E27FC236}">
                <a16:creationId xmlns:a16="http://schemas.microsoft.com/office/drawing/2014/main" id="{1AE7750F-6947-871B-8378-E11F82D92AC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E78F4F7-474A-4036-92A0-8AD04936ACC3}" type="slidenum">
              <a:t>25</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F69D3-3CFA-2AEC-555E-BD62427C285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2CA821D-0639-BAEA-5625-83449D3E53D4}"/>
              </a:ext>
            </a:extLst>
          </p:cNvPr>
          <p:cNvSpPr txBox="1">
            <a:spLocks noGrp="1"/>
          </p:cNvSpPr>
          <p:nvPr>
            <p:ph type="body" sz="quarter" idx="1"/>
          </p:nvPr>
        </p:nvSpPr>
        <p:spPr/>
        <p:txBody>
          <a:bodyPr/>
          <a:lstStyle/>
          <a:p>
            <a:pPr lvl="0"/>
            <a:r>
              <a:rPr lang="no"/>
              <a:t>Henvis til røntgen hvis spørsmålet er en stein i urinveiene, ved tilbakevendende UVI med steindannende bakterier.</a:t>
            </a:r>
          </a:p>
          <a:p>
            <a:pPr lvl="0"/>
            <a:r>
              <a:rPr lang="no"/>
              <a:t>Henvis til spesialistklinikk for å bestemme hvordan du skal gå frem, f.eks. cystoskopi eller urodynamikk.</a:t>
            </a:r>
            <a:endParaRPr lang="sv-SE" b="1"/>
          </a:p>
          <a:p>
            <a:pPr lvl="0"/>
            <a:endParaRPr lang="sv-SE" b="1"/>
          </a:p>
          <a:p>
            <a:pPr lvl="0"/>
            <a:endParaRPr lang="sv-SE" b="1"/>
          </a:p>
          <a:p>
            <a:pPr lvl="0"/>
            <a:endParaRPr lang="sv-SE" b="1"/>
          </a:p>
        </p:txBody>
      </p:sp>
      <p:sp>
        <p:nvSpPr>
          <p:cNvPr id="4" name="Slide Number Placeholder 3">
            <a:extLst>
              <a:ext uri="{FF2B5EF4-FFF2-40B4-BE49-F238E27FC236}">
                <a16:creationId xmlns:a16="http://schemas.microsoft.com/office/drawing/2014/main" id="{3865576E-B44D-4E47-4EFF-0F17DF1D2E0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6832646-308B-4900-82BB-FF0AE996D8FC}" type="slidenum">
              <a:t>26</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o">
                <a:cs typeface="Calibri"/>
              </a:rPr>
              <a:t>Du finner CPD-akkrediterte webinarer, veiledninger og pasientstøttemateriell i </a:t>
            </a:r>
            <a:r>
              <a:rPr lang="no" err="1">
                <a:cs typeface="Calibri"/>
              </a:rPr>
              <a:t>Wellspect </a:t>
            </a:r>
            <a:r>
              <a:rPr lang="no">
                <a:cs typeface="Calibri"/>
              </a:rPr>
              <a:t>-utdanningen.</a:t>
            </a:r>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a:p>
        </p:txBody>
      </p:sp>
    </p:spTree>
    <p:extLst>
      <p:ext uri="{BB962C8B-B14F-4D97-AF65-F5344CB8AC3E}">
        <p14:creationId xmlns:p14="http://schemas.microsoft.com/office/powerpoint/2010/main" val="3965574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28</a:t>
            </a:fld>
            <a:endParaRPr lang="sv-SE"/>
          </a:p>
        </p:txBody>
      </p:sp>
    </p:spTree>
    <p:extLst>
      <p:ext uri="{BB962C8B-B14F-4D97-AF65-F5344CB8AC3E}">
        <p14:creationId xmlns:p14="http://schemas.microsoft.com/office/powerpoint/2010/main" val="2010420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58D74-0E35-4EDD-DBD3-861157481BB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7136BCB-CE4E-4B8F-3732-E7A514B157D4}"/>
              </a:ext>
            </a:extLst>
          </p:cNvPr>
          <p:cNvSpPr txBox="1">
            <a:spLocks noGrp="1"/>
          </p:cNvSpPr>
          <p:nvPr>
            <p:ph type="body" sz="quarter" idx="1"/>
          </p:nvPr>
        </p:nvSpPr>
        <p:spPr/>
        <p:txBody>
          <a:bodyPr/>
          <a:lstStyle/>
          <a:p>
            <a:r>
              <a:rPr lang="no" noProof="0" dirty="0"/>
              <a:t>Hovedmålet med dette materialet er å </a:t>
            </a:r>
            <a:r>
              <a:rPr lang="no" dirty="0"/>
              <a:t>utvikle </a:t>
            </a:r>
            <a:r>
              <a:rPr lang="no" noProof="0" dirty="0"/>
              <a:t>et </a:t>
            </a:r>
            <a:r>
              <a:rPr lang="no" b="1" noProof="0" dirty="0"/>
              <a:t>interaktivt pedagogisk verktøy om hva </a:t>
            </a:r>
            <a:r>
              <a:rPr lang="no" dirty="0"/>
              <a:t>som </a:t>
            </a:r>
            <a:r>
              <a:rPr lang="no" noProof="0" dirty="0"/>
              <a:t>skal undersøkes og behandles når en person som kateteriserer får tilbakevendende urinveisinfeksjoner.</a:t>
            </a:r>
          </a:p>
          <a:p>
            <a:r>
              <a:rPr lang="no" noProof="0" dirty="0"/>
              <a:t>Den er ment å </a:t>
            </a:r>
            <a:r>
              <a:rPr lang="no" b="1" noProof="0" dirty="0"/>
              <a:t>fungere som en «sjekkliste» </a:t>
            </a:r>
            <a:r>
              <a:rPr lang="no" noProof="0" dirty="0"/>
              <a:t>for å finne best mulig behandlingsvei </a:t>
            </a:r>
            <a:r>
              <a:rPr lang="no" dirty="0">
                <a:solidFill>
                  <a:srgbClr val="000000"/>
                </a:solidFill>
              </a:rPr>
              <a:t>med foreslåtte intervensjoner til bruk på en trinnvis måte. </a:t>
            </a:r>
            <a:r>
              <a:rPr lang="no" dirty="0"/>
              <a:t>Lenker </a:t>
            </a:r>
            <a:r>
              <a:rPr lang="no" noProof="0" dirty="0"/>
              <a:t>til vår brukervennlige Wellspects utdanningsportal </a:t>
            </a:r>
            <a:r>
              <a:rPr lang="no" dirty="0"/>
              <a:t>er inkludert </a:t>
            </a:r>
            <a:r>
              <a:rPr lang="no" noProof="0" dirty="0"/>
              <a:t>.</a:t>
            </a:r>
            <a:endParaRPr lang="en-US" noProof="0" dirty="0">
              <a:cs typeface="Calibri"/>
            </a:endParaRPr>
          </a:p>
          <a:p>
            <a:pPr lvl="0"/>
            <a:r>
              <a:rPr lang="no" noProof="0" dirty="0"/>
              <a:t>Det sekundære målet er å </a:t>
            </a:r>
            <a:r>
              <a:rPr lang="no" b="1" noProof="0" dirty="0"/>
              <a:t>gi forbedret, individualisert UVI-risikoreduksjon og behandling </a:t>
            </a:r>
            <a:r>
              <a:rPr lang="no" noProof="0" dirty="0"/>
              <a:t>mot tilbakevendende UVI, og </a:t>
            </a:r>
            <a:r>
              <a:rPr lang="no" b="1" noProof="0" dirty="0"/>
              <a:t>redusere overforskrivning av antibiotika </a:t>
            </a:r>
            <a:r>
              <a:rPr lang="no" noProof="0" dirty="0"/>
              <a:t>som fører til antibiotikaresistens.</a:t>
            </a:r>
            <a:endParaRPr lang="en-US" noProof="0" dirty="0">
              <a:cs typeface="Calibri"/>
            </a:endParaRPr>
          </a:p>
          <a:p>
            <a:pPr lvl="0"/>
            <a:endParaRPr lang="en-US" sz="1200" kern="1200" noProof="0" dirty="0">
              <a:solidFill>
                <a:schemeClr val="tx1"/>
              </a:solidFill>
              <a:effectLst/>
              <a:latin typeface="+mn-lt"/>
              <a:ea typeface="+mn-ea"/>
              <a:cs typeface="+mn-cs"/>
            </a:endParaRPr>
          </a:p>
          <a:p>
            <a:pPr lvl="0"/>
            <a:r>
              <a:rPr lang="no" sz="1200" kern="1200" noProof="0" dirty="0">
                <a:solidFill>
                  <a:schemeClr val="tx1"/>
                </a:solidFill>
                <a:effectLst/>
                <a:latin typeface="+mn-lt"/>
                <a:ea typeface="+mn-ea"/>
                <a:cs typeface="+mn-cs"/>
              </a:rPr>
              <a:t>Økt antibiotikabruk i verden får bakterier til å tilpasse seg og utvikle nye måter å redusere antibiotikaeffektiviteten. Når ny antibiotikaresistens utvikler seg, er det bare de resistente bakteriene som overlever og overfører sitt DNA med resistente mønstre fra generasjon til generasjon.</a:t>
            </a:r>
            <a:endParaRPr lang="en-US" sz="1200" kern="1200" noProof="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o" sz="1200" kern="1200" noProof="0" dirty="0">
                <a:solidFill>
                  <a:schemeClr val="tx1"/>
                </a:solidFill>
                <a:effectLst/>
                <a:latin typeface="+mn-lt"/>
                <a:ea typeface="+mn-ea"/>
                <a:cs typeface="+mn-cs"/>
              </a:rPr>
              <a:t>Resistens mot spesifikke antibiotika kan kreve bruk av bredspektrede antibiotika og forlenge både behandlingsperiode og restitusjon med risiko for bivirkninger.</a:t>
            </a:r>
            <a:endParaRPr lang="en-US" sz="1200" kern="1200" noProof="0" dirty="0">
              <a:solidFill>
                <a:schemeClr val="tx1"/>
              </a:solidFill>
              <a:effectLst/>
              <a:latin typeface="+mn-lt"/>
              <a:cs typeface="Calibri"/>
            </a:endParaRPr>
          </a:p>
          <a:p>
            <a:pPr lvl="0"/>
            <a:endParaRPr lang="en-US" noProof="0" dirty="0">
              <a:solidFill>
                <a:srgbClr val="212529"/>
              </a:solidFill>
              <a:latin typeface="Open sans" pitchFamily="34"/>
            </a:endParaRPr>
          </a:p>
          <a:p>
            <a:pPr lvl="0"/>
            <a:r>
              <a:rPr lang="no" noProof="0" dirty="0">
                <a:solidFill>
                  <a:srgbClr val="212529"/>
                </a:solidFill>
                <a:latin typeface="Open sans"/>
                <a:ea typeface="Open sans"/>
                <a:cs typeface="Open sans"/>
              </a:rPr>
              <a:t>Alle antibiotika påvirker den naturlige bakteriefloraen og sammensetningen av ulike bakterier (de i symbiose og de som er sykdomsfremkallende), noe som fører til at </a:t>
            </a:r>
            <a:r>
              <a:rPr lang="no" b="1" noProof="0" dirty="0">
                <a:solidFill>
                  <a:srgbClr val="212529"/>
                </a:solidFill>
                <a:latin typeface="Open sans"/>
                <a:ea typeface="Open sans"/>
                <a:cs typeface="Open sans"/>
              </a:rPr>
              <a:t>individet blir mer følsomt for bakteriell invasjon </a:t>
            </a:r>
            <a:r>
              <a:rPr lang="no" noProof="0" dirty="0">
                <a:solidFill>
                  <a:srgbClr val="212529"/>
                </a:solidFill>
                <a:latin typeface="Open sans"/>
                <a:ea typeface="Open sans"/>
                <a:cs typeface="Open sans"/>
              </a:rPr>
              <a:t>. Gjentatte antibiotikabehandlinger kan derfor bidra til tilbakevendende urinveisinfeksjoner. Dette er en ond sirkel som må brytes.</a:t>
            </a:r>
          </a:p>
          <a:p>
            <a:pPr lvl="0"/>
            <a:r>
              <a:rPr lang="no" noProof="0" dirty="0">
                <a:solidFill>
                  <a:srgbClr val="212529"/>
                </a:solidFill>
                <a:latin typeface="Open sans"/>
                <a:ea typeface="Open sans"/>
                <a:cs typeface="Open sans"/>
              </a:rPr>
              <a:t>Ved hjelp av denne sjekklisten kan vi sikre at alle risikofaktorer er identifisert og håndtert. Det er vårt håp å bidra til at pasienten får en bedre RIK-behandling og høyere livskvalitet.</a:t>
            </a:r>
            <a:endParaRPr lang="en-US" noProof="0" dirty="0">
              <a:latin typeface="Open sans"/>
              <a:ea typeface="Open sans"/>
              <a:cs typeface="Open sans"/>
            </a:endParaRPr>
          </a:p>
        </p:txBody>
      </p:sp>
      <p:sp>
        <p:nvSpPr>
          <p:cNvPr id="4" name="Slide Number Placeholder 3">
            <a:extLst>
              <a:ext uri="{FF2B5EF4-FFF2-40B4-BE49-F238E27FC236}">
                <a16:creationId xmlns:a16="http://schemas.microsoft.com/office/drawing/2014/main" id="{A4430F64-51FF-A402-4C61-71600EDE925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3E0461-2FBB-4079-BF5F-8958C86EE198}" type="slidenum">
              <a:t>3</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no" noProof="0" dirty="0"/>
              <a:t>Årsakene til å få en UVI er komplekse, men det er spesifikke risikofaktorer å vurdere for å redusere risikoen.</a:t>
            </a:r>
          </a:p>
          <a:p>
            <a:pPr lvl="0"/>
            <a:r>
              <a:rPr lang="no" noProof="0" dirty="0"/>
              <a:t>Risikofaktorene kan deles inn i fire grupper. Alle fire domener av risikofaktorer gjelder for personer som bruker RIK for å tømme blæren. Tre av domenene refererer til faktorer som påvirker pasienten på ulike måter, og det fjerde er selve RIK-prosedyren. Selv om RIK er gullstandard og er assosiert med mindre alvorlige UVI og ytterligere komplikasjoner sammenlignet med inneboende, er det fortsatt en høyere risiko for å få en UVI sammenlignet med normal tømning.</a:t>
            </a:r>
            <a:endParaRPr lang="en-US" noProof="0" dirty="0">
              <a:cs typeface="Calibri"/>
            </a:endParaRPr>
          </a:p>
          <a:p>
            <a:r>
              <a:rPr lang="no" noProof="0" dirty="0"/>
              <a:t>Vennligst gå gjennom de viktigste risikofaktorene for hvert domene nedenfor, og den komplette listen er i lysbildet.</a:t>
            </a:r>
            <a:r>
              <a:rPr lang="no" dirty="0"/>
              <a:t> </a:t>
            </a:r>
          </a:p>
          <a:p>
            <a:pPr marL="228600" lvl="0" indent="-228600">
              <a:buAutoNum type="arabicPeriod"/>
            </a:pPr>
            <a:r>
              <a:rPr lang="no" b="1" noProof="0" dirty="0"/>
              <a:t>Generelle faktorer </a:t>
            </a:r>
            <a:r>
              <a:rPr lang="no" noProof="0" dirty="0"/>
              <a:t>er:</a:t>
            </a:r>
            <a:endParaRPr lang="en-US" noProof="0" dirty="0">
              <a:cs typeface="Calibri"/>
            </a:endParaRPr>
          </a:p>
          <a:p>
            <a:pPr marL="0" lvl="0" indent="0">
              <a:buNone/>
            </a:pPr>
            <a:r>
              <a:rPr lang="no" noProof="0" dirty="0"/>
              <a:t>- Individets immunsystem og hvis tidligere antibiotika ble brukt </a:t>
            </a:r>
            <a:r>
              <a:rPr lang="no" b="0" noProof="0" dirty="0"/>
              <a:t>, </a:t>
            </a:r>
            <a:r>
              <a:rPr lang="no" sz="1800" b="0" dirty="0">
                <a:effectLst/>
                <a:latin typeface="Calibri" panose="020F0502020204030204" pitchFamily="34" charset="0"/>
                <a:ea typeface="Times New Roman" panose="02020603050405020304" pitchFamily="18" charset="0"/>
              </a:rPr>
              <a:t>noe som kan ha påvirket balansen mellom "gode" og "dårlige" bakterier.</a:t>
            </a:r>
            <a:endParaRPr lang="sv-SE" sz="1800" b="0" dirty="0">
              <a:effectLst/>
              <a:latin typeface="Calibri" panose="020F0502020204030204" pitchFamily="34" charset="0"/>
              <a:ea typeface="Calibri" panose="020F0502020204030204" pitchFamily="34" charset="0"/>
            </a:endParaRPr>
          </a:p>
          <a:p>
            <a:pPr lvl="0"/>
            <a:r>
              <a:rPr lang="no" noProof="0" dirty="0"/>
              <a:t>- </a:t>
            </a:r>
            <a:r>
              <a:rPr lang="no" sz="1800" dirty="0">
                <a:effectLst/>
                <a:latin typeface="Calibri" panose="020F0502020204030204" pitchFamily="34" charset="0"/>
                <a:ea typeface="Times New Roman" panose="02020603050405020304" pitchFamily="18" charset="0"/>
                <a:cs typeface="Times New Roman" panose="02020603050405020304" pitchFamily="18" charset="0"/>
              </a:rPr>
              <a:t>Dysfunksjon i tarmen siden forstoppelse kan forårsake ufullstendig blæretømming.</a:t>
            </a:r>
          </a:p>
          <a:p>
            <a:pPr lvl="0"/>
            <a:r>
              <a:rPr lang="no" b="0" noProof="0" dirty="0"/>
              <a:t>-Alder er en risikofaktor og postmenopausale kvinner har høyere risiko på grunn av </a:t>
            </a:r>
            <a:r>
              <a:rPr lang="no" sz="1800" b="0" dirty="0">
                <a:effectLst/>
                <a:latin typeface="Calibri" panose="020F0502020204030204" pitchFamily="34" charset="0"/>
                <a:ea typeface="Times New Roman" panose="02020603050405020304" pitchFamily="18" charset="0"/>
                <a:cs typeface="Times New Roman" panose="02020603050405020304" pitchFamily="18" charset="0"/>
              </a:rPr>
              <a:t>reduserte nivåer av østrogen.</a:t>
            </a:r>
          </a:p>
          <a:p>
            <a:pPr lvl="0"/>
            <a:r>
              <a:rPr lang="no" noProof="0" dirty="0"/>
              <a:t>Vanlige symptomer på østrogenmangel i skjeden kan være urintrang og gjentatte urinveisinfeksjoner. Disse symptomene øker ofte med alderen. Aktuelt østrogen er en svært effektiv behandling og kan tilbys de aller fleste kvinner </a:t>
            </a:r>
            <a:r>
              <a:rPr lang="no" i="1" noProof="0" dirty="0"/>
              <a:t>(sjekk kontraindikasjoner).</a:t>
            </a:r>
            <a:endParaRPr lang="en-US" i="1"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o" b="0" noProof="0" dirty="0"/>
              <a:t>- </a:t>
            </a:r>
            <a:r>
              <a:rPr lang="no" sz="1800" b="0" dirty="0">
                <a:effectLst/>
                <a:latin typeface="Calibri" panose="020F0502020204030204" pitchFamily="34" charset="0"/>
                <a:ea typeface="Times New Roman" panose="02020603050405020304" pitchFamily="18" charset="0"/>
              </a:rPr>
              <a:t>Kjønn er også en faktor, og kvinner har høyere risiko enn menn på grunn av kortere urinrør og kortere avstand for bakterier å reise. I tillegg er urinrørsåpningen og endetarmen nærmere hos kvinner sammenlignet med menn.</a:t>
            </a:r>
            <a:endParaRPr lang="sv-SE" sz="1800" b="0" dirty="0">
              <a:effectLst/>
              <a:latin typeface="Calibri" panose="020F0502020204030204" pitchFamily="34" charset="0"/>
              <a:ea typeface="Calibri" panose="020F0502020204030204" pitchFamily="34" charset="0"/>
            </a:endParaRPr>
          </a:p>
          <a:p>
            <a:pPr>
              <a:defRPr/>
            </a:pPr>
            <a:r>
              <a:rPr lang="no" sz="1200" b="0" i="0" u="none" strike="noStrike" kern="1200" cap="none" spc="0" baseline="0" noProof="0" dirty="0">
                <a:solidFill>
                  <a:srgbClr val="000000"/>
                </a:solidFill>
                <a:uFillTx/>
                <a:latin typeface="Calibri"/>
              </a:rPr>
              <a:t>-Neurogen blæredysfunksjon (med høyere blæretrykk), f.eks. personer med SCI eller MS.</a:t>
            </a:r>
            <a:endParaRPr lang="en-US" sz="1200" b="0" i="0" u="none" strike="noStrike" kern="1200" cap="none" spc="0" baseline="0" noProof="0" dirty="0">
              <a:solidFill>
                <a:srgbClr val="000000"/>
              </a:solidFill>
              <a:uFillTx/>
              <a:latin typeface="Calibri"/>
              <a:cs typeface="Calibri"/>
            </a:endParaRPr>
          </a:p>
          <a:p>
            <a:pPr>
              <a:defRPr/>
            </a:pPr>
            <a:r>
              <a:rPr lang="no" sz="1200" b="0" i="0" u="none" strike="noStrike" kern="1200" cap="none" spc="0" baseline="0" noProof="0" dirty="0">
                <a:solidFill>
                  <a:srgbClr val="000000"/>
                </a:solidFill>
                <a:uFillTx/>
                <a:latin typeface="Calibri"/>
              </a:rPr>
              <a:t>Personer med høy </a:t>
            </a:r>
            <a:r>
              <a:rPr lang="no" dirty="0">
                <a:solidFill>
                  <a:srgbClr val="000000"/>
                </a:solidFill>
                <a:latin typeface="Calibri"/>
              </a:rPr>
              <a:t>grad av skade </a:t>
            </a:r>
            <a:r>
              <a:rPr lang="no" sz="1200" b="0" i="0" u="none" strike="noStrike" kern="1200" cap="none" spc="0" baseline="0" noProof="0" dirty="0">
                <a:solidFill>
                  <a:srgbClr val="000000"/>
                </a:solidFill>
                <a:uFillTx/>
                <a:latin typeface="Calibri"/>
              </a:rPr>
              <a:t>har større risiko for UVI </a:t>
            </a:r>
            <a:r>
              <a:rPr lang="no" sz="1200" b="0" i="1" u="none" strike="noStrike" kern="1200" cap="none" spc="0" baseline="0" noProof="0" dirty="0">
                <a:solidFill>
                  <a:schemeClr val="bg1">
                    <a:lumMod val="50000"/>
                  </a:schemeClr>
                </a:solidFill>
                <a:uFillTx/>
                <a:latin typeface="Calibri"/>
              </a:rPr>
              <a:t>( </a:t>
            </a:r>
            <a:r>
              <a:rPr lang="no" i="1" noProof="0" dirty="0">
                <a:solidFill>
                  <a:schemeClr val="bg1">
                    <a:lumMod val="50000"/>
                  </a:schemeClr>
                </a:solidFill>
              </a:rPr>
              <a:t>Farrelly , Scand J Urol., </a:t>
            </a:r>
            <a:r>
              <a:rPr lang="no" i="1" noProof="0" dirty="0">
                <a:solidFill>
                  <a:schemeClr val="bg1">
                    <a:lumMod val="50000"/>
                  </a:schemeClr>
                </a:solidFill>
                <a:effectLst/>
              </a:rPr>
              <a:t>2020).</a:t>
            </a:r>
            <a:endParaRPr lang="en-US" i="1" noProof="0" dirty="0">
              <a:solidFill>
                <a:schemeClr val="bg1">
                  <a:lumMod val="50000"/>
                </a:schemeClr>
              </a:solidFill>
              <a:effectLs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o" noProof="0" dirty="0"/>
              <a:t>-Funksjonsvariasjoner (dersom pasienten trenger assistent på grunn av psykiske og fysiske funksjonshemninger).</a:t>
            </a:r>
            <a:endParaRPr lang="en-US" noProof="0" dirty="0">
              <a:cs typeface="Calibri"/>
            </a:endParaRPr>
          </a:p>
          <a:p>
            <a:pPr lvl="0"/>
            <a:endParaRPr lang="en-US" noProof="0" dirty="0"/>
          </a:p>
          <a:p>
            <a:pPr lvl="0"/>
            <a:r>
              <a:rPr lang="no" b="1" noProof="0" dirty="0"/>
              <a:t>2. Lokale faktorer </a:t>
            </a:r>
            <a:r>
              <a:rPr lang="no" noProof="0" dirty="0"/>
              <a:t>er:</a:t>
            </a:r>
            <a:endParaRPr lang="en-US" noProof="0" dirty="0">
              <a:cs typeface="Calibri"/>
            </a:endParaRPr>
          </a:p>
          <a:p>
            <a:pPr lvl="0"/>
            <a:r>
              <a:rPr lang="no" noProof="0" dirty="0"/>
              <a:t>-Hvis den enkelte hadde tidligere UVI, er det lettere å få dem igjen.</a:t>
            </a:r>
            <a:endParaRPr lang="en-US" noProof="0" dirty="0">
              <a:cs typeface="Calibri"/>
            </a:endParaRPr>
          </a:p>
          <a:p>
            <a:pPr lvl="0"/>
            <a:r>
              <a:rPr lang="no" noProof="0" dirty="0"/>
              <a:t>-Blærestein/nyrestein er kjente risikofaktorer for UVI.</a:t>
            </a:r>
            <a:endParaRPr lang="en-US"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o" sz="1200" b="0" i="0" u="none" strike="noStrike" kern="1200" cap="none" spc="0" baseline="0" noProof="0" dirty="0">
                <a:solidFill>
                  <a:srgbClr val="000000"/>
                </a:solidFill>
                <a:uFillTx/>
                <a:latin typeface="Calibri"/>
              </a:rPr>
              <a:t>-Unormale anatomiske forhold, f.eks. blære diverticula eller cystocele. Link for å forklare denne tilstanden: </a:t>
            </a:r>
            <a:r>
              <a:rPr lang="no" dirty="0">
                <a:hlinkClick r:id="rId3"/>
              </a:rPr>
              <a:t>Cystocele - Wellspect</a:t>
            </a:r>
            <a:endParaRPr lang="en-US" sz="1200" b="0" i="0" u="none" strike="noStrike" kern="1200" cap="none" spc="0" baseline="0" noProof="0" dirty="0">
              <a:solidFill>
                <a:srgbClr val="000000"/>
              </a:solidFill>
              <a:uFillTx/>
              <a:latin typeface="Calibri"/>
            </a:endParaRPr>
          </a:p>
          <a:p>
            <a:pPr lvl="0"/>
            <a:endParaRPr lang="en-US" noProof="0" dirty="0"/>
          </a:p>
          <a:p>
            <a:pPr lvl="0"/>
            <a:r>
              <a:rPr lang="no" b="1" noProof="0" dirty="0"/>
              <a:t>3. Brukersamsvar (faktorer som er spesifikke for hver enkelt person) </a:t>
            </a:r>
            <a:r>
              <a:rPr lang="no" noProof="0" dirty="0"/>
              <a:t>:.</a:t>
            </a:r>
          </a:p>
          <a:p>
            <a:r>
              <a:rPr lang="no" sz="1800" dirty="0">
                <a:effectLst/>
                <a:latin typeface="Calibri" panose="020F0502020204030204" pitchFamily="34" charset="0"/>
                <a:ea typeface="Times New Roman" panose="02020603050405020304" pitchFamily="18" charset="0"/>
                <a:cs typeface="Times New Roman" panose="02020603050405020304" pitchFamily="18" charset="0"/>
              </a:rPr>
              <a:t>-Utilstrekkelig væskeinntak (vann </a:t>
            </a:r>
            <a:r>
              <a:rPr lang="no" sz="1800" b="0" dirty="0">
                <a:effectLst/>
                <a:latin typeface="Calibri" panose="020F0502020204030204" pitchFamily="34" charset="0"/>
                <a:ea typeface="Times New Roman" panose="02020603050405020304" pitchFamily="18" charset="0"/>
                <a:cs typeface="Times New Roman" panose="02020603050405020304" pitchFamily="18" charset="0"/>
              </a:rPr>
              <a:t>, ikke kaffe eller lignende) kan øke risikoen for UVI ved å redusere den totale urinproduksjonen og forhindre fortynning av bakterier.</a:t>
            </a:r>
            <a:endParaRPr lang="en-US" b="0" noProof="0" dirty="0">
              <a:cs typeface="Calibri"/>
            </a:endParaRPr>
          </a:p>
          <a:p>
            <a:pPr lvl="0"/>
            <a:r>
              <a:rPr lang="no" noProof="0" dirty="0"/>
              <a:t>-Ikke-hygienisk RIK-prosedyre, (hånd- og kjønnshygiene bør gjøres i henhold til lokale retningslinjer)</a:t>
            </a:r>
            <a:endParaRPr lang="en-US" noProof="0" dirty="0">
              <a:cs typeface="Calibri"/>
            </a:endParaRPr>
          </a:p>
          <a:p>
            <a:pPr lvl="0"/>
            <a:r>
              <a:rPr lang="no" noProof="0" dirty="0"/>
              <a:t>-Utilstrekkelig opplæring om RIK-prosedyren (pedagogiske veiledninger av RIK-materiale kommer senere i dette materialet)</a:t>
            </a:r>
            <a:endParaRPr lang="en-US" noProof="0" dirty="0">
              <a:cs typeface="Calibri"/>
            </a:endParaRPr>
          </a:p>
          <a:p>
            <a:pPr lvl="0"/>
            <a:r>
              <a:rPr lang="no" noProof="0" dirty="0"/>
              <a:t>-Rester av urin i blæren på grunn av feil </a:t>
            </a:r>
            <a:r>
              <a:rPr lang="no" sz="1800" dirty="0">
                <a:effectLst/>
                <a:latin typeface="Calibri" panose="020F0502020204030204" pitchFamily="34" charset="0"/>
                <a:ea typeface="Times New Roman" panose="02020603050405020304" pitchFamily="18" charset="0"/>
                <a:cs typeface="Times New Roman" panose="02020603050405020304" pitchFamily="18" charset="0"/>
              </a:rPr>
              <a:t>kateteriseringsteknikk.</a:t>
            </a:r>
            <a:endParaRPr lang="en-US" noProof="0" dirty="0"/>
          </a:p>
          <a:p>
            <a:pPr lvl="0"/>
            <a:r>
              <a:rPr lang="no" b="1" noProof="0" dirty="0"/>
              <a:t>4. RIK </a:t>
            </a:r>
            <a:r>
              <a:rPr lang="no" b="1" i="1" noProof="0" dirty="0"/>
              <a:t>i seg selv</a:t>
            </a:r>
            <a:r>
              <a:rPr lang="no" i="1" noProof="0" dirty="0"/>
              <a:t> </a:t>
            </a:r>
            <a:r>
              <a:rPr lang="no" noProof="0" dirty="0"/>
              <a:t>utgjør en økt risiko for urinveisinfeksjon sammenlignet med normal tømning siden det skyller ut bakterier:</a:t>
            </a:r>
            <a:endParaRPr lang="en-US" noProof="0" dirty="0">
              <a:cs typeface="Calibri"/>
            </a:endParaRPr>
          </a:p>
          <a:p>
            <a:pPr lvl="0"/>
            <a:r>
              <a:rPr lang="no" noProof="0" dirty="0"/>
              <a:t>-Hvis kateteret ikke opprettholder sin smøring under hele kateteriseringen, kan det oppstå mikrotraumer i urinrøret og blæren.</a:t>
            </a:r>
            <a:endParaRPr lang="en-US"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o" noProof="0" dirty="0"/>
              <a:t>-Hvis kateteret ikke klarer å tømme blæren helt (f.eks. hvis kateteret ikke er langt nok) eller hvis feil RIK-teknikk brukes.</a:t>
            </a:r>
            <a:endParaRPr lang="en-US"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o" noProof="0" dirty="0"/>
              <a:t>-Hvis fremmede bakterier føres inn i urinrøret via kateteret.</a:t>
            </a:r>
            <a:endParaRPr lang="en-US" noProof="0" dirty="0">
              <a:cs typeface="Calibri"/>
            </a:endParaRPr>
          </a:p>
          <a:p>
            <a:pPr lvl="0"/>
            <a:endParaRPr lang="en-US" noProof="0" dirty="0"/>
          </a:p>
          <a:p>
            <a:pPr lvl="0"/>
            <a:endParaRPr lang="en-US" noProof="0" dirty="0"/>
          </a:p>
          <a:p>
            <a:pPr lvl="0"/>
            <a:endParaRPr lang="en-US" noProof="0" dirty="0"/>
          </a:p>
          <a:p>
            <a:pPr lvl="0"/>
            <a:endParaRPr lang="en-US" noProof="0"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4</a:t>
            </a:fld>
            <a:endParaRPr lang="sv-SE"/>
          </a:p>
        </p:txBody>
      </p:sp>
    </p:spTree>
    <p:extLst>
      <p:ext uri="{BB962C8B-B14F-4D97-AF65-F5344CB8AC3E}">
        <p14:creationId xmlns:p14="http://schemas.microsoft.com/office/powerpoint/2010/main" val="35441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no" dirty="0"/>
              <a:t>UVI er en bakteriell infeksjon som påvirker en del av urinveiene. Urinen inneholder mye væske, salter og avfallsstoffer. Når bakterier formerer seg i urinen, angriper de slimhinnen og forårsaker UVI.</a:t>
            </a:r>
          </a:p>
          <a:p>
            <a:pPr lvl="0"/>
            <a:endParaRPr lang="en" dirty="0"/>
          </a:p>
          <a:p>
            <a:pPr lvl="0"/>
            <a:r>
              <a:rPr lang="no" dirty="0"/>
              <a:t>Urinveisinfeksjoner kan deles inn etter plassering og alvorlighetsgrad:</a:t>
            </a:r>
            <a:endParaRPr lang="en" dirty="0">
              <a:cs typeface="Calibri"/>
            </a:endParaRPr>
          </a:p>
          <a:p>
            <a:pPr lvl="0"/>
            <a:endParaRPr lang="en" dirty="0"/>
          </a:p>
          <a:p>
            <a:pPr lvl="0"/>
            <a:r>
              <a:rPr lang="no" b="1" dirty="0"/>
              <a:t>Nedre urinveisinfeksjoner </a:t>
            </a:r>
            <a:r>
              <a:rPr lang="no" b="0" dirty="0"/>
              <a:t>(cystitt)</a:t>
            </a:r>
            <a:br>
              <a:rPr lang="sv-SE">
                <a:cs typeface="+mn-lt"/>
              </a:rPr>
            </a:br>
            <a:r>
              <a:rPr lang="nb-NO">
                <a:cs typeface="+mn-lt"/>
              </a:rPr>
              <a:t>Temp </a:t>
            </a:r>
            <a:r>
              <a:rPr lang="nb-NO" dirty="0">
                <a:cs typeface="+mn-lt"/>
              </a:rPr>
              <a:t>≤38 °C, CRP ≤30 mg/l. allmentilstand kan være påvirket hos eldre.</a:t>
            </a: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no" b="1" dirty="0"/>
              <a:t>Øvre urinveisinfeksjoner </a:t>
            </a:r>
            <a:r>
              <a:rPr lang="sv-SE" b="0" dirty="0"/>
              <a:t>(</a:t>
            </a:r>
            <a:r>
              <a:rPr lang="sv-SE" b="0" dirty="0" err="1"/>
              <a:t>pyelonefritt</a:t>
            </a:r>
            <a:r>
              <a:rPr lang="sv-SE" b="0" dirty="0"/>
              <a:t>)</a:t>
            </a:r>
            <a:br>
              <a:rPr lang="sv-SE" dirty="0">
                <a:cs typeface="+mn-lt"/>
              </a:rPr>
            </a:br>
            <a:r>
              <a:rPr lang="no" dirty="0"/>
              <a:t>Temp ≥38°C, CRP ≥30 mg/l, feber (kan være fraværende hos eldre) og generelle effekter i varierende grad. Ev. frysninger, hodepine, kvalme og oppkast.</a:t>
            </a:r>
            <a:endParaRPr lang="en" dirty="0">
              <a:cs typeface="Calibri"/>
            </a:endParaRPr>
          </a:p>
          <a:p>
            <a:pPr lvl="0"/>
            <a:endParaRPr lang="en" dirty="0"/>
          </a:p>
          <a:p>
            <a:pPr lvl="0"/>
            <a:r>
              <a:rPr lang="no" b="1" dirty="0"/>
              <a:t>En urinveisinfeksjon betegnes som komplisert </a:t>
            </a:r>
            <a:r>
              <a:rPr lang="no" dirty="0"/>
              <a:t>når det er en samtidig strukturell eller funksjonell forstyrrelse i urinveiene eller når det er en underliggende sykdom som svekker pasientens forsvar mot infeksjonen eller respons på behandling.</a:t>
            </a:r>
            <a:endParaRPr lang="en" dirty="0">
              <a:cs typeface="Calibri"/>
            </a:endParaRPr>
          </a:p>
          <a:p>
            <a:pPr lvl="0"/>
            <a:r>
              <a:rPr lang="no" dirty="0"/>
              <a:t>Dette materialet er begrenset til tilbakevendende UVI hos personer som utfører IC (mange ganger referert til som kompliserte UVI).</a:t>
            </a:r>
            <a:endParaRPr lang="en" dirty="0">
              <a:cs typeface="Calibri"/>
            </a:endParaRPr>
          </a:p>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5</a:t>
            </a:fld>
            <a:endParaRPr lang="sv-SE"/>
          </a:p>
        </p:txBody>
      </p:sp>
    </p:spTree>
    <p:extLst>
      <p:ext uri="{BB962C8B-B14F-4D97-AF65-F5344CB8AC3E}">
        <p14:creationId xmlns:p14="http://schemas.microsoft.com/office/powerpoint/2010/main" val="3422600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no" noProof="0"/>
              <a:t>Hvis du er interessert i </a:t>
            </a:r>
            <a:r>
              <a:rPr lang="no" sz="1200" kern="1200" noProof="0">
                <a:solidFill>
                  <a:schemeClr val="tx1"/>
                </a:solidFill>
                <a:latin typeface="+mn-lt"/>
                <a:ea typeface="+mn-ea"/>
                <a:cs typeface="+mn-cs"/>
              </a:rPr>
              <a:t>den trinnvise prosedyren for hvordan en UVI normalt oppstår </a:t>
            </a:r>
            <a:r>
              <a:rPr lang="no"/>
              <a:t>,</a:t>
            </a:r>
            <a:r>
              <a:rPr lang="no" sz="1200" kern="1200" noProof="0">
                <a:solidFill>
                  <a:schemeClr val="tx1"/>
                </a:solidFill>
                <a:latin typeface="+mn-lt"/>
                <a:ea typeface="+mn-ea"/>
                <a:cs typeface="+mn-cs"/>
              </a:rPr>
              <a:t> </a:t>
            </a:r>
            <a:r>
              <a:rPr lang="no"/>
              <a:t>klikk</a:t>
            </a:r>
            <a:r>
              <a:rPr lang="no" sz="1200" kern="1200" noProof="0">
                <a:solidFill>
                  <a:schemeClr val="tx1"/>
                </a:solidFill>
                <a:latin typeface="+mn-lt"/>
                <a:ea typeface="+mn-ea"/>
                <a:cs typeface="+mn-cs"/>
              </a:rPr>
              <a:t> </a:t>
            </a:r>
            <a:r>
              <a:rPr lang="no"/>
              <a:t>på </a:t>
            </a:r>
            <a:r>
              <a:rPr lang="no" sz="1200" kern="1200" noProof="0">
                <a:solidFill>
                  <a:schemeClr val="tx1"/>
                </a:solidFill>
                <a:latin typeface="+mn-lt"/>
                <a:ea typeface="+mn-ea"/>
                <a:cs typeface="+mn-cs"/>
              </a:rPr>
              <a:t>lenken for å komme til vår utdanningsplattform med CPD-akkreditert materiale.</a:t>
            </a:r>
            <a:r>
              <a:rPr lang="no"/>
              <a:t> </a:t>
            </a:r>
            <a:endParaRPr lang="en-US" sz="1200" kern="1200" noProof="0">
              <a:solidFill>
                <a:schemeClr val="tx1"/>
              </a:solidFill>
              <a:latin typeface="+mn-lt"/>
              <a:ea typeface="+mn-ea"/>
              <a:cs typeface="+mn-cs"/>
            </a:endParaRPr>
          </a:p>
          <a:p>
            <a:r>
              <a:rPr lang="no" sz="1200" u="none" kern="1200" noProof="0">
                <a:solidFill>
                  <a:schemeClr val="tx1"/>
                </a:solidFill>
                <a:latin typeface="+mn-lt"/>
                <a:ea typeface="+mn-ea"/>
                <a:cs typeface="+mn-cs"/>
              </a:rPr>
              <a:t>CPD betyr at læringsaktiviteten har oppfylt standardene og målestokkene for Continuing Professional Development (CPD) og har blitt evaluert for sin kvalitet.</a:t>
            </a:r>
            <a:endParaRPr lang="en-US" sz="1200" u="none" kern="1200" noProof="0">
              <a:solidFill>
                <a:schemeClr val="tx1"/>
              </a:solidFill>
              <a:latin typeface="+mn-lt"/>
              <a:cs typeface="Calibri"/>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6</a:t>
            </a:fld>
            <a:endParaRPr lang="sv-SE"/>
          </a:p>
        </p:txBody>
      </p:sp>
    </p:spTree>
    <p:extLst>
      <p:ext uri="{BB962C8B-B14F-4D97-AF65-F5344CB8AC3E}">
        <p14:creationId xmlns:p14="http://schemas.microsoft.com/office/powerpoint/2010/main" val="3004359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a:p>
        </p:txBody>
      </p:sp>
    </p:spTree>
    <p:extLst>
      <p:ext uri="{BB962C8B-B14F-4D97-AF65-F5344CB8AC3E}">
        <p14:creationId xmlns:p14="http://schemas.microsoft.com/office/powerpoint/2010/main" val="71384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444AB-4FF0-1FD6-F2CF-56DFD2EFB8D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38788EE-F326-920E-BBDD-5E90C1CCCD1C}"/>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o" sz="1800" dirty="0">
                <a:effectLst/>
                <a:latin typeface="Calibri" panose="020F0502020204030204" pitchFamily="34" charset="0"/>
                <a:ea typeface="Times New Roman" panose="02020603050405020304" pitchFamily="18" charset="0"/>
              </a:rPr>
              <a:t>De vanligste </a:t>
            </a:r>
            <a:r>
              <a:rPr lang="no" sz="1800" b="0" dirty="0">
                <a:effectLst/>
                <a:latin typeface="Calibri" panose="020F0502020204030204" pitchFamily="34" charset="0"/>
                <a:ea typeface="Times New Roman" panose="02020603050405020304" pitchFamily="18" charset="0"/>
              </a:rPr>
              <a:t>symptomene (symptom på en) UVI er en endring i tømmemønsteret, f.eks. økt frekvens. Det er også vanlig med en stikkende/brennende følelse eller følelse av å ikke </a:t>
            </a:r>
            <a:r>
              <a:rPr lang="no" sz="1800" dirty="0">
                <a:effectLst/>
                <a:latin typeface="Calibri" panose="020F0502020204030204" pitchFamily="34" charset="0"/>
                <a:ea typeface="Times New Roman" panose="02020603050405020304" pitchFamily="18" charset="0"/>
              </a:rPr>
              <a:t>kunne tømme seg helt.</a:t>
            </a:r>
            <a:endParaRPr lang="sv-SE"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solidFill>
                <a:srgbClr val="4C4C4C"/>
              </a:solidFill>
              <a:latin typeface="Source Sans Pro" pitchFamily="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o" noProof="0" dirty="0">
                <a:solidFill>
                  <a:srgbClr val="4C4C4C"/>
                </a:solidFill>
                <a:latin typeface="Source Sans Pro" pitchFamily="34"/>
              </a:rPr>
              <a:t>Hos pasienter med nevrogen skade/sykdom kan UVI forårsake økt spastisitet.</a:t>
            </a:r>
            <a:br>
              <a:rPr lang="en-US" noProof="0" dirty="0">
                <a:solidFill>
                  <a:srgbClr val="4C4C4C"/>
                </a:solidFill>
                <a:latin typeface="Source Sans Pro" pitchFamily="34"/>
              </a:rPr>
            </a:br>
            <a:endParaRPr lang="en-US" noProof="0" dirty="0">
              <a:solidFill>
                <a:srgbClr val="4C4C4C"/>
              </a:solidFill>
              <a:latin typeface="Source Sans Pro" pitchFamily="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o" noProof="0" dirty="0">
                <a:solidFill>
                  <a:srgbClr val="4C4C4C"/>
                </a:solidFill>
                <a:latin typeface="Source Sans Pro" pitchFamily="34"/>
              </a:rPr>
              <a:t>Eldre mennesker kan bli forvirrede og personer med høye ryggmargsskader over T6 kan ha autonom dysrefleksi.</a:t>
            </a:r>
          </a:p>
          <a:p>
            <a:pPr lvl="0"/>
            <a:endParaRPr lang="en-US" noProof="0" dirty="0">
              <a:solidFill>
                <a:srgbClr val="4C4C4C"/>
              </a:solidFill>
              <a:latin typeface="Source Sans Pro" pitchFamily="34"/>
            </a:endParaRPr>
          </a:p>
          <a:p>
            <a:pPr lvl="0"/>
            <a:endParaRPr lang="en-US" noProof="0" dirty="0">
              <a:solidFill>
                <a:srgbClr val="4C4C4C"/>
              </a:solidFill>
              <a:latin typeface="Source Sans Pro" pitchFamily="34"/>
            </a:endParaRPr>
          </a:p>
          <a:p>
            <a:pPr lvl="0"/>
            <a:endParaRPr lang="en-US" noProof="0" dirty="0">
              <a:solidFill>
                <a:srgbClr val="4C4C4C"/>
              </a:solidFill>
              <a:latin typeface="Source Sans Pro" pitchFamily="34"/>
            </a:endParaRPr>
          </a:p>
          <a:p>
            <a:pPr lvl="0"/>
            <a:endParaRPr lang="en-US" b="0" noProof="0" dirty="0">
              <a:solidFill>
                <a:srgbClr val="111111"/>
              </a:solidFill>
              <a:highlight>
                <a:srgbClr val="FFFF00"/>
              </a:highlight>
              <a:latin typeface="-apple-system"/>
            </a:endParaRPr>
          </a:p>
          <a:p>
            <a:pPr lvl="0"/>
            <a:endParaRPr lang="en-US" noProof="0" dirty="0">
              <a:highlight>
                <a:srgbClr val="FFFF00"/>
              </a:highlight>
            </a:endParaRPr>
          </a:p>
          <a:p>
            <a:pPr lvl="0"/>
            <a:endParaRPr lang="en-US" noProof="0" dirty="0">
              <a:highlight>
                <a:srgbClr val="FFFF00"/>
              </a:highlight>
            </a:endParaRPr>
          </a:p>
          <a:p>
            <a:pPr lvl="0"/>
            <a:endParaRPr lang="en-US" noProof="0" dirty="0"/>
          </a:p>
        </p:txBody>
      </p:sp>
      <p:sp>
        <p:nvSpPr>
          <p:cNvPr id="4" name="Slide Number Placeholder 3">
            <a:extLst>
              <a:ext uri="{FF2B5EF4-FFF2-40B4-BE49-F238E27FC236}">
                <a16:creationId xmlns:a16="http://schemas.microsoft.com/office/drawing/2014/main" id="{27ED897B-2C03-35C6-AABA-9A883EC901B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46BAA38-8636-4734-834A-BD5AF41A0A06}" type="slidenum">
              <a:t>8</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o" noProof="0" dirty="0">
                <a:solidFill>
                  <a:srgbClr val="4C4C4C"/>
                </a:solidFill>
                <a:latin typeface="Source Sans Pro"/>
                <a:ea typeface="Source Sans Pro"/>
              </a:rPr>
              <a:t>For omtrent et tiår siden ble urinen antatt å være steril, dette er ikke sant og urinen inneholder bakterier (både de gode og de dårlige) som lever i symbiose med oss.</a:t>
            </a:r>
          </a:p>
          <a:p>
            <a:pPr marL="0" marR="0" lvl="0" indent="0" algn="l" defTabSz="914400" rtl="0" eaLnBrk="1" fontAlgn="auto" latinLnBrk="0" hangingPunct="1">
              <a:lnSpc>
                <a:spcPct val="100000"/>
              </a:lnSpc>
              <a:spcBef>
                <a:spcPts val="0"/>
              </a:spcBef>
              <a:spcAft>
                <a:spcPts val="0"/>
              </a:spcAft>
              <a:buClrTx/>
              <a:buSzTx/>
              <a:buFontTx/>
              <a:buNone/>
              <a:tabLst/>
              <a:defRPr/>
            </a:pPr>
            <a:r>
              <a:rPr lang="no" noProof="0" dirty="0">
                <a:solidFill>
                  <a:srgbClr val="4C4C4C"/>
                </a:solidFill>
                <a:latin typeface="Source Sans Pro"/>
                <a:ea typeface="Source Sans Pro"/>
              </a:rPr>
              <a:t>UVI er delt inn i asymptomatiske og symptomatiske:</a:t>
            </a:r>
          </a:p>
          <a:p>
            <a:pPr marL="0" marR="0" lvl="0" indent="0" algn="l" defTabSz="914400" rtl="0" eaLnBrk="1" fontAlgn="auto" latinLnBrk="0" hangingPunct="1">
              <a:lnSpc>
                <a:spcPct val="100000"/>
              </a:lnSpc>
              <a:spcBef>
                <a:spcPts val="0"/>
              </a:spcBef>
              <a:spcAft>
                <a:spcPts val="0"/>
              </a:spcAft>
              <a:buClrTx/>
              <a:buSzTx/>
              <a:buFontTx/>
              <a:buNone/>
              <a:tabLst/>
              <a:defRPr/>
            </a:pPr>
            <a:r>
              <a:rPr lang="no" noProof="0" dirty="0">
                <a:solidFill>
                  <a:srgbClr val="4C4C4C"/>
                </a:solidFill>
                <a:latin typeface="Source Sans Pro"/>
                <a:ea typeface="Source Sans Pro"/>
              </a:rPr>
              <a:t>Asymptomatisk UVI betyr at du har bakterier i urinen uten symptomer fra urinveiene.</a:t>
            </a:r>
          </a:p>
          <a:p>
            <a:pPr lvl="0"/>
            <a:endParaRPr lang="en-US" noProof="0" dirty="0"/>
          </a:p>
          <a:p>
            <a:r>
              <a:rPr lang="no" sz="1800" b="0" i="0" u="none" strike="noStrike" baseline="0" dirty="0">
                <a:latin typeface="Roboto-Regular"/>
              </a:rPr>
              <a:t>UVI er definert som bakteriuri eller funguri sammen med urinveissymptomer som dysuri og feber med en telling på &gt; 103 CFU/ml.</a:t>
            </a:r>
            <a:r>
              <a:rPr lang="no" sz="1800" dirty="0">
                <a:latin typeface="Roboto-Regular"/>
              </a:rPr>
              <a:t> </a:t>
            </a:r>
            <a:r>
              <a:rPr lang="no" sz="1800" b="0" i="0" u="none" strike="noStrike" baseline="0" noProof="0" dirty="0">
                <a:latin typeface="Roboto-Regular"/>
              </a:rPr>
              <a:t> </a:t>
            </a:r>
            <a:r>
              <a:rPr lang="no" sz="1800" b="0" i="1" u="none" strike="noStrike" baseline="0" noProof="0" dirty="0">
                <a:solidFill>
                  <a:schemeClr val="bg1">
                    <a:lumMod val="50000"/>
                  </a:schemeClr>
                </a:solidFill>
                <a:latin typeface="Roboto-Regular"/>
              </a:rPr>
              <a:t>(EAUN </a:t>
            </a:r>
            <a:r>
              <a:rPr lang="no" sz="1800" i="1" dirty="0">
                <a:solidFill>
                  <a:schemeClr val="bg1">
                    <a:lumMod val="50000"/>
                  </a:schemeClr>
                </a:solidFill>
                <a:latin typeface="Roboto-Regular"/>
              </a:rPr>
              <a:t>IC-retningslinjer </a:t>
            </a:r>
            <a:r>
              <a:rPr lang="no" sz="1800" b="0" i="1" u="none" strike="noStrike" baseline="0" noProof="0" dirty="0">
                <a:solidFill>
                  <a:schemeClr val="bg1">
                    <a:lumMod val="50000"/>
                  </a:schemeClr>
                </a:solidFill>
                <a:latin typeface="Roboto-Regular"/>
              </a:rPr>
              <a:t>2024)</a:t>
            </a:r>
          </a:p>
          <a:p>
            <a:pPr>
              <a:defRPr/>
            </a:pPr>
            <a:r>
              <a:rPr lang="no" noProof="0" dirty="0"/>
              <a:t>Dette er den definisjonen som nå oftest står i litteraturen og som helsevesenet også streber etter. Hvis det er behov for antibiotika, bør dette vurderes av helsepersonell og i forbindelse med bakteriekultur velge riktig type antibiotika.</a:t>
            </a:r>
            <a:r>
              <a:rPr lang="no" dirty="0"/>
              <a:t> </a:t>
            </a:r>
            <a:endParaRPr lang="en-US" noProof="0" dirty="0">
              <a:cs typeface="Calibri"/>
            </a:endParaRPr>
          </a:p>
          <a:p>
            <a:pPr lvl="0"/>
            <a:endParaRPr lang="en-US" noProof="0"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9</a:t>
            </a:fld>
            <a:endParaRPr lang="en-US"/>
          </a:p>
        </p:txBody>
      </p:sp>
    </p:spTree>
    <p:extLst>
      <p:ext uri="{BB962C8B-B14F-4D97-AF65-F5344CB8AC3E}">
        <p14:creationId xmlns:p14="http://schemas.microsoft.com/office/powerpoint/2010/main" val="64944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none"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styleS</a:t>
            </a:r>
            <a:endParaRPr lang="en-US"/>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lvl1pPr>
              <a:defRPr>
                <a:solidFill>
                  <a:schemeClr val="tx1"/>
                </a:solidFill>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276475"/>
            <a:ext cx="10515600" cy="4230000"/>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06832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276474"/>
            <a:ext cx="10515600" cy="402712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520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299446"/>
            <a:ext cx="5181600" cy="40041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299446"/>
            <a:ext cx="5181600" cy="40041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4">
            <a:extLst>
              <a:ext uri="{FF2B5EF4-FFF2-40B4-BE49-F238E27FC236}">
                <a16:creationId xmlns:a16="http://schemas.microsoft.com/office/drawing/2014/main" id="{D64ADB31-3AD0-29CC-7188-E10C26EEEEB4}"/>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15">
            <a:extLst>
              <a:ext uri="{FF2B5EF4-FFF2-40B4-BE49-F238E27FC236}">
                <a16:creationId xmlns:a16="http://schemas.microsoft.com/office/drawing/2014/main" id="{FE3B2A38-DB35-7D92-8B1A-94567580C161}"/>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38418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1522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69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71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hasCustomPrompt="1"/>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Autofit/>
          </a:bodyPr>
          <a:lstStyle>
            <a:lvl1pPr algn="ctr">
              <a:defRPr sz="5400" cap="all" baseline="0">
                <a:latin typeface="+mj-lt"/>
              </a:defRPr>
            </a:lvl1pPr>
          </a:lstStyle>
          <a:p>
            <a:r>
              <a:rPr lang="en-US"/>
              <a:t>Click to edit </a:t>
            </a:r>
            <a:br>
              <a:rPr lang="en-US"/>
            </a:br>
            <a:r>
              <a:rPr lang="en-US"/>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reeform 3">
            <a:extLst>
              <a:ext uri="{FF2B5EF4-FFF2-40B4-BE49-F238E27FC236}">
                <a16:creationId xmlns:a16="http://schemas.microsoft.com/office/drawing/2014/main" id="{7165612B-82C4-0E91-ED44-6786F8FFCFBD}"/>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B0B30BFD-9909-CAD2-275C-DDFDEF0273E1}"/>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651679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7537">
          <p15:clr>
            <a:srgbClr val="FBAE40"/>
          </p15:clr>
        </p15:guide>
        <p15:guide id="4" pos="121">
          <p15:clr>
            <a:srgbClr val="FBAE40"/>
          </p15:clr>
        </p15:guide>
        <p15:guide id="5" pos="529">
          <p15:clr>
            <a:srgbClr val="FBAE40"/>
          </p15:clr>
        </p15:guide>
        <p15:guide id="6" pos="7151">
          <p15:clr>
            <a:srgbClr val="FBAE40"/>
          </p15:clr>
        </p15:guide>
        <p15:guide id="7" orient="horz" pos="1230">
          <p15:clr>
            <a:srgbClr val="FBAE40"/>
          </p15:clr>
        </p15:guide>
        <p15:guide id="8" orient="horz" pos="1412">
          <p15:clr>
            <a:srgbClr val="FBAE40"/>
          </p15:clr>
        </p15:guide>
        <p15:guide id="9" orient="horz" pos="4042">
          <p15:clr>
            <a:srgbClr val="FBAE40"/>
          </p15:clr>
        </p15:guide>
        <p15:guide id="10" orient="horz" pos="4201">
          <p15:clr>
            <a:srgbClr val="FBAE40"/>
          </p15:clr>
        </p15:guide>
        <p15:guide id="11" pos="4112">
          <p15:clr>
            <a:srgbClr val="FBAE40"/>
          </p15:clr>
        </p15:guide>
        <p15:guide id="12" pos="3591">
          <p15:clr>
            <a:srgbClr val="FBAE40"/>
          </p15:clr>
        </p15:guide>
        <p15:guide id="13" orient="horz" pos="390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8200" y="916343"/>
            <a:ext cx="10515600"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199" y="2276474"/>
            <a:ext cx="10515599"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862089"/>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3" pos="4112">
          <p15:clr>
            <a:srgbClr val="FBAE40"/>
          </p15:clr>
        </p15:guide>
        <p15:guide id="14" orient="horz" pos="39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5664200" y="916343"/>
            <a:ext cx="5689599"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5664200" y="2276474"/>
            <a:ext cx="56895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839788" y="915988"/>
            <a:ext cx="4176612" cy="5284787"/>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1641837815"/>
      </p:ext>
    </p:extLst>
  </p:cSld>
  <p:clrMapOvr>
    <a:masterClrMapping/>
  </p:clrMapOvr>
  <p:extLst>
    <p:ext uri="{DCECCB84-F9BA-43D5-87BE-67443E8EF086}">
      <p15:sldGuideLst xmlns:p15="http://schemas.microsoft.com/office/powerpoint/2012/main">
        <p15:guide id="1" orient="horz" pos="1253">
          <p15:clr>
            <a:srgbClr val="FBAE40"/>
          </p15:clr>
        </p15:guide>
        <p15:guide id="2" pos="316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4" orient="horz" pos="39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5016500" y="916343"/>
            <a:ext cx="6337299"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5016500" y="2276474"/>
            <a:ext cx="63372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839788" y="915988"/>
            <a:ext cx="3348037" cy="5284787"/>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1000993984"/>
      </p:ext>
    </p:extLst>
  </p:cSld>
  <p:clrMapOvr>
    <a:masterClrMapping/>
  </p:clrMapOvr>
  <p:extLst>
    <p:ext uri="{DCECCB84-F9BA-43D5-87BE-67443E8EF086}">
      <p15:sldGuideLst xmlns:p15="http://schemas.microsoft.com/office/powerpoint/2012/main">
        <p15:guide id="1" orient="horz" pos="1253">
          <p15:clr>
            <a:srgbClr val="FBAE40"/>
          </p15:clr>
        </p15:guide>
        <p15:guide id="2" pos="2638" userDrawn="1">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160" userDrawn="1">
          <p15:clr>
            <a:srgbClr val="FBAE40"/>
          </p15:clr>
        </p15:guide>
        <p15:guide id="14" orient="horz" pos="390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9788" y="916343"/>
            <a:ext cx="10512425"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9788" y="2276474"/>
            <a:ext cx="56895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7180036" y="2269921"/>
            <a:ext cx="4172177" cy="3930854"/>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813349769"/>
      </p:ext>
    </p:extLst>
  </p:cSld>
  <p:clrMapOvr>
    <a:masterClrMapping/>
  </p:clrMapOvr>
  <p:extLst>
    <p:ext uri="{DCECCB84-F9BA-43D5-87BE-67443E8EF086}">
      <p15:sldGuideLst xmlns:p15="http://schemas.microsoft.com/office/powerpoint/2012/main">
        <p15:guide id="1" orient="horz" pos="1253">
          <p15:clr>
            <a:srgbClr val="FBAE40"/>
          </p15:clr>
        </p15:guide>
        <p15:guide id="2" pos="452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3" pos="4112">
          <p15:clr>
            <a:srgbClr val="FBAE40"/>
          </p15:clr>
        </p15:guide>
        <p15:guide id="14" orient="horz" pos="39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9788" y="916343"/>
            <a:ext cx="10512425"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9788" y="2276474"/>
            <a:ext cx="4172177"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5664200" y="2269921"/>
            <a:ext cx="5688013" cy="3930854"/>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4007380529"/>
      </p:ext>
    </p:extLst>
  </p:cSld>
  <p:clrMapOvr>
    <a:masterClrMapping/>
  </p:clrMapOvr>
  <p:extLst>
    <p:ext uri="{DCECCB84-F9BA-43D5-87BE-67443E8EF086}">
      <p15:sldGuideLst xmlns:p15="http://schemas.microsoft.com/office/powerpoint/2012/main">
        <p15:guide id="1" orient="horz" pos="1253">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3" pos="3160">
          <p15:clr>
            <a:srgbClr val="FBAE40"/>
          </p15:clr>
        </p15:guide>
        <p15:guide id="14" orient="horz" pos="39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8200" y="916343"/>
            <a:ext cx="10515600" cy="1054121"/>
          </a:xfrm>
        </p:spPr>
        <p:txBody>
          <a:bodyPr anchor="b" anchorCtr="0"/>
          <a:lstStyle>
            <a:lvl1pPr>
              <a:defRPr>
                <a:latin typeface="+mj-lt"/>
              </a:defRPr>
            </a:lvl1pPr>
          </a:lstStyle>
          <a:p>
            <a:r>
              <a:rPr lang="en-US"/>
              <a:t>Click to edit Master title style</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D144B50D-F83A-59F8-E4E1-8BFE3BA8FC7F}"/>
              </a:ext>
            </a:extLst>
          </p:cNvPr>
          <p:cNvSpPr>
            <a:spLocks noGrp="1"/>
          </p:cNvSpPr>
          <p:nvPr>
            <p:ph sz="quarter" idx="10"/>
          </p:nvPr>
        </p:nvSpPr>
        <p:spPr>
          <a:xfrm>
            <a:off x="839788" y="5048250"/>
            <a:ext cx="3348037"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8" name="Content Placeholder 6">
            <a:extLst>
              <a:ext uri="{FF2B5EF4-FFF2-40B4-BE49-F238E27FC236}">
                <a16:creationId xmlns:a16="http://schemas.microsoft.com/office/drawing/2014/main" id="{9C82BDA6-65FA-752B-F009-AF6DFAB7C4E3}"/>
              </a:ext>
            </a:extLst>
          </p:cNvPr>
          <p:cNvSpPr>
            <a:spLocks noGrp="1"/>
          </p:cNvSpPr>
          <p:nvPr>
            <p:ph sz="quarter" idx="11"/>
          </p:nvPr>
        </p:nvSpPr>
        <p:spPr>
          <a:xfrm>
            <a:off x="4403120" y="5048250"/>
            <a:ext cx="3385155"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9" name="Content Placeholder 6">
            <a:extLst>
              <a:ext uri="{FF2B5EF4-FFF2-40B4-BE49-F238E27FC236}">
                <a16:creationId xmlns:a16="http://schemas.microsoft.com/office/drawing/2014/main" id="{075D7942-3B47-468C-E39B-4EFA93A78185}"/>
              </a:ext>
            </a:extLst>
          </p:cNvPr>
          <p:cNvSpPr>
            <a:spLocks noGrp="1"/>
          </p:cNvSpPr>
          <p:nvPr>
            <p:ph sz="quarter" idx="12"/>
          </p:nvPr>
        </p:nvSpPr>
        <p:spPr>
          <a:xfrm>
            <a:off x="7985305" y="5048250"/>
            <a:ext cx="3348037"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11" name="Picture Placeholder 10">
            <a:extLst>
              <a:ext uri="{FF2B5EF4-FFF2-40B4-BE49-F238E27FC236}">
                <a16:creationId xmlns:a16="http://schemas.microsoft.com/office/drawing/2014/main" id="{B4571B4C-D604-5F3D-2274-10931FF2B5E2}"/>
              </a:ext>
            </a:extLst>
          </p:cNvPr>
          <p:cNvSpPr>
            <a:spLocks noGrp="1"/>
          </p:cNvSpPr>
          <p:nvPr>
            <p:ph type="pic" sz="quarter" idx="13"/>
          </p:nvPr>
        </p:nvSpPr>
        <p:spPr>
          <a:xfrm>
            <a:off x="839788" y="2276475"/>
            <a:ext cx="3348037" cy="2371725"/>
          </a:xfrm>
        </p:spPr>
        <p:txBody>
          <a:bodyPr/>
          <a:lstStyle/>
          <a:p>
            <a:endParaRPr lang="en-SE"/>
          </a:p>
        </p:txBody>
      </p:sp>
      <p:sp>
        <p:nvSpPr>
          <p:cNvPr id="13" name="Picture Placeholder 10">
            <a:extLst>
              <a:ext uri="{FF2B5EF4-FFF2-40B4-BE49-F238E27FC236}">
                <a16:creationId xmlns:a16="http://schemas.microsoft.com/office/drawing/2014/main" id="{1C278C2B-E1BA-8495-8E5E-8327B1E9D5FF}"/>
              </a:ext>
            </a:extLst>
          </p:cNvPr>
          <p:cNvSpPr>
            <a:spLocks noGrp="1"/>
          </p:cNvSpPr>
          <p:nvPr>
            <p:ph type="pic" sz="quarter" idx="14"/>
          </p:nvPr>
        </p:nvSpPr>
        <p:spPr>
          <a:xfrm>
            <a:off x="4412547" y="2276475"/>
            <a:ext cx="3348037" cy="2371725"/>
          </a:xfrm>
        </p:spPr>
        <p:txBody>
          <a:bodyPr/>
          <a:lstStyle/>
          <a:p>
            <a:endParaRPr lang="en-SE"/>
          </a:p>
        </p:txBody>
      </p:sp>
      <p:sp>
        <p:nvSpPr>
          <p:cNvPr id="14" name="Picture Placeholder 10">
            <a:extLst>
              <a:ext uri="{FF2B5EF4-FFF2-40B4-BE49-F238E27FC236}">
                <a16:creationId xmlns:a16="http://schemas.microsoft.com/office/drawing/2014/main" id="{6B76F5A4-DB10-0C55-2D9F-A0A07683FD76}"/>
              </a:ext>
            </a:extLst>
          </p:cNvPr>
          <p:cNvSpPr>
            <a:spLocks noGrp="1"/>
          </p:cNvSpPr>
          <p:nvPr>
            <p:ph type="pic" sz="quarter" idx="15"/>
          </p:nvPr>
        </p:nvSpPr>
        <p:spPr>
          <a:xfrm>
            <a:off x="7985305" y="2276475"/>
            <a:ext cx="3348037" cy="2371725"/>
          </a:xfrm>
        </p:spPr>
        <p:txBody>
          <a:bodyPr/>
          <a:lstStyle/>
          <a:p>
            <a:endParaRPr lang="en-SE"/>
          </a:p>
        </p:txBody>
      </p:sp>
    </p:spTree>
    <p:extLst>
      <p:ext uri="{BB962C8B-B14F-4D97-AF65-F5344CB8AC3E}">
        <p14:creationId xmlns:p14="http://schemas.microsoft.com/office/powerpoint/2010/main" val="3549377675"/>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2638" userDrawn="1">
          <p15:clr>
            <a:srgbClr val="FBAE40"/>
          </p15:clr>
        </p15:guide>
        <p15:guide id="13" pos="4906" userDrawn="1">
          <p15:clr>
            <a:srgbClr val="FBAE40"/>
          </p15:clr>
        </p15:guide>
        <p15:guide id="14" orient="horz" pos="3906">
          <p15:clr>
            <a:srgbClr val="FBAE40"/>
          </p15:clr>
        </p15:guide>
        <p15:guide id="15" pos="2774" userDrawn="1">
          <p15:clr>
            <a:srgbClr val="FBAE40"/>
          </p15:clr>
        </p15:guide>
        <p15:guide id="16" pos="5019" userDrawn="1">
          <p15:clr>
            <a:srgbClr val="FBAE40"/>
          </p15:clr>
        </p15:guide>
        <p15:guide id="17" pos="665" userDrawn="1">
          <p15:clr>
            <a:srgbClr val="FBAE40"/>
          </p15:clr>
        </p15:guide>
        <p15:guide id="18" pos="7015" userDrawn="1">
          <p15:clr>
            <a:srgbClr val="FBAE40"/>
          </p15:clr>
        </p15:guide>
        <p15:guide id="19" pos="3908" userDrawn="1">
          <p15:clr>
            <a:srgbClr val="FBAE40"/>
          </p15:clr>
        </p15:guide>
        <p15:guide id="20" pos="377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3600" b="1"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wrap="square" lIns="0" tIns="0" rIns="0" bIns="0" rtlCol="0" anchor="b" anchorCtr="0">
            <a:noAutofit/>
          </a:bodyPr>
          <a:lstStyle/>
          <a:p>
            <a:r>
              <a:rPr lang="en-US"/>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67485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73" r:id="rId4"/>
    <p:sldLayoutId id="2147483668" r:id="rId5"/>
    <p:sldLayoutId id="2147483669" r:id="rId6"/>
    <p:sldLayoutId id="2147483674" r:id="rId7"/>
    <p:sldLayoutId id="2147483670" r:id="rId8"/>
    <p:sldLayoutId id="2147483671" r:id="rId9"/>
    <p:sldLayoutId id="2147483672" r:id="rId10"/>
  </p:sldLayoutIdLst>
  <p:txStyles>
    <p:titleStyle>
      <a:lvl1pPr algn="l" defTabSz="914400" rtl="0" eaLnBrk="1" latinLnBrk="0" hangingPunct="1">
        <a:lnSpc>
          <a:spcPct val="90000"/>
        </a:lnSpc>
        <a:spcBef>
          <a:spcPct val="0"/>
        </a:spcBef>
        <a:buNone/>
        <a:defRPr sz="3200" kern="1200">
          <a:solidFill>
            <a:srgbClr val="000000"/>
          </a:solidFill>
          <a:latin typeface="+mj-lt"/>
          <a:ea typeface="+mj-ea"/>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000000"/>
          </a:solidFill>
          <a:latin typeface="+mj-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600" kern="1200">
          <a:solidFill>
            <a:srgbClr val="000000"/>
          </a:solidFill>
          <a:latin typeface="+mj-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400" kern="1200">
          <a:solidFill>
            <a:srgbClr val="000000"/>
          </a:solidFill>
          <a:latin typeface="+mj-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20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1329736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3.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1.xml"/><Relationship Id="rId18" Type="http://schemas.openxmlformats.org/officeDocument/2006/relationships/slide" Target="slide26.xml"/><Relationship Id="rId3" Type="http://schemas.openxmlformats.org/officeDocument/2006/relationships/slide" Target="slide11.xml"/><Relationship Id="rId21" Type="http://schemas.openxmlformats.org/officeDocument/2006/relationships/slide" Target="slide27.xml"/><Relationship Id="rId7" Type="http://schemas.openxmlformats.org/officeDocument/2006/relationships/slide" Target="slide15.xml"/><Relationship Id="rId12" Type="http://schemas.openxmlformats.org/officeDocument/2006/relationships/slide" Target="slide20.xml"/><Relationship Id="rId17" Type="http://schemas.openxmlformats.org/officeDocument/2006/relationships/slide" Target="slide25.xml"/><Relationship Id="rId2" Type="http://schemas.openxmlformats.org/officeDocument/2006/relationships/notesSlide" Target="../notesSlides/notesSlide10.xml"/><Relationship Id="rId16" Type="http://schemas.openxmlformats.org/officeDocument/2006/relationships/slide" Target="slide24.xml"/><Relationship Id="rId20"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slide" Target="slide14.xml"/><Relationship Id="rId11" Type="http://schemas.openxmlformats.org/officeDocument/2006/relationships/slide" Target="slide19.xml"/><Relationship Id="rId5" Type="http://schemas.openxmlformats.org/officeDocument/2006/relationships/slide" Target="slide13.xml"/><Relationship Id="rId15" Type="http://schemas.openxmlformats.org/officeDocument/2006/relationships/slide" Target="slide23.xml"/><Relationship Id="rId10" Type="http://schemas.openxmlformats.org/officeDocument/2006/relationships/slide" Target="slide18.xml"/><Relationship Id="rId19" Type="http://schemas.openxmlformats.org/officeDocument/2006/relationships/image" Target="../media/image2.png"/><Relationship Id="rId4" Type="http://schemas.openxmlformats.org/officeDocument/2006/relationships/slide" Target="slide12.xml"/><Relationship Id="rId9" Type="http://schemas.openxmlformats.org/officeDocument/2006/relationships/slide" Target="slide17.xml"/><Relationship Id="rId14" Type="http://schemas.openxmlformats.org/officeDocument/2006/relationships/slide" Target="slide22.xml"/><Relationship Id="rId22" Type="http://schemas.openxmlformats.org/officeDocument/2006/relationships/slide" Target="slide28.xml"/></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no/education/artikler/longterm-safety-of-intermittent-catheterization/" TargetMode="External"/><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slide" Target="slide10.xml"/><Relationship Id="rId4" Type="http://schemas.openxmlformats.org/officeDocument/2006/relationships/image" Target="../media/image11.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no/education/artikler/hydrophilic-catheters-and-lower-risk-of-hematuria/" TargetMode="External"/><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slide" Target="slide10.xml"/><Relationship Id="rId4" Type="http://schemas.openxmlformats.org/officeDocument/2006/relationships/image" Target="../media/image11.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no/education/artikler/31---no-touch-catheter-technique/" TargetMode="External"/><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slide" Target="slide10.xml"/><Relationship Id="rId4" Type="http://schemas.openxmlformats.org/officeDocument/2006/relationships/image" Target="../media/image14.jpe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0.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dam.wellspect.com/dmm3bwsv3/assetstream.aspx?assetid=53565&amp;mediaformatid=10061&amp;destinationid=10016" TargetMode="Externa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hyperlink" Target="https://www.wellspect.no/EPiServer/CMS/Content/globalassets/digizuite/59977-en-aid0059977.pdf,,59977__DIGI?epieditmode=false" TargetMode="External"/><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8.sv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png"/><Relationship Id="rId3" Type="http://schemas.openxmlformats.org/officeDocument/2006/relationships/hyperlink" Target="https://www.wellspect.no/education/artikler/tarmvurdering/" TargetMode="External"/><Relationship Id="rId7" Type="http://schemas.openxmlformats.org/officeDocument/2006/relationships/hyperlink" Target="https://www.wellspect.no/education/artikler/99---effects-of-tai-on-gut-microbiota-in-pediatric-population-with-sb/" TargetMode="External"/><Relationship Id="rId12" Type="http://schemas.openxmlformats.org/officeDocument/2006/relationships/slide" Target="slide10.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8.svg"/><Relationship Id="rId4" Type="http://schemas.openxmlformats.org/officeDocument/2006/relationships/image" Target="../media/image24.pn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wellspect.no/education/artikler/ren-intermitterende-kateterisering/" TargetMode="External"/><Relationship Id="rId7" Type="http://schemas.openxmlformats.org/officeDocument/2006/relationships/image" Target="../media/image8.sv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26.png"/><Relationship Id="rId5" Type="http://schemas.openxmlformats.org/officeDocument/2006/relationships/hyperlink" Target="https://www.wellspect.no/support/instruktionsfilm/" TargetMode="External"/><Relationship Id="rId10" Type="http://schemas.openxmlformats.org/officeDocument/2006/relationships/image" Target="../media/image3.png"/><Relationship Id="rId4" Type="http://schemas.openxmlformats.org/officeDocument/2006/relationships/hyperlink" Target="https://www.wellspect.no/education/kurs/ren-intermitterende-kateterisering/" TargetMode="External"/><Relationship Id="rId9" Type="http://schemas.openxmlformats.org/officeDocument/2006/relationships/slide" Target="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7.png"/><Relationship Id="rId12"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hyperlink" Target="https://www.wellspect.no/produkter/produkter-for-urinveiene/" TargetMode="External"/><Relationship Id="rId11" Type="http://schemas.openxmlformats.org/officeDocument/2006/relationships/image" Target="../media/image3.png"/><Relationship Id="rId5" Type="http://schemas.openxmlformats.org/officeDocument/2006/relationships/hyperlink" Target="https://www.wellspect.no/education/" TargetMode="External"/><Relationship Id="rId10" Type="http://schemas.openxmlformats.org/officeDocument/2006/relationships/slide" Target="slide10.xml"/><Relationship Id="rId4" Type="http://schemas.openxmlformats.org/officeDocument/2006/relationships/image" Target="../media/image30.png"/><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slide" Target="slide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nurses.uroweb.org/guideline/urethral-intermittent-catheterisation-in-adults-including-urethral-intermittent-dilatation/" TargetMode="External"/><Relationship Id="rId7" Type="http://schemas.openxmlformats.org/officeDocument/2006/relationships/slide" Target="slide10.xml"/><Relationship Id="rId2" Type="http://schemas.openxmlformats.org/officeDocument/2006/relationships/hyperlink" Target="https://www.ncbi.nlm.nih.gov/books/NBK557479/" TargetMode="Externa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hyperlink" Target="https://www.wellspect.co.uk/education" TargetMode="External"/><Relationship Id="rId4" Type="http://schemas.openxmlformats.org/officeDocument/2006/relationships/hyperlink" Target="https://pubmed.ncbi.nlm.nih.gov/33435163/#:~:text=Urinary%20tract%20infection%20tended%20to%20decrease%20from%2082%25,suggesting%20the%20effects%20of%20TAI%20on%20gut%20microbiot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no/education/artikler/77---uvi---en-sekvensiell-forklarin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no/education/artikler/Viktige-aspekter-a-vurdere-for-a-redusere-risikoen-for-uvi-hos-kateterbruke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404DE34-354E-E2D9-F62B-B886CB55C33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11694" y="-28165"/>
            <a:ext cx="6800919" cy="689670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3F6ACA6F-F8D1-FB16-572E-0168112DB5A5}"/>
              </a:ext>
            </a:extLst>
          </p:cNvPr>
          <p:cNvSpPr>
            <a:spLocks noGrp="1"/>
          </p:cNvSpPr>
          <p:nvPr>
            <p:ph type="ctrTitle"/>
          </p:nvPr>
        </p:nvSpPr>
        <p:spPr>
          <a:xfrm>
            <a:off x="839787" y="1030859"/>
            <a:ext cx="6883375" cy="2387600"/>
          </a:xfrm>
        </p:spPr>
        <p:txBody>
          <a:bodyPr>
            <a:noAutofit/>
          </a:bodyPr>
          <a:lstStyle/>
          <a:p>
            <a:pPr algn="l"/>
            <a:r>
              <a:rPr lang="no" sz="3800" cap="none" dirty="0"/>
              <a:t>Interaktivt verktøy for tilbakevendende urinveisinfeksjoner hos </a:t>
            </a:r>
            <a:br>
              <a:rPr lang="en-US" sz="3800" cap="none" dirty="0"/>
            </a:br>
            <a:r>
              <a:rPr lang="no" sz="3800" cap="none" dirty="0"/>
              <a:t>pasienter som utfører ren </a:t>
            </a:r>
            <a:br>
              <a:rPr lang="en-US" sz="3800" cap="none" dirty="0"/>
            </a:br>
            <a:r>
              <a:rPr lang="no" sz="3800" cap="none" dirty="0"/>
              <a:t>intermitterende kateterisering</a:t>
            </a:r>
            <a:endParaRPr lang="en-US" sz="3800" cap="none" dirty="0">
              <a:solidFill>
                <a:schemeClr val="accent3"/>
              </a:solidFill>
            </a:endParaRPr>
          </a:p>
        </p:txBody>
      </p:sp>
      <p:sp>
        <p:nvSpPr>
          <p:cNvPr id="3" name="Subtitle 2">
            <a:extLst>
              <a:ext uri="{FF2B5EF4-FFF2-40B4-BE49-F238E27FC236}">
                <a16:creationId xmlns:a16="http://schemas.microsoft.com/office/drawing/2014/main" id="{08FA5423-D434-ADF8-056D-BC6EDC5EC681}"/>
              </a:ext>
            </a:extLst>
          </p:cNvPr>
          <p:cNvSpPr>
            <a:spLocks noGrp="1"/>
          </p:cNvSpPr>
          <p:nvPr>
            <p:ph type="subTitle" idx="1"/>
          </p:nvPr>
        </p:nvSpPr>
        <p:spPr>
          <a:xfrm>
            <a:off x="839788" y="3510534"/>
            <a:ext cx="5688012" cy="790046"/>
          </a:xfrm>
        </p:spPr>
        <p:txBody>
          <a:bodyPr>
            <a:normAutofit/>
          </a:bodyPr>
          <a:lstStyle/>
          <a:p>
            <a:pPr algn="l">
              <a:lnSpc>
                <a:spcPts val="2000"/>
              </a:lnSpc>
            </a:pPr>
            <a:r>
              <a:rPr lang="no" sz="1800" dirty="0"/>
              <a:t>Utdanningsmateriell for helsepersonell , </a:t>
            </a:r>
            <a:br>
              <a:rPr lang="en-US" sz="1800" dirty="0"/>
            </a:br>
            <a:r>
              <a:rPr lang="no" sz="1800" dirty="0"/>
              <a:t>utviklet i sammarbeid med helsepersonell.</a:t>
            </a:r>
            <a:endParaRPr lang="en" sz="1800" dirty="0"/>
          </a:p>
        </p:txBody>
      </p:sp>
      <p:sp>
        <p:nvSpPr>
          <p:cNvPr id="5" name="Rectangle: Rounded Corners 4">
            <a:hlinkClick r:id="rId4" action="ppaction://hlinksldjump"/>
            <a:extLst>
              <a:ext uri="{FF2B5EF4-FFF2-40B4-BE49-F238E27FC236}">
                <a16:creationId xmlns:a16="http://schemas.microsoft.com/office/drawing/2014/main" id="{06A5E18E-EEAA-C2D8-99CE-4D738551B0BB}"/>
              </a:ext>
            </a:extLst>
          </p:cNvPr>
          <p:cNvSpPr/>
          <p:nvPr/>
        </p:nvSpPr>
        <p:spPr>
          <a:xfrm>
            <a:off x="839788" y="4486819"/>
            <a:ext cx="3600000" cy="360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no" sz="1600" dirty="0">
                <a:solidFill>
                  <a:schemeClr val="accent1"/>
                </a:solidFill>
              </a:rPr>
              <a:t>Hvordan bruke dette verktøyet</a:t>
            </a:r>
          </a:p>
        </p:txBody>
      </p:sp>
      <p:sp>
        <p:nvSpPr>
          <p:cNvPr id="6" name="Rectangle: Rounded Corners 5">
            <a:hlinkClick r:id="rId5" action="ppaction://hlinksldjump"/>
            <a:extLst>
              <a:ext uri="{FF2B5EF4-FFF2-40B4-BE49-F238E27FC236}">
                <a16:creationId xmlns:a16="http://schemas.microsoft.com/office/drawing/2014/main" id="{B3C56EF9-D43A-CEAD-C660-976B9C878F63}"/>
              </a:ext>
            </a:extLst>
          </p:cNvPr>
          <p:cNvSpPr/>
          <p:nvPr/>
        </p:nvSpPr>
        <p:spPr>
          <a:xfrm>
            <a:off x="839788" y="5033058"/>
            <a:ext cx="3600000" cy="360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no" sz="1600" dirty="0">
                <a:solidFill>
                  <a:schemeClr val="accent1"/>
                </a:solidFill>
              </a:rPr>
              <a:t>Grunnleggende informasjon om UVI</a:t>
            </a:r>
          </a:p>
        </p:txBody>
      </p:sp>
      <p:sp>
        <p:nvSpPr>
          <p:cNvPr id="7" name="Rectangle: Rounded Corners 6">
            <a:hlinkClick r:id="rId6" action="ppaction://hlinksldjump"/>
            <a:extLst>
              <a:ext uri="{FF2B5EF4-FFF2-40B4-BE49-F238E27FC236}">
                <a16:creationId xmlns:a16="http://schemas.microsoft.com/office/drawing/2014/main" id="{6D88BE4B-27D8-70AB-5B00-FB46DE5A22B7}"/>
              </a:ext>
            </a:extLst>
          </p:cNvPr>
          <p:cNvSpPr/>
          <p:nvPr/>
        </p:nvSpPr>
        <p:spPr>
          <a:xfrm>
            <a:off x="839788" y="5579297"/>
            <a:ext cx="3600000" cy="36000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o" sz="1600" dirty="0"/>
              <a:t>Start her</a:t>
            </a:r>
          </a:p>
        </p:txBody>
      </p:sp>
      <p:sp>
        <p:nvSpPr>
          <p:cNvPr id="8" name="Freeform 7">
            <a:extLst>
              <a:ext uri="{FF2B5EF4-FFF2-40B4-BE49-F238E27FC236}">
                <a16:creationId xmlns:a16="http://schemas.microsoft.com/office/drawing/2014/main" id="{0B4C4FE9-E53A-8E0F-5486-33EED81D8BDE}"/>
              </a:ext>
            </a:extLst>
          </p:cNvPr>
          <p:cNvSpPr>
            <a:spLocks noEditPoints="1"/>
          </p:cNvSpPr>
          <p:nvPr/>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7855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C1B03C24-0CBE-20DA-46A6-C812C6BDD9F7}"/>
              </a:ext>
            </a:extLst>
          </p:cNvPr>
          <p:cNvSpPr/>
          <p:nvPr/>
        </p:nvSpPr>
        <p:spPr>
          <a:xfrm>
            <a:off x="7967663" y="4952743"/>
            <a:ext cx="3384550" cy="1249545"/>
          </a:xfrm>
          <a:prstGeom prst="roundRect">
            <a:avLst>
              <a:gd name="adj" fmla="val 748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B4718B03-3861-01DB-7C6E-7B7CE1D094F3}"/>
              </a:ext>
            </a:extLst>
          </p:cNvPr>
          <p:cNvSpPr/>
          <p:nvPr/>
        </p:nvSpPr>
        <p:spPr>
          <a:xfrm>
            <a:off x="7967663" y="1787195"/>
            <a:ext cx="3384550" cy="2983520"/>
          </a:xfrm>
          <a:prstGeom prst="roundRect">
            <a:avLst>
              <a:gd name="adj" fmla="val 435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00A9483C-E250-BF05-C125-0E243523DCBA}"/>
              </a:ext>
            </a:extLst>
          </p:cNvPr>
          <p:cNvSpPr/>
          <p:nvPr/>
        </p:nvSpPr>
        <p:spPr>
          <a:xfrm>
            <a:off x="838200" y="1787194"/>
            <a:ext cx="6950075" cy="4418047"/>
          </a:xfrm>
          <a:prstGeom prst="roundRect">
            <a:avLst>
              <a:gd name="adj" fmla="val 242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C189A36-6D01-4E94-8D50-BC4BCE8C45CD}"/>
              </a:ext>
            </a:extLst>
          </p:cNvPr>
          <p:cNvSpPr txBox="1"/>
          <p:nvPr/>
        </p:nvSpPr>
        <p:spPr>
          <a:xfrm>
            <a:off x="1077900" y="2021788"/>
            <a:ext cx="6480173" cy="214104"/>
          </a:xfrm>
          <a:prstGeom prst="rect">
            <a:avLst/>
          </a:prstGeom>
          <a:noFill/>
        </p:spPr>
        <p:txBody>
          <a:bodyPr wrap="square" lIns="0" tIns="0" rIns="0" bIns="0" rtlCol="0">
            <a:noAutofit/>
          </a:bodyPr>
          <a:lstStyle/>
          <a:p>
            <a:r>
              <a:rPr lang="no" sz="2000" dirty="0">
                <a:solidFill>
                  <a:srgbClr val="000000"/>
                </a:solidFill>
              </a:rPr>
              <a:t>Førsrste undersøkelse</a:t>
            </a:r>
          </a:p>
        </p:txBody>
      </p:sp>
      <p:sp>
        <p:nvSpPr>
          <p:cNvPr id="47" name="TextBox 46">
            <a:extLst>
              <a:ext uri="{FF2B5EF4-FFF2-40B4-BE49-F238E27FC236}">
                <a16:creationId xmlns:a16="http://schemas.microsoft.com/office/drawing/2014/main" id="{634DC942-A653-AE26-8EBF-9E8175100C39}"/>
              </a:ext>
            </a:extLst>
          </p:cNvPr>
          <p:cNvSpPr txBox="1"/>
          <p:nvPr/>
        </p:nvSpPr>
        <p:spPr>
          <a:xfrm>
            <a:off x="8228238" y="2030314"/>
            <a:ext cx="2952750" cy="214104"/>
          </a:xfrm>
          <a:prstGeom prst="rect">
            <a:avLst/>
          </a:prstGeom>
          <a:noFill/>
        </p:spPr>
        <p:txBody>
          <a:bodyPr wrap="square" lIns="0" tIns="0" rIns="0" bIns="0" rtlCol="0">
            <a:noAutofit/>
          </a:bodyPr>
          <a:lstStyle/>
          <a:p>
            <a:r>
              <a:rPr lang="no" sz="2000" dirty="0">
                <a:solidFill>
                  <a:srgbClr val="000000"/>
                </a:solidFill>
              </a:rPr>
              <a:t>Videre undersøkelse</a:t>
            </a:r>
          </a:p>
        </p:txBody>
      </p:sp>
      <p:sp>
        <p:nvSpPr>
          <p:cNvPr id="8" name="Linked button">
            <a:hlinkClick r:id="rId3" action="ppaction://hlinksldjump"/>
            <a:extLst>
              <a:ext uri="{FF2B5EF4-FFF2-40B4-BE49-F238E27FC236}">
                <a16:creationId xmlns:a16="http://schemas.microsoft.com/office/drawing/2014/main" id="{A5D2D960-ABE6-5A53-DF3B-27262EE959D4}"/>
              </a:ext>
            </a:extLst>
          </p:cNvPr>
          <p:cNvSpPr/>
          <p:nvPr/>
        </p:nvSpPr>
        <p:spPr>
          <a:xfrm>
            <a:off x="1271688" y="2756796"/>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dirty="0">
                <a:solidFill>
                  <a:schemeClr val="bg1"/>
                </a:solidFill>
              </a:rPr>
              <a:t>1.1 Katetervalg – faktorer å vurdere</a:t>
            </a:r>
          </a:p>
        </p:txBody>
      </p:sp>
      <p:sp>
        <p:nvSpPr>
          <p:cNvPr id="10" name="Linked button">
            <a:hlinkClick r:id="rId4" action="ppaction://hlinksldjump"/>
            <a:extLst>
              <a:ext uri="{FF2B5EF4-FFF2-40B4-BE49-F238E27FC236}">
                <a16:creationId xmlns:a16="http://schemas.microsoft.com/office/drawing/2014/main" id="{2216E249-9ED3-3FA3-1931-16E22E301A9A}"/>
              </a:ext>
            </a:extLst>
          </p:cNvPr>
          <p:cNvSpPr/>
          <p:nvPr/>
        </p:nvSpPr>
        <p:spPr>
          <a:xfrm>
            <a:off x="1271688" y="3166725"/>
            <a:ext cx="282600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dirty="0">
                <a:solidFill>
                  <a:schemeClr val="bg1"/>
                </a:solidFill>
              </a:rPr>
              <a:t>1.2 Katetervalg – faktorer å vurdere, forts.</a:t>
            </a:r>
          </a:p>
        </p:txBody>
      </p:sp>
      <p:sp>
        <p:nvSpPr>
          <p:cNvPr id="12" name="Linked button">
            <a:hlinkClick r:id="rId5" action="ppaction://hlinksldjump"/>
            <a:extLst>
              <a:ext uri="{FF2B5EF4-FFF2-40B4-BE49-F238E27FC236}">
                <a16:creationId xmlns:a16="http://schemas.microsoft.com/office/drawing/2014/main" id="{FF9A82A0-79A0-2528-04D0-6537D5269E48}"/>
              </a:ext>
            </a:extLst>
          </p:cNvPr>
          <p:cNvSpPr/>
          <p:nvPr/>
        </p:nvSpPr>
        <p:spPr>
          <a:xfrm>
            <a:off x="1270944" y="3602958"/>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dirty="0">
                <a:solidFill>
                  <a:schemeClr val="bg1"/>
                </a:solidFill>
              </a:rPr>
              <a:t>1.3 Non-touch-teknikk – faktorer </a:t>
            </a:r>
            <a:r>
              <a:rPr lang="no" sz="1000" dirty="0">
                <a:solidFill>
                  <a:schemeClr val="bg2"/>
                </a:solidFill>
              </a:rPr>
              <a:t>å vurdere</a:t>
            </a:r>
          </a:p>
        </p:txBody>
      </p:sp>
      <p:sp>
        <p:nvSpPr>
          <p:cNvPr id="14" name="Linked button">
            <a:hlinkClick r:id="rId6" action="ppaction://hlinksldjump"/>
            <a:extLst>
              <a:ext uri="{FF2B5EF4-FFF2-40B4-BE49-F238E27FC236}">
                <a16:creationId xmlns:a16="http://schemas.microsoft.com/office/drawing/2014/main" id="{3589E0FB-F737-7133-DF76-302543DE6D99}"/>
              </a:ext>
            </a:extLst>
          </p:cNvPr>
          <p:cNvSpPr/>
          <p:nvPr/>
        </p:nvSpPr>
        <p:spPr>
          <a:xfrm>
            <a:off x="1271688" y="3976089"/>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dirty="0">
                <a:solidFill>
                  <a:schemeClr val="bg1"/>
                </a:solidFill>
              </a:rPr>
              <a:t>1.4 Hygiene – faktorer å vurdere</a:t>
            </a:r>
          </a:p>
        </p:txBody>
      </p:sp>
      <p:sp>
        <p:nvSpPr>
          <p:cNvPr id="17" name="Linked button">
            <a:hlinkClick r:id="rId7" action="ppaction://hlinksldjump"/>
            <a:extLst>
              <a:ext uri="{FF2B5EF4-FFF2-40B4-BE49-F238E27FC236}">
                <a16:creationId xmlns:a16="http://schemas.microsoft.com/office/drawing/2014/main" id="{BEF4DC0D-0CA3-D07B-9245-214765697BB8}"/>
              </a:ext>
            </a:extLst>
          </p:cNvPr>
          <p:cNvSpPr/>
          <p:nvPr/>
        </p:nvSpPr>
        <p:spPr>
          <a:xfrm>
            <a:off x="1271688" y="4376470"/>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a:solidFill>
                  <a:schemeClr val="bg1"/>
                </a:solidFill>
              </a:rPr>
              <a:t>1.5 Ufullstendig blæretømming</a:t>
            </a:r>
          </a:p>
        </p:txBody>
      </p:sp>
      <p:sp>
        <p:nvSpPr>
          <p:cNvPr id="18" name="Title 17">
            <a:extLst>
              <a:ext uri="{FF2B5EF4-FFF2-40B4-BE49-F238E27FC236}">
                <a16:creationId xmlns:a16="http://schemas.microsoft.com/office/drawing/2014/main" id="{FB9547D9-1948-B2B3-29B4-7FAB1370FC5E}"/>
              </a:ext>
            </a:extLst>
          </p:cNvPr>
          <p:cNvSpPr>
            <a:spLocks noGrp="1"/>
          </p:cNvSpPr>
          <p:nvPr>
            <p:ph type="title"/>
          </p:nvPr>
        </p:nvSpPr>
        <p:spPr>
          <a:xfrm>
            <a:off x="838200" y="277018"/>
            <a:ext cx="10515600" cy="1054121"/>
          </a:xfrm>
        </p:spPr>
        <p:txBody>
          <a:bodyPr anchor="b" anchorCtr="0"/>
          <a:lstStyle/>
          <a:p>
            <a:r>
              <a:rPr lang="no" dirty="0"/>
              <a:t>Undersøkelse av UVI</a:t>
            </a:r>
            <a:endParaRPr lang="en-US" dirty="0"/>
          </a:p>
        </p:txBody>
      </p:sp>
      <p:sp>
        <p:nvSpPr>
          <p:cNvPr id="27" name="TextBox 26">
            <a:extLst>
              <a:ext uri="{FF2B5EF4-FFF2-40B4-BE49-F238E27FC236}">
                <a16:creationId xmlns:a16="http://schemas.microsoft.com/office/drawing/2014/main" id="{64E185A0-F7F9-764D-3BF6-DA94AC467587}"/>
              </a:ext>
            </a:extLst>
          </p:cNvPr>
          <p:cNvSpPr txBox="1"/>
          <p:nvPr/>
        </p:nvSpPr>
        <p:spPr>
          <a:xfrm>
            <a:off x="1055689" y="2460142"/>
            <a:ext cx="3042344" cy="163633"/>
          </a:xfrm>
          <a:prstGeom prst="rect">
            <a:avLst/>
          </a:prstGeom>
          <a:noFill/>
        </p:spPr>
        <p:txBody>
          <a:bodyPr wrap="square" lIns="0" tIns="0" rIns="0" bIns="0">
            <a:noAutofit/>
          </a:bodyPr>
          <a:lstStyle/>
          <a:p>
            <a:r>
              <a:rPr lang="no" sz="1200" b="1">
                <a:solidFill>
                  <a:srgbClr val="000000"/>
                </a:solidFill>
              </a:rPr>
              <a:t>1. Produkt og kateteriseringsteknikk</a:t>
            </a:r>
          </a:p>
        </p:txBody>
      </p:sp>
      <p:sp>
        <p:nvSpPr>
          <p:cNvPr id="29" name="TextBox 28">
            <a:extLst>
              <a:ext uri="{FF2B5EF4-FFF2-40B4-BE49-F238E27FC236}">
                <a16:creationId xmlns:a16="http://schemas.microsoft.com/office/drawing/2014/main" id="{B4C84207-774B-C241-5511-44532AF01B89}"/>
              </a:ext>
            </a:extLst>
          </p:cNvPr>
          <p:cNvSpPr txBox="1"/>
          <p:nvPr/>
        </p:nvSpPr>
        <p:spPr>
          <a:xfrm>
            <a:off x="1055689" y="4987060"/>
            <a:ext cx="3042344" cy="163634"/>
          </a:xfrm>
          <a:prstGeom prst="rect">
            <a:avLst/>
          </a:prstGeom>
          <a:noFill/>
        </p:spPr>
        <p:txBody>
          <a:bodyPr wrap="square" lIns="0" tIns="0" rIns="0" bIns="0">
            <a:noAutofit/>
          </a:bodyPr>
          <a:lstStyle/>
          <a:p>
            <a:r>
              <a:rPr lang="no" sz="1200" b="1">
                <a:solidFill>
                  <a:srgbClr val="000000"/>
                </a:solidFill>
              </a:rPr>
              <a:t>2. Urinanalysepeilepinne/Urinkultur</a:t>
            </a:r>
          </a:p>
        </p:txBody>
      </p:sp>
      <p:sp>
        <p:nvSpPr>
          <p:cNvPr id="30" name="Linked button">
            <a:hlinkClick r:id="rId8" action="ppaction://hlinksldjump"/>
            <a:extLst>
              <a:ext uri="{FF2B5EF4-FFF2-40B4-BE49-F238E27FC236}">
                <a16:creationId xmlns:a16="http://schemas.microsoft.com/office/drawing/2014/main" id="{F280E502-1B5B-FB33-E5DC-6872FAADDCD7}"/>
              </a:ext>
            </a:extLst>
          </p:cNvPr>
          <p:cNvSpPr/>
          <p:nvPr/>
        </p:nvSpPr>
        <p:spPr>
          <a:xfrm>
            <a:off x="1271688" y="5275149"/>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dirty="0">
                <a:solidFill>
                  <a:schemeClr val="bg1"/>
                </a:solidFill>
              </a:rPr>
              <a:t>2.1 Urinstix – faktorer å vurdere</a:t>
            </a:r>
          </a:p>
        </p:txBody>
      </p:sp>
      <p:sp>
        <p:nvSpPr>
          <p:cNvPr id="31" name="Linked button">
            <a:hlinkClick r:id="rId9" action="ppaction://hlinksldjump"/>
            <a:extLst>
              <a:ext uri="{FF2B5EF4-FFF2-40B4-BE49-F238E27FC236}">
                <a16:creationId xmlns:a16="http://schemas.microsoft.com/office/drawing/2014/main" id="{AB399AEC-A3D0-0948-70D8-795BB399EA8C}"/>
              </a:ext>
            </a:extLst>
          </p:cNvPr>
          <p:cNvSpPr/>
          <p:nvPr/>
        </p:nvSpPr>
        <p:spPr>
          <a:xfrm>
            <a:off x="1271688" y="5688110"/>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a:solidFill>
                  <a:schemeClr val="bg1"/>
                </a:solidFill>
              </a:rPr>
              <a:t>2.2 Urinkultur – faktorer å vurdere</a:t>
            </a:r>
          </a:p>
        </p:txBody>
      </p:sp>
      <p:sp>
        <p:nvSpPr>
          <p:cNvPr id="32" name="TextBox 31">
            <a:extLst>
              <a:ext uri="{FF2B5EF4-FFF2-40B4-BE49-F238E27FC236}">
                <a16:creationId xmlns:a16="http://schemas.microsoft.com/office/drawing/2014/main" id="{D642C0DA-3F3B-348C-DC76-2E05E3242D49}"/>
              </a:ext>
            </a:extLst>
          </p:cNvPr>
          <p:cNvSpPr txBox="1"/>
          <p:nvPr/>
        </p:nvSpPr>
        <p:spPr>
          <a:xfrm>
            <a:off x="4530032" y="2470072"/>
            <a:ext cx="3005830" cy="153703"/>
          </a:xfrm>
          <a:prstGeom prst="rect">
            <a:avLst/>
          </a:prstGeom>
          <a:noFill/>
        </p:spPr>
        <p:txBody>
          <a:bodyPr wrap="square" lIns="0" tIns="0" rIns="0" bIns="0">
            <a:noAutofit/>
          </a:bodyPr>
          <a:lstStyle/>
          <a:p>
            <a:r>
              <a:rPr lang="no" sz="1200" b="1">
                <a:solidFill>
                  <a:srgbClr val="000000"/>
                </a:solidFill>
              </a:rPr>
              <a:t>3. Miksjonsliste</a:t>
            </a:r>
          </a:p>
        </p:txBody>
      </p:sp>
      <p:sp>
        <p:nvSpPr>
          <p:cNvPr id="33" name="Linked button">
            <a:hlinkClick r:id="rId10" action="ppaction://hlinksldjump"/>
            <a:extLst>
              <a:ext uri="{FF2B5EF4-FFF2-40B4-BE49-F238E27FC236}">
                <a16:creationId xmlns:a16="http://schemas.microsoft.com/office/drawing/2014/main" id="{90F85667-5823-F93A-E5F9-30FCCF5AEE1C}"/>
              </a:ext>
            </a:extLst>
          </p:cNvPr>
          <p:cNvSpPr/>
          <p:nvPr/>
        </p:nvSpPr>
        <p:spPr>
          <a:xfrm>
            <a:off x="4746031" y="2770365"/>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dirty="0">
                <a:solidFill>
                  <a:schemeClr val="bg1"/>
                </a:solidFill>
              </a:rPr>
              <a:t>3.1 Miksjons-/tømningsfrekvens</a:t>
            </a:r>
          </a:p>
        </p:txBody>
      </p:sp>
      <p:sp>
        <p:nvSpPr>
          <p:cNvPr id="34" name="Linked button">
            <a:hlinkClick r:id="rId11" action="ppaction://hlinksldjump"/>
            <a:extLst>
              <a:ext uri="{FF2B5EF4-FFF2-40B4-BE49-F238E27FC236}">
                <a16:creationId xmlns:a16="http://schemas.microsoft.com/office/drawing/2014/main" id="{3D016AC8-1BF8-E48E-AF45-3AA3D7825C90}"/>
              </a:ext>
            </a:extLst>
          </p:cNvPr>
          <p:cNvSpPr/>
          <p:nvPr/>
        </p:nvSpPr>
        <p:spPr>
          <a:xfrm>
            <a:off x="4746031" y="3163776"/>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dirty="0">
                <a:solidFill>
                  <a:schemeClr val="bg1"/>
                </a:solidFill>
              </a:rPr>
              <a:t>3.2 Miksjon – faktorer å vurdere</a:t>
            </a:r>
          </a:p>
        </p:txBody>
      </p:sp>
      <p:sp>
        <p:nvSpPr>
          <p:cNvPr id="35" name="TextBox 34">
            <a:extLst>
              <a:ext uri="{FF2B5EF4-FFF2-40B4-BE49-F238E27FC236}">
                <a16:creationId xmlns:a16="http://schemas.microsoft.com/office/drawing/2014/main" id="{DE787E79-FA39-B388-D593-9808C3C7C88F}"/>
              </a:ext>
            </a:extLst>
          </p:cNvPr>
          <p:cNvSpPr txBox="1"/>
          <p:nvPr/>
        </p:nvSpPr>
        <p:spPr>
          <a:xfrm>
            <a:off x="4530032" y="3783078"/>
            <a:ext cx="3005830" cy="153703"/>
          </a:xfrm>
          <a:prstGeom prst="rect">
            <a:avLst/>
          </a:prstGeom>
          <a:noFill/>
        </p:spPr>
        <p:txBody>
          <a:bodyPr wrap="square" lIns="0" tIns="0" rIns="0" bIns="0">
            <a:noAutofit/>
          </a:bodyPr>
          <a:lstStyle/>
          <a:p>
            <a:r>
              <a:rPr lang="no" sz="1200" b="1">
                <a:solidFill>
                  <a:srgbClr val="000000"/>
                </a:solidFill>
              </a:rPr>
              <a:t>4. Tarmtømming</a:t>
            </a:r>
          </a:p>
        </p:txBody>
      </p:sp>
      <p:sp>
        <p:nvSpPr>
          <p:cNvPr id="36" name="Linked button">
            <a:hlinkClick r:id="rId12" action="ppaction://hlinksldjump"/>
            <a:extLst>
              <a:ext uri="{FF2B5EF4-FFF2-40B4-BE49-F238E27FC236}">
                <a16:creationId xmlns:a16="http://schemas.microsoft.com/office/drawing/2014/main" id="{A4025EBC-16CF-0D3B-C76A-1C5D57AFCA1C}"/>
              </a:ext>
            </a:extLst>
          </p:cNvPr>
          <p:cNvSpPr/>
          <p:nvPr/>
        </p:nvSpPr>
        <p:spPr>
          <a:xfrm>
            <a:off x="4752273" y="4073668"/>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a:solidFill>
                  <a:schemeClr val="bg1"/>
                </a:solidFill>
              </a:rPr>
              <a:t>4.1 Tarmtømming</a:t>
            </a:r>
          </a:p>
        </p:txBody>
      </p:sp>
      <p:sp>
        <p:nvSpPr>
          <p:cNvPr id="37" name="Linked button">
            <a:hlinkClick r:id="rId13" action="ppaction://hlinksldjump"/>
            <a:extLst>
              <a:ext uri="{FF2B5EF4-FFF2-40B4-BE49-F238E27FC236}">
                <a16:creationId xmlns:a16="http://schemas.microsoft.com/office/drawing/2014/main" id="{B1AB1B30-4E72-2644-3265-79EC56C17FE9}"/>
              </a:ext>
            </a:extLst>
          </p:cNvPr>
          <p:cNvSpPr/>
          <p:nvPr/>
        </p:nvSpPr>
        <p:spPr>
          <a:xfrm>
            <a:off x="4746032" y="4482714"/>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dirty="0">
                <a:solidFill>
                  <a:schemeClr val="bg1"/>
                </a:solidFill>
              </a:rPr>
              <a:t>4.2 Tarmtømming – faktorer å vurdere</a:t>
            </a:r>
          </a:p>
        </p:txBody>
      </p:sp>
      <p:sp>
        <p:nvSpPr>
          <p:cNvPr id="38" name="Linked button">
            <a:hlinkClick r:id="rId14" action="ppaction://hlinksldjump"/>
            <a:extLst>
              <a:ext uri="{FF2B5EF4-FFF2-40B4-BE49-F238E27FC236}">
                <a16:creationId xmlns:a16="http://schemas.microsoft.com/office/drawing/2014/main" id="{7F0F465B-EA06-5D42-6611-45646169D499}"/>
              </a:ext>
            </a:extLst>
          </p:cNvPr>
          <p:cNvSpPr/>
          <p:nvPr/>
        </p:nvSpPr>
        <p:spPr>
          <a:xfrm>
            <a:off x="4746032" y="4888671"/>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a:solidFill>
                  <a:schemeClr val="bg1"/>
                </a:solidFill>
              </a:rPr>
              <a:t>4.3 Tarmtømming – ressurser</a:t>
            </a:r>
          </a:p>
        </p:txBody>
      </p:sp>
      <p:sp>
        <p:nvSpPr>
          <p:cNvPr id="39" name="Linked button">
            <a:hlinkClick r:id="rId15" action="ppaction://hlinksldjump"/>
            <a:extLst>
              <a:ext uri="{FF2B5EF4-FFF2-40B4-BE49-F238E27FC236}">
                <a16:creationId xmlns:a16="http://schemas.microsoft.com/office/drawing/2014/main" id="{7C428FE1-14DB-1BBD-B168-D30928454C63}"/>
              </a:ext>
            </a:extLst>
          </p:cNvPr>
          <p:cNvSpPr/>
          <p:nvPr/>
        </p:nvSpPr>
        <p:spPr>
          <a:xfrm>
            <a:off x="4746032" y="5285193"/>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dirty="0">
                <a:solidFill>
                  <a:schemeClr val="bg1"/>
                </a:solidFill>
              </a:rPr>
              <a:t>4.4 Tarmtømming </a:t>
            </a:r>
            <a:r>
              <a:rPr lang="no" sz="1000" dirty="0">
                <a:solidFill>
                  <a:schemeClr val="bg1"/>
                </a:solidFill>
                <a:hlinkClick r:id="rId15" action="ppaction://hlinksldjump"/>
              </a:rPr>
              <a:t>–</a:t>
            </a:r>
            <a:r>
              <a:rPr lang="no" sz="1000" dirty="0">
                <a:solidFill>
                  <a:schemeClr val="bg1"/>
                </a:solidFill>
              </a:rPr>
              <a:t> </a:t>
            </a:r>
            <a:r>
              <a:rPr lang="sv-SE" sz="1000" dirty="0">
                <a:solidFill>
                  <a:schemeClr val="bg1"/>
                </a:solidFill>
              </a:rPr>
              <a:t>kliniske studier</a:t>
            </a:r>
            <a:endParaRPr lang="no" sz="1000" dirty="0">
              <a:solidFill>
                <a:schemeClr val="bg1"/>
              </a:solidFill>
            </a:endParaRPr>
          </a:p>
        </p:txBody>
      </p:sp>
      <p:sp>
        <p:nvSpPr>
          <p:cNvPr id="40" name="TextBox 39">
            <a:extLst>
              <a:ext uri="{FF2B5EF4-FFF2-40B4-BE49-F238E27FC236}">
                <a16:creationId xmlns:a16="http://schemas.microsoft.com/office/drawing/2014/main" id="{95F3454C-46C0-1F31-29D1-24D36A7F0CC2}"/>
              </a:ext>
            </a:extLst>
          </p:cNvPr>
          <p:cNvSpPr txBox="1"/>
          <p:nvPr/>
        </p:nvSpPr>
        <p:spPr>
          <a:xfrm>
            <a:off x="8183563" y="2460142"/>
            <a:ext cx="2952749" cy="163633"/>
          </a:xfrm>
          <a:prstGeom prst="rect">
            <a:avLst/>
          </a:prstGeom>
          <a:noFill/>
        </p:spPr>
        <p:txBody>
          <a:bodyPr wrap="square" lIns="0" tIns="0" rIns="0" bIns="0">
            <a:noAutofit/>
          </a:bodyPr>
          <a:lstStyle/>
          <a:p>
            <a:r>
              <a:rPr lang="no" sz="1200" b="1" dirty="0">
                <a:solidFill>
                  <a:srgbClr val="000000"/>
                </a:solidFill>
              </a:rPr>
              <a:t>5. Assistert RIK</a:t>
            </a:r>
          </a:p>
        </p:txBody>
      </p:sp>
      <p:sp>
        <p:nvSpPr>
          <p:cNvPr id="41" name="Linked button">
            <a:hlinkClick r:id="rId16" action="ppaction://hlinksldjump"/>
            <a:extLst>
              <a:ext uri="{FF2B5EF4-FFF2-40B4-BE49-F238E27FC236}">
                <a16:creationId xmlns:a16="http://schemas.microsoft.com/office/drawing/2014/main" id="{096B5382-27BD-A1FF-FD9E-7A70F96D735C}"/>
              </a:ext>
            </a:extLst>
          </p:cNvPr>
          <p:cNvSpPr/>
          <p:nvPr/>
        </p:nvSpPr>
        <p:spPr>
          <a:xfrm>
            <a:off x="8399562" y="2752069"/>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dirty="0">
                <a:solidFill>
                  <a:schemeClr val="bg1"/>
                </a:solidFill>
              </a:rPr>
              <a:t>5.1 Assistert RIK – faktorer å vurdere</a:t>
            </a:r>
          </a:p>
        </p:txBody>
      </p:sp>
      <p:sp>
        <p:nvSpPr>
          <p:cNvPr id="43" name="Linked button">
            <a:hlinkClick r:id="rId17" action="ppaction://hlinksldjump"/>
            <a:extLst>
              <a:ext uri="{FF2B5EF4-FFF2-40B4-BE49-F238E27FC236}">
                <a16:creationId xmlns:a16="http://schemas.microsoft.com/office/drawing/2014/main" id="{2CB16B8C-2A48-83A9-61A6-004FE9D01FAE}"/>
              </a:ext>
            </a:extLst>
          </p:cNvPr>
          <p:cNvSpPr/>
          <p:nvPr/>
        </p:nvSpPr>
        <p:spPr>
          <a:xfrm>
            <a:off x="8399562" y="3160867"/>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dirty="0">
                <a:solidFill>
                  <a:schemeClr val="bg1"/>
                </a:solidFill>
              </a:rPr>
              <a:t>5.2 Assistert RIK – faktorer å vurdere</a:t>
            </a:r>
          </a:p>
        </p:txBody>
      </p:sp>
      <p:sp>
        <p:nvSpPr>
          <p:cNvPr id="44" name="TextBox 43">
            <a:extLst>
              <a:ext uri="{FF2B5EF4-FFF2-40B4-BE49-F238E27FC236}">
                <a16:creationId xmlns:a16="http://schemas.microsoft.com/office/drawing/2014/main" id="{9CFB228A-7DC9-35D0-CA4F-AECD78FB9F84}"/>
              </a:ext>
            </a:extLst>
          </p:cNvPr>
          <p:cNvSpPr txBox="1"/>
          <p:nvPr/>
        </p:nvSpPr>
        <p:spPr>
          <a:xfrm>
            <a:off x="8183563" y="3766630"/>
            <a:ext cx="2952749" cy="170151"/>
          </a:xfrm>
          <a:prstGeom prst="rect">
            <a:avLst/>
          </a:prstGeom>
          <a:noFill/>
        </p:spPr>
        <p:txBody>
          <a:bodyPr wrap="square" lIns="0" tIns="0" rIns="0" bIns="0">
            <a:noAutofit/>
          </a:bodyPr>
          <a:lstStyle/>
          <a:p>
            <a:r>
              <a:rPr lang="no" sz="1200" b="1" dirty="0">
                <a:solidFill>
                  <a:srgbClr val="000000"/>
                </a:solidFill>
              </a:rPr>
              <a:t>6. Avansert undersøkelse</a:t>
            </a:r>
          </a:p>
        </p:txBody>
      </p:sp>
      <p:sp>
        <p:nvSpPr>
          <p:cNvPr id="45" name="Linked button">
            <a:hlinkClick r:id="rId18" action="ppaction://hlinksldjump"/>
            <a:extLst>
              <a:ext uri="{FF2B5EF4-FFF2-40B4-BE49-F238E27FC236}">
                <a16:creationId xmlns:a16="http://schemas.microsoft.com/office/drawing/2014/main" id="{F178F531-4C62-5563-82BC-468B7631ADA4}"/>
              </a:ext>
            </a:extLst>
          </p:cNvPr>
          <p:cNvSpPr/>
          <p:nvPr/>
        </p:nvSpPr>
        <p:spPr>
          <a:xfrm>
            <a:off x="8399562" y="4060873"/>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dirty="0">
                <a:solidFill>
                  <a:schemeClr val="bg1"/>
                </a:solidFill>
              </a:rPr>
              <a:t>6.1 Avansert undersøkelse</a:t>
            </a:r>
          </a:p>
        </p:txBody>
      </p:sp>
      <p:pic>
        <p:nvPicPr>
          <p:cNvPr id="2" name="Graphic 7">
            <a:hlinkClick r:id="" action="ppaction://hlinkshowjump?jump=nextslide"/>
            <a:extLst>
              <a:ext uri="{FF2B5EF4-FFF2-40B4-BE49-F238E27FC236}">
                <a16:creationId xmlns:a16="http://schemas.microsoft.com/office/drawing/2014/main" id="{ADAC750C-1FC5-05F3-19AA-D6606DBA4039}"/>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3" name="Graphic 9">
            <a:hlinkClick r:id="" action="ppaction://hlinkshowjump?jump=firstslide"/>
            <a:extLst>
              <a:ext uri="{FF2B5EF4-FFF2-40B4-BE49-F238E27FC236}">
                <a16:creationId xmlns:a16="http://schemas.microsoft.com/office/drawing/2014/main" id="{DC838645-7F32-6462-5EE8-76332F329A2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7E543D4E-7FAF-530F-3AB0-5E0F2DCD7584}"/>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
        <p:nvSpPr>
          <p:cNvPr id="13" name="Linked button">
            <a:hlinkClick r:id="rId21" action="ppaction://hlinksldjump"/>
            <a:extLst>
              <a:ext uri="{FF2B5EF4-FFF2-40B4-BE49-F238E27FC236}">
                <a16:creationId xmlns:a16="http://schemas.microsoft.com/office/drawing/2014/main" id="{2326EF65-9141-0CBD-7D08-2B4586B53D98}"/>
              </a:ext>
            </a:extLst>
          </p:cNvPr>
          <p:cNvSpPr/>
          <p:nvPr/>
        </p:nvSpPr>
        <p:spPr>
          <a:xfrm>
            <a:off x="8399562" y="5150694"/>
            <a:ext cx="2736751" cy="288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dirty="0">
                <a:solidFill>
                  <a:schemeClr val="tx2"/>
                </a:solidFill>
              </a:rPr>
              <a:t>Sammendrag</a:t>
            </a:r>
          </a:p>
        </p:txBody>
      </p:sp>
      <p:sp>
        <p:nvSpPr>
          <p:cNvPr id="15" name="Linked button">
            <a:hlinkClick r:id="rId22" action="ppaction://hlinksldjump"/>
            <a:extLst>
              <a:ext uri="{FF2B5EF4-FFF2-40B4-BE49-F238E27FC236}">
                <a16:creationId xmlns:a16="http://schemas.microsoft.com/office/drawing/2014/main" id="{25298A7D-2AD8-7258-0383-AA4C57AC92E5}"/>
              </a:ext>
            </a:extLst>
          </p:cNvPr>
          <p:cNvSpPr/>
          <p:nvPr/>
        </p:nvSpPr>
        <p:spPr>
          <a:xfrm>
            <a:off x="8399561" y="5568833"/>
            <a:ext cx="2736751" cy="288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no" sz="1000" dirty="0">
                <a:solidFill>
                  <a:schemeClr val="tx2"/>
                </a:solidFill>
              </a:rPr>
              <a:t>Videre lesing</a:t>
            </a:r>
          </a:p>
        </p:txBody>
      </p:sp>
    </p:spTree>
    <p:extLst>
      <p:ext uri="{BB962C8B-B14F-4D97-AF65-F5344CB8AC3E}">
        <p14:creationId xmlns:p14="http://schemas.microsoft.com/office/powerpoint/2010/main" val="286996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icture Placeholder 1">
            <a:extLst>
              <a:ext uri="{FF2B5EF4-FFF2-40B4-BE49-F238E27FC236}">
                <a16:creationId xmlns:a16="http://schemas.microsoft.com/office/drawing/2014/main" id="{9FE139B7-2466-97F2-9A29-12D545706B91}"/>
              </a:ext>
            </a:extLst>
          </p:cNvPr>
          <p:cNvSpPr txBox="1">
            <a:spLocks/>
          </p:cNvSpPr>
          <p:nvPr/>
        </p:nvSpPr>
        <p:spPr>
          <a:xfrm>
            <a:off x="839788" y="915988"/>
            <a:ext cx="3348037" cy="5284787"/>
          </a:xfrm>
          <a:prstGeom prst="roundRect">
            <a:avLst>
              <a:gd name="adj" fmla="val 5282"/>
            </a:avLst>
          </a:prstGeom>
          <a:solidFill>
            <a:schemeClr val="bg1">
              <a:lumMod val="95000"/>
            </a:schemeClr>
          </a:solidFill>
        </p:spPr>
        <p:txBody>
          <a:bodyPr/>
          <a:lstStyle>
            <a:lvl1pPr marL="228600" indent="-228600" algn="l" defTabSz="914400" rtl="0" eaLnBrk="1" latinLnBrk="0" hangingPunct="1">
              <a:lnSpc>
                <a:spcPct val="90000"/>
              </a:lnSpc>
              <a:spcBef>
                <a:spcPts val="1000"/>
              </a:spcBef>
              <a:buClrTx/>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000000"/>
                </a:solidFill>
                <a:latin typeface="+mj-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600" kern="1200">
                <a:solidFill>
                  <a:srgbClr val="000000"/>
                </a:solidFill>
                <a:latin typeface="+mj-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400" kern="1200">
                <a:solidFill>
                  <a:srgbClr val="000000"/>
                </a:solidFill>
                <a:latin typeface="+mj-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20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o"/>
              <a:t> </a:t>
            </a:r>
          </a:p>
        </p:txBody>
      </p:sp>
      <p:sp>
        <p:nvSpPr>
          <p:cNvPr id="38" name="Title 37">
            <a:extLst>
              <a:ext uri="{FF2B5EF4-FFF2-40B4-BE49-F238E27FC236}">
                <a16:creationId xmlns:a16="http://schemas.microsoft.com/office/drawing/2014/main" id="{564323C8-05B1-BEF8-67C9-CAAC3742BF3F}"/>
              </a:ext>
            </a:extLst>
          </p:cNvPr>
          <p:cNvSpPr>
            <a:spLocks noGrp="1"/>
          </p:cNvSpPr>
          <p:nvPr>
            <p:ph type="title"/>
          </p:nvPr>
        </p:nvSpPr>
        <p:spPr>
          <a:xfrm>
            <a:off x="5016500" y="916343"/>
            <a:ext cx="6337299" cy="1072795"/>
          </a:xfrm>
        </p:spPr>
        <p:txBody>
          <a:bodyPr/>
          <a:lstStyle/>
          <a:p>
            <a:r>
              <a:rPr lang="no" sz="1400" b="1" dirty="0"/>
              <a:t>Produkt og kateteriseringsteknikk </a:t>
            </a:r>
            <a:br>
              <a:rPr lang="en-US" b="1" dirty="0"/>
            </a:br>
            <a:r>
              <a:rPr lang="no" b="1" dirty="0"/>
              <a:t>1.1 Katetervalg </a:t>
            </a:r>
            <a:br>
              <a:rPr lang="en-US" b="1" dirty="0"/>
            </a:br>
            <a:r>
              <a:rPr lang="no" b="1" dirty="0"/>
              <a:t>– faktorer å vurdere</a:t>
            </a:r>
            <a:endParaRPr lang="en-SE" b="1" dirty="0"/>
          </a:p>
        </p:txBody>
      </p:sp>
      <p:sp>
        <p:nvSpPr>
          <p:cNvPr id="3" name="Content Placeholder 2">
            <a:extLst>
              <a:ext uri="{FF2B5EF4-FFF2-40B4-BE49-F238E27FC236}">
                <a16:creationId xmlns:a16="http://schemas.microsoft.com/office/drawing/2014/main" id="{966FB05B-AD78-5064-BB3C-431359F9AED8}"/>
              </a:ext>
            </a:extLst>
          </p:cNvPr>
          <p:cNvSpPr>
            <a:spLocks noGrp="1"/>
          </p:cNvSpPr>
          <p:nvPr>
            <p:ph idx="1"/>
          </p:nvPr>
        </p:nvSpPr>
        <p:spPr/>
        <p:txBody>
          <a:bodyPr vert="horz" wrap="square" lIns="0" tIns="0" rIns="0" bIns="0" rtlCol="0" anchor="t">
            <a:noAutofit/>
          </a:bodyPr>
          <a:lstStyle/>
          <a:p>
            <a:r>
              <a:rPr lang="no" dirty="0"/>
              <a:t>Er kateterlengden riktig?</a:t>
            </a:r>
          </a:p>
          <a:p>
            <a:r>
              <a:rPr lang="no" dirty="0"/>
              <a:t>Er blæren fullstendig tømt?</a:t>
            </a:r>
          </a:p>
          <a:p>
            <a:r>
              <a:rPr lang="no" dirty="0"/>
              <a:t>Er charrière -størrelsen og tupp-typen riktig?</a:t>
            </a:r>
          </a:p>
          <a:p>
            <a:r>
              <a:rPr lang="no" dirty="0"/>
              <a:t>Er valg av kateter tilpasset </a:t>
            </a:r>
            <a:br>
              <a:rPr lang="en-US" dirty="0"/>
            </a:br>
            <a:r>
              <a:rPr lang="no" dirty="0"/>
              <a:t>pasientens livsstil (funksjon og håndtering)?</a:t>
            </a:r>
          </a:p>
          <a:p>
            <a:r>
              <a:rPr lang="no" dirty="0"/>
              <a:t>Er kateteriseringsfrekvensen riktig?</a:t>
            </a:r>
          </a:p>
          <a:p>
            <a:r>
              <a:rPr lang="no" dirty="0">
                <a:ea typeface="+mn-lt"/>
                <a:cs typeface="+mn-lt"/>
              </a:rPr>
              <a:t>Er det kateteriserte urinvolumet mindre enn 400 ml?</a:t>
            </a:r>
            <a:endParaRPr lang="en-US" dirty="0">
              <a:cs typeface="Calibri" panose="020F0502020204030204"/>
            </a:endParaRPr>
          </a:p>
          <a:p>
            <a:r>
              <a:rPr lang="no" dirty="0"/>
              <a:t>Finnes det kliniske bevis for sikkerheten til produktet (f.eks. kliniske studier angående langtidsbruk)?</a:t>
            </a:r>
          </a:p>
        </p:txBody>
      </p:sp>
      <p:sp>
        <p:nvSpPr>
          <p:cNvPr id="39" name="Picture Placeholder 38">
            <a:extLst>
              <a:ext uri="{FF2B5EF4-FFF2-40B4-BE49-F238E27FC236}">
                <a16:creationId xmlns:a16="http://schemas.microsoft.com/office/drawing/2014/main" id="{56EBD0D2-20D0-CCF1-4A2D-BC03BF8D71FB}"/>
              </a:ext>
            </a:extLst>
          </p:cNvPr>
          <p:cNvSpPr>
            <a:spLocks noGrp="1"/>
          </p:cNvSpPr>
          <p:nvPr>
            <p:ph type="pic" sz="quarter" idx="10"/>
          </p:nvPr>
        </p:nvSpPr>
        <p:spPr/>
        <p:txBody>
          <a:bodyPr/>
          <a:lstStyle/>
          <a:p>
            <a:r>
              <a:rPr lang="no"/>
              <a:t> </a:t>
            </a:r>
          </a:p>
        </p:txBody>
      </p:sp>
      <p:sp>
        <p:nvSpPr>
          <p:cNvPr id="6" name="Linked button">
            <a:hlinkClick r:id="rId3"/>
            <a:extLst>
              <a:ext uri="{FF2B5EF4-FFF2-40B4-BE49-F238E27FC236}">
                <a16:creationId xmlns:a16="http://schemas.microsoft.com/office/drawing/2014/main" id="{1AE488B0-903E-CCF2-C939-81EFDEB3DB29}"/>
              </a:ext>
            </a:extLst>
          </p:cNvPr>
          <p:cNvSpPr/>
          <p:nvPr/>
        </p:nvSpPr>
        <p:spPr>
          <a:xfrm>
            <a:off x="1481797" y="5492822"/>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no" sz="1400"/>
              <a:t>Les </a:t>
            </a:r>
            <a:r>
              <a:rPr lang="no" sz="1400" err="1"/>
              <a:t>mer</a:t>
            </a:r>
            <a:endParaRPr lang="sv-SE" sz="1400"/>
          </a:p>
        </p:txBody>
      </p:sp>
      <p:grpSp>
        <p:nvGrpSpPr>
          <p:cNvPr id="28" name="Group 27">
            <a:extLst>
              <a:ext uri="{FF2B5EF4-FFF2-40B4-BE49-F238E27FC236}">
                <a16:creationId xmlns:a16="http://schemas.microsoft.com/office/drawing/2014/main" id="{4F25CF0F-BC62-851F-4044-DAA3516DFC36}"/>
              </a:ext>
            </a:extLst>
          </p:cNvPr>
          <p:cNvGrpSpPr/>
          <p:nvPr/>
        </p:nvGrpSpPr>
        <p:grpSpPr>
          <a:xfrm>
            <a:off x="1305518" y="1368389"/>
            <a:ext cx="2381693" cy="3744363"/>
            <a:chOff x="10230967" y="1382791"/>
            <a:chExt cx="2381693" cy="3744363"/>
          </a:xfrm>
          <a:effectLst/>
        </p:grpSpPr>
        <p:pic>
          <p:nvPicPr>
            <p:cNvPr id="29" name="Picture 28">
              <a:extLst>
                <a:ext uri="{FF2B5EF4-FFF2-40B4-BE49-F238E27FC236}">
                  <a16:creationId xmlns:a16="http://schemas.microsoft.com/office/drawing/2014/main" id="{E9E43BCF-F34E-A4BF-50B4-1C5E965E6634}"/>
                </a:ext>
              </a:extLst>
            </p:cNvPr>
            <p:cNvPicPr>
              <a:picLocks noChangeAspect="1"/>
            </p:cNvPicPr>
            <p:nvPr/>
          </p:nvPicPr>
          <p:blipFill>
            <a:blip r:embed="rId4">
              <a:extLst>
                <a:ext uri="{28A0092B-C50C-407E-A947-70E740481C1C}">
                  <a14:useLocalDpi xmlns:a14="http://schemas.microsoft.com/office/drawing/2010/main" val="0"/>
                </a:ext>
              </a:extLst>
            </a:blip>
            <a:srcRect l="4340" r="4340"/>
            <a:stretch/>
          </p:blipFill>
          <p:spPr>
            <a:xfrm>
              <a:off x="10230967" y="1382791"/>
              <a:ext cx="2381693" cy="1470429"/>
            </a:xfrm>
            <a:prstGeom prst="roundRect">
              <a:avLst>
                <a:gd name="adj" fmla="val 7482"/>
              </a:avLst>
            </a:prstGeom>
          </p:spPr>
        </p:pic>
        <p:sp>
          <p:nvSpPr>
            <p:cNvPr id="30" name="Freeform: Shape 29">
              <a:extLst>
                <a:ext uri="{FF2B5EF4-FFF2-40B4-BE49-F238E27FC236}">
                  <a16:creationId xmlns:a16="http://schemas.microsoft.com/office/drawing/2014/main" id="{D7FD034F-8D37-835E-8E15-7CD5CFFB51E3}"/>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Box 30">
              <a:extLst>
                <a:ext uri="{FF2B5EF4-FFF2-40B4-BE49-F238E27FC236}">
                  <a16:creationId xmlns:a16="http://schemas.microsoft.com/office/drawing/2014/main" id="{C201B90D-F402-ED69-D929-609AAB76B2B3}"/>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no" sz="700" b="0" i="0" u="none" strike="noStrike" kern="1200" cap="none" spc="0" normalizeH="0" baseline="0" noProof="0">
                  <a:ln>
                    <a:noFill/>
                  </a:ln>
                  <a:solidFill>
                    <a:srgbClr val="000000"/>
                  </a:solidFill>
                  <a:effectLst/>
                  <a:uLnTx/>
                  <a:uFillTx/>
                  <a:latin typeface="Calibri" panose="020F0502020204030204"/>
                  <a:ea typeface="+mn-ea"/>
                  <a:cs typeface="+mn-cs"/>
                </a:rPr>
                <a:t>ARTIKKEL</a:t>
              </a:r>
              <a:endParaRPr lang="en-US" sz="1400"/>
            </a:p>
          </p:txBody>
        </p:sp>
        <p:sp>
          <p:nvSpPr>
            <p:cNvPr id="32" name="TextBox 31">
              <a:extLst>
                <a:ext uri="{FF2B5EF4-FFF2-40B4-BE49-F238E27FC236}">
                  <a16:creationId xmlns:a16="http://schemas.microsoft.com/office/drawing/2014/main" id="{D0791C52-2DAE-DEA8-9A4C-DE073BB54780}"/>
                </a:ext>
              </a:extLst>
            </p:cNvPr>
            <p:cNvSpPr txBox="1"/>
            <p:nvPr/>
          </p:nvSpPr>
          <p:spPr>
            <a:xfrm>
              <a:off x="10318755" y="2853220"/>
              <a:ext cx="2196000" cy="1508105"/>
            </a:xfrm>
            <a:prstGeom prst="rect">
              <a:avLst/>
            </a:prstGeom>
            <a:solidFill>
              <a:schemeClr val="bg1"/>
            </a:solidFill>
          </p:spPr>
          <p:txBody>
            <a:bodyPr wrap="square">
              <a:spAutoFit/>
            </a:bodyPr>
            <a:lstStyle/>
            <a:p>
              <a:pPr>
                <a:spcAft>
                  <a:spcPts val="600"/>
                </a:spcAft>
              </a:pPr>
              <a:r>
                <a:rPr lang="no" sz="1200" b="1">
                  <a:solidFill>
                    <a:srgbClr val="000000"/>
                  </a:solidFill>
                </a:rPr>
                <a:t>Langsiktig sikkerhet ved intermitterende </a:t>
              </a:r>
              <a:r>
                <a:rPr lang="no" sz="1200" b="1" err="1">
                  <a:solidFill>
                    <a:srgbClr val="000000"/>
                  </a:solidFill>
                </a:rPr>
                <a:t>kateterisering</a:t>
              </a:r>
              <a:endParaRPr lang="en-US" sz="1200">
                <a:solidFill>
                  <a:srgbClr val="000000"/>
                </a:solidFill>
              </a:endParaRPr>
            </a:p>
            <a:p>
              <a:r>
                <a:rPr lang="no" sz="900">
                  <a:solidFill>
                    <a:srgbClr val="000000"/>
                  </a:solidFill>
                </a:rPr>
                <a:t>Hydrofile katetre for engangsbruk ble utviklet på begynnelsen av åttitallet for å håndtere langsiktige komplikasjoner av intermitterende </a:t>
              </a:r>
              <a:r>
                <a:rPr lang="no" sz="900" err="1">
                  <a:solidFill>
                    <a:srgbClr val="000000"/>
                  </a:solidFill>
                </a:rPr>
                <a:t>kateterisering </a:t>
              </a:r>
              <a:r>
                <a:rPr lang="no" sz="900">
                  <a:solidFill>
                    <a:srgbClr val="000000"/>
                  </a:solidFill>
                </a:rPr>
                <a:t>som ble sett ved gjenbruk av plastkatetre med tilleggssmøring. Som rapportert av </a:t>
              </a:r>
              <a:r>
                <a:rPr lang="no" sz="900" err="1">
                  <a:solidFill>
                    <a:srgbClr val="000000"/>
                  </a:solidFill>
                </a:rPr>
                <a:t>Wyndaele </a:t>
              </a:r>
              <a:r>
                <a:rPr lang="no" sz="900">
                  <a:solidFill>
                    <a:srgbClr val="000000"/>
                  </a:solidFill>
                </a:rPr>
                <a:t>og </a:t>
              </a:r>
              <a:r>
                <a:rPr lang="no" sz="900" err="1">
                  <a:solidFill>
                    <a:srgbClr val="000000"/>
                  </a:solidFill>
                </a:rPr>
                <a:t>Maes </a:t>
              </a:r>
              <a:r>
                <a:rPr lang="no" sz="900">
                  <a:solidFill>
                    <a:srgbClr val="000000"/>
                  </a:solidFill>
                </a:rPr>
                <a:t>og </a:t>
              </a:r>
              <a:r>
                <a:rPr lang="no" sz="900" err="1">
                  <a:solidFill>
                    <a:srgbClr val="000000"/>
                  </a:solidFill>
                </a:rPr>
                <a:t>Perrouin-Verbe </a:t>
              </a:r>
              <a:r>
                <a:rPr lang="no" sz="900">
                  <a:solidFill>
                    <a:srgbClr val="000000"/>
                  </a:solidFill>
                </a:rPr>
                <a:t>et al.</a:t>
              </a:r>
            </a:p>
          </p:txBody>
        </p:sp>
        <p:sp>
          <p:nvSpPr>
            <p:cNvPr id="33" name="TextBox 32">
              <a:extLst>
                <a:ext uri="{FF2B5EF4-FFF2-40B4-BE49-F238E27FC236}">
                  <a16:creationId xmlns:a16="http://schemas.microsoft.com/office/drawing/2014/main" id="{CA01AA03-75C2-9451-B3EC-4AA2E9A6D6B1}"/>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no" sz="900" b="0" i="0" u="none" strike="noStrike" kern="1200" cap="none" spc="0" normalizeH="0" baseline="0" noProof="0">
                  <a:ln>
                    <a:noFill/>
                  </a:ln>
                  <a:solidFill>
                    <a:srgbClr val="000000"/>
                  </a:solidFill>
                  <a:effectLst/>
                  <a:uLnTx/>
                  <a:uFillTx/>
                  <a:latin typeface="Calibri" panose="020F0502020204030204"/>
                  <a:ea typeface="+mn-ea"/>
                  <a:cs typeface="+mn-cs"/>
                </a:rPr>
                <a:t>Utforsk | Blære</a:t>
              </a:r>
            </a:p>
            <a:p>
              <a:r>
                <a:rPr lang="no" sz="900">
                  <a:solidFill>
                    <a:srgbClr val="000000"/>
                  </a:solidFill>
                  <a:latin typeface="Calibri" panose="020F0502020204030204"/>
                </a:rPr>
                <a:t>2 min</a:t>
              </a:r>
              <a:endParaRPr lang="en-US"/>
            </a:p>
          </p:txBody>
        </p:sp>
        <p:pic>
          <p:nvPicPr>
            <p:cNvPr id="34" name="Picture 33">
              <a:extLst>
                <a:ext uri="{FF2B5EF4-FFF2-40B4-BE49-F238E27FC236}">
                  <a16:creationId xmlns:a16="http://schemas.microsoft.com/office/drawing/2014/main" id="{F0885602-21DD-00D8-AAA5-FA07503106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35" name="Picture 34">
              <a:extLst>
                <a:ext uri="{FF2B5EF4-FFF2-40B4-BE49-F238E27FC236}">
                  <a16:creationId xmlns:a16="http://schemas.microsoft.com/office/drawing/2014/main" id="{0FBF5CC1-C5DF-AEB1-A759-C535744671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15" name="Rectangle: Rounded Corners 14">
            <a:extLst>
              <a:ext uri="{FF2B5EF4-FFF2-40B4-BE49-F238E27FC236}">
                <a16:creationId xmlns:a16="http://schemas.microsoft.com/office/drawing/2014/main" id="{77A1CB67-4958-17BC-46DA-50EF7E4BC328}"/>
              </a:ext>
            </a:extLst>
          </p:cNvPr>
          <p:cNvSpPr/>
          <p:nvPr/>
        </p:nvSpPr>
        <p:spPr>
          <a:xfrm>
            <a:off x="1305518" y="1368389"/>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554EC3D6-EE2B-CF5C-4640-4664BFF14D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4300" y="5561025"/>
            <a:ext cx="203521" cy="203521"/>
          </a:xfrm>
          <a:prstGeom prst="rect">
            <a:avLst/>
          </a:prstGeom>
        </p:spPr>
      </p:pic>
      <p:pic>
        <p:nvPicPr>
          <p:cNvPr id="2" name="Graphic 7">
            <a:hlinkClick r:id="" action="ppaction://hlinkshowjump?jump=nextslide"/>
            <a:extLst>
              <a:ext uri="{FF2B5EF4-FFF2-40B4-BE49-F238E27FC236}">
                <a16:creationId xmlns:a16="http://schemas.microsoft.com/office/drawing/2014/main" id="{E6495CC3-D353-214B-602C-6B72A0C4C87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10" action="ppaction://hlinksldjump"/>
            <a:extLst>
              <a:ext uri="{FF2B5EF4-FFF2-40B4-BE49-F238E27FC236}">
                <a16:creationId xmlns:a16="http://schemas.microsoft.com/office/drawing/2014/main" id="{54847B85-96BC-8191-5CE6-267D28C26A1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4A53646B-0001-CF66-D807-AC8172BB5CC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853529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085D886-0E11-A402-5E8D-D2643F8D3721}"/>
              </a:ext>
            </a:extLst>
          </p:cNvPr>
          <p:cNvSpPr>
            <a:spLocks noGrp="1"/>
          </p:cNvSpPr>
          <p:nvPr>
            <p:ph type="title"/>
          </p:nvPr>
        </p:nvSpPr>
        <p:spPr>
          <a:xfrm>
            <a:off x="5016500" y="915988"/>
            <a:ext cx="6337299" cy="1073150"/>
          </a:xfrm>
        </p:spPr>
        <p:txBody>
          <a:bodyPr anchor="b" anchorCtr="0">
            <a:noAutofit/>
          </a:bodyPr>
          <a:lstStyle/>
          <a:p>
            <a:pPr>
              <a:lnSpc>
                <a:spcPts val="3300"/>
              </a:lnSpc>
            </a:pPr>
            <a:r>
              <a:rPr lang="no" sz="1400" b="1"/>
              <a:t>Produkt og kateteriseringsteknikk </a:t>
            </a:r>
            <a:br>
              <a:rPr lang="en-US" sz="3200" b="1"/>
            </a:br>
            <a:r>
              <a:rPr lang="no" sz="3200" b="1"/>
              <a:t>1.2 Katetervalg </a:t>
            </a:r>
            <a:br>
              <a:rPr lang="en-US" sz="3200" b="1"/>
            </a:br>
            <a:r>
              <a:rPr lang="no" sz="3200" b="1"/>
              <a:t>– faktorer å vurdere, forts</a:t>
            </a:r>
            <a:endParaRPr lang="en-US" sz="1400" b="1">
              <a:solidFill>
                <a:schemeClr val="accent3"/>
              </a:solidFill>
            </a:endParaRPr>
          </a:p>
        </p:txBody>
      </p:sp>
      <p:sp>
        <p:nvSpPr>
          <p:cNvPr id="3" name="Content Placeholder 2">
            <a:extLst>
              <a:ext uri="{FF2B5EF4-FFF2-40B4-BE49-F238E27FC236}">
                <a16:creationId xmlns:a16="http://schemas.microsoft.com/office/drawing/2014/main" id="{57696E30-9992-F04C-5DA8-EF1FCCC82054}"/>
              </a:ext>
            </a:extLst>
          </p:cNvPr>
          <p:cNvSpPr>
            <a:spLocks noGrp="1"/>
          </p:cNvSpPr>
          <p:nvPr>
            <p:ph idx="1"/>
          </p:nvPr>
        </p:nvSpPr>
        <p:spPr/>
        <p:txBody>
          <a:bodyPr>
            <a:noAutofit/>
          </a:bodyPr>
          <a:lstStyle/>
          <a:p>
            <a:pPr>
              <a:spcAft>
                <a:spcPts val="400"/>
              </a:spcAft>
            </a:pPr>
            <a:r>
              <a:rPr lang="no" sz="2000" dirty="0"/>
              <a:t>Er produktet brukt i henhold til </a:t>
            </a:r>
            <a:r>
              <a:rPr lang="no" sz="2000" b="1" dirty="0"/>
              <a:t>gitte instruksjoner </a:t>
            </a:r>
            <a:r>
              <a:rPr lang="no" sz="2000" dirty="0"/>
              <a:t>?</a:t>
            </a:r>
          </a:p>
          <a:p>
            <a:pPr>
              <a:spcAft>
                <a:spcPts val="400"/>
              </a:spcAft>
            </a:pPr>
            <a:r>
              <a:rPr lang="no" sz="2000" dirty="0"/>
              <a:t>Trenger pasienten en annen </a:t>
            </a:r>
            <a:r>
              <a:rPr lang="no" sz="2000" b="1" dirty="0"/>
              <a:t>type kateter </a:t>
            </a:r>
            <a:r>
              <a:rPr lang="no" sz="2000" dirty="0"/>
              <a:t>?</a:t>
            </a:r>
          </a:p>
          <a:p>
            <a:pPr>
              <a:spcAft>
                <a:spcPts val="400"/>
              </a:spcAft>
            </a:pPr>
            <a:r>
              <a:rPr lang="no" sz="2000" dirty="0"/>
              <a:t>Er kateteret </a:t>
            </a:r>
            <a:r>
              <a:rPr lang="no" sz="2000" b="1" dirty="0"/>
              <a:t>rent </a:t>
            </a:r>
            <a:r>
              <a:rPr lang="no" sz="2000" dirty="0"/>
              <a:t>før og under innsetting?</a:t>
            </a:r>
          </a:p>
        </p:txBody>
      </p:sp>
      <p:sp>
        <p:nvSpPr>
          <p:cNvPr id="2" name="Picture Placeholder 1">
            <a:extLst>
              <a:ext uri="{FF2B5EF4-FFF2-40B4-BE49-F238E27FC236}">
                <a16:creationId xmlns:a16="http://schemas.microsoft.com/office/drawing/2014/main" id="{CA6B50BD-6FF4-972C-F815-C074354D55FA}"/>
              </a:ext>
            </a:extLst>
          </p:cNvPr>
          <p:cNvSpPr>
            <a:spLocks noGrp="1"/>
          </p:cNvSpPr>
          <p:nvPr>
            <p:ph type="pic" sz="quarter" idx="10"/>
          </p:nvPr>
        </p:nvSpPr>
        <p:spPr>
          <a:solidFill>
            <a:schemeClr val="bg1">
              <a:lumMod val="95000"/>
            </a:schemeClr>
          </a:solidFill>
        </p:spPr>
        <p:txBody>
          <a:bodyPr/>
          <a:lstStyle/>
          <a:p>
            <a:r>
              <a:rPr lang="no"/>
              <a:t> </a:t>
            </a:r>
          </a:p>
        </p:txBody>
      </p:sp>
      <p:sp>
        <p:nvSpPr>
          <p:cNvPr id="4" name="Linked button">
            <a:hlinkClick r:id="rId3"/>
            <a:extLst>
              <a:ext uri="{FF2B5EF4-FFF2-40B4-BE49-F238E27FC236}">
                <a16:creationId xmlns:a16="http://schemas.microsoft.com/office/drawing/2014/main" id="{18822D15-EBBF-9C55-6F15-F289889EDE3A}"/>
              </a:ext>
            </a:extLst>
          </p:cNvPr>
          <p:cNvSpPr/>
          <p:nvPr/>
        </p:nvSpPr>
        <p:spPr>
          <a:xfrm>
            <a:off x="1491111" y="5489611"/>
            <a:ext cx="200587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no" sz="1400"/>
              <a:t>Les </a:t>
            </a:r>
            <a:r>
              <a:rPr lang="no" sz="1400" err="1"/>
              <a:t>mer</a:t>
            </a:r>
            <a:endParaRPr lang="sv-SE" sz="1400"/>
          </a:p>
        </p:txBody>
      </p:sp>
      <p:sp>
        <p:nvSpPr>
          <p:cNvPr id="11" name="TextBox 10">
            <a:extLst>
              <a:ext uri="{FF2B5EF4-FFF2-40B4-BE49-F238E27FC236}">
                <a16:creationId xmlns:a16="http://schemas.microsoft.com/office/drawing/2014/main" id="{A95C965C-6909-93DA-7672-7A660BF1006D}"/>
              </a:ext>
            </a:extLst>
          </p:cNvPr>
          <p:cNvSpPr txBox="1"/>
          <p:nvPr/>
        </p:nvSpPr>
        <p:spPr>
          <a:xfrm>
            <a:off x="5016500" y="4515071"/>
            <a:ext cx="5384888" cy="430887"/>
          </a:xfrm>
          <a:prstGeom prst="rect">
            <a:avLst/>
          </a:prstGeom>
          <a:noFill/>
        </p:spPr>
        <p:txBody>
          <a:bodyPr wrap="square" lIns="0" tIns="0" rIns="0" bIns="0">
            <a:spAutoFit/>
          </a:bodyPr>
          <a:lstStyle/>
          <a:p>
            <a:r>
              <a:rPr lang="no" sz="1400" i="1">
                <a:solidFill>
                  <a:schemeClr val="bg1">
                    <a:lumMod val="50000"/>
                  </a:schemeClr>
                </a:solidFill>
              </a:rPr>
              <a:t>Det er sterke bevis som viser at hydrofile katetre er assosiert med færre komplikasjoner sammenlignet med ikke-hydrofile.</a:t>
            </a:r>
          </a:p>
        </p:txBody>
      </p:sp>
      <p:grpSp>
        <p:nvGrpSpPr>
          <p:cNvPr id="40" name="Group 39">
            <a:extLst>
              <a:ext uri="{FF2B5EF4-FFF2-40B4-BE49-F238E27FC236}">
                <a16:creationId xmlns:a16="http://schemas.microsoft.com/office/drawing/2014/main" id="{87245791-93B9-B728-EE59-0049A23B0C7B}"/>
              </a:ext>
            </a:extLst>
          </p:cNvPr>
          <p:cNvGrpSpPr/>
          <p:nvPr/>
        </p:nvGrpSpPr>
        <p:grpSpPr>
          <a:xfrm>
            <a:off x="1314832" y="1368389"/>
            <a:ext cx="2381693" cy="3744363"/>
            <a:chOff x="10230967" y="1382791"/>
            <a:chExt cx="2381693" cy="3744363"/>
          </a:xfrm>
          <a:effectLst/>
        </p:grpSpPr>
        <p:pic>
          <p:nvPicPr>
            <p:cNvPr id="15" name="Picture 14">
              <a:extLst>
                <a:ext uri="{FF2B5EF4-FFF2-40B4-BE49-F238E27FC236}">
                  <a16:creationId xmlns:a16="http://schemas.microsoft.com/office/drawing/2014/main" id="{AC838A3A-3659-D042-5DDF-CCAC91AC7469}"/>
                </a:ext>
              </a:extLst>
            </p:cNvPr>
            <p:cNvPicPr>
              <a:picLocks noChangeAspect="1"/>
            </p:cNvPicPr>
            <p:nvPr/>
          </p:nvPicPr>
          <p:blipFill>
            <a:blip r:embed="rId4">
              <a:extLst>
                <a:ext uri="{28A0092B-C50C-407E-A947-70E740481C1C}">
                  <a14:useLocalDpi xmlns:a14="http://schemas.microsoft.com/office/drawing/2010/main" val="0"/>
                </a:ext>
              </a:extLst>
            </a:blip>
            <a:srcRect l="4340" r="4340"/>
            <a:stretch/>
          </p:blipFill>
          <p:spPr>
            <a:xfrm>
              <a:off x="10230967" y="1382791"/>
              <a:ext cx="2381693" cy="1470429"/>
            </a:xfrm>
            <a:prstGeom prst="roundRect">
              <a:avLst>
                <a:gd name="adj" fmla="val 7482"/>
              </a:avLst>
            </a:prstGeom>
          </p:spPr>
        </p:pic>
        <p:sp>
          <p:nvSpPr>
            <p:cNvPr id="24" name="Freeform: Shape 23">
              <a:extLst>
                <a:ext uri="{FF2B5EF4-FFF2-40B4-BE49-F238E27FC236}">
                  <a16:creationId xmlns:a16="http://schemas.microsoft.com/office/drawing/2014/main" id="{69738904-C5D6-C837-AFA4-06ED7097EA3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9480604F-662D-968D-5CAC-452AE42B98F0}"/>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no" sz="700" b="0" i="0" u="none" strike="noStrike" kern="1200" cap="none" spc="0" normalizeH="0" baseline="0" noProof="0">
                  <a:ln>
                    <a:noFill/>
                  </a:ln>
                  <a:solidFill>
                    <a:srgbClr val="000000"/>
                  </a:solidFill>
                  <a:effectLst/>
                  <a:uLnTx/>
                  <a:uFillTx/>
                  <a:latin typeface="Calibri" panose="020F0502020204030204"/>
                  <a:ea typeface="+mn-ea"/>
                  <a:cs typeface="+mn-cs"/>
                </a:rPr>
                <a:t>ARTIKKEL</a:t>
              </a:r>
              <a:endParaRPr lang="en-US" sz="1400"/>
            </a:p>
          </p:txBody>
        </p:sp>
        <p:sp>
          <p:nvSpPr>
            <p:cNvPr id="26" name="TextBox 25">
              <a:extLst>
                <a:ext uri="{FF2B5EF4-FFF2-40B4-BE49-F238E27FC236}">
                  <a16:creationId xmlns:a16="http://schemas.microsoft.com/office/drawing/2014/main" id="{CAD3170B-1D47-35C5-AFAC-B54639C8B303}"/>
                </a:ext>
              </a:extLst>
            </p:cNvPr>
            <p:cNvSpPr txBox="1"/>
            <p:nvPr/>
          </p:nvSpPr>
          <p:spPr>
            <a:xfrm>
              <a:off x="10318755" y="2853220"/>
              <a:ext cx="2196000" cy="1508105"/>
            </a:xfrm>
            <a:prstGeom prst="rect">
              <a:avLst/>
            </a:prstGeom>
            <a:solidFill>
              <a:schemeClr val="bg1"/>
            </a:solidFill>
          </p:spPr>
          <p:txBody>
            <a:bodyPr wrap="square">
              <a:spAutoFit/>
            </a:bodyPr>
            <a:lstStyle/>
            <a:p>
              <a:pPr>
                <a:spcAft>
                  <a:spcPts val="600"/>
                </a:spcAft>
              </a:pPr>
              <a:r>
                <a:rPr lang="no" sz="1200" b="1" dirty="0">
                  <a:solidFill>
                    <a:srgbClr val="000000"/>
                  </a:solidFill>
                </a:rPr>
                <a:t>Hydrofile katetre og lavere risiko for hematuri</a:t>
              </a:r>
            </a:p>
            <a:p>
              <a:pPr>
                <a:spcAft>
                  <a:spcPts val="600"/>
                </a:spcAft>
              </a:pPr>
              <a:r>
                <a:rPr lang="no" sz="900" dirty="0">
                  <a:solidFill>
                    <a:srgbClr val="000000"/>
                  </a:solidFill>
                </a:rPr>
                <a:t>Et glatt kateter anbefales for å redusere skade på urinrøret og redusere risikoen for hematuri som er en vanlig komplikasjon. En cross-over-studie som sammenlignet forskjellige hydrofile katetre viste en enda lavere frekvens av hematuri hos pasienter som valgte LoFric .</a:t>
              </a:r>
            </a:p>
          </p:txBody>
        </p:sp>
        <p:sp>
          <p:nvSpPr>
            <p:cNvPr id="27" name="TextBox 26">
              <a:extLst>
                <a:ext uri="{FF2B5EF4-FFF2-40B4-BE49-F238E27FC236}">
                  <a16:creationId xmlns:a16="http://schemas.microsoft.com/office/drawing/2014/main" id="{A88846CE-16B6-2BFF-DA4F-0D05B9B6DC8E}"/>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no" sz="900" b="0" i="0" u="none" strike="noStrike" kern="1200" cap="none" spc="0" normalizeH="0" baseline="0" noProof="0">
                  <a:ln>
                    <a:noFill/>
                  </a:ln>
                  <a:solidFill>
                    <a:srgbClr val="000000"/>
                  </a:solidFill>
                  <a:effectLst/>
                  <a:uLnTx/>
                  <a:uFillTx/>
                  <a:latin typeface="Calibri" panose="020F0502020204030204"/>
                  <a:ea typeface="+mn-ea"/>
                  <a:cs typeface="+mn-cs"/>
                </a:rPr>
                <a:t>Utforsk | Blære</a:t>
              </a:r>
            </a:p>
            <a:p>
              <a:r>
                <a:rPr lang="no" sz="900">
                  <a:solidFill>
                    <a:srgbClr val="000000"/>
                  </a:solidFill>
                  <a:latin typeface="Calibri" panose="020F0502020204030204"/>
                </a:rPr>
                <a:t>5 min</a:t>
              </a:r>
              <a:endParaRPr lang="en-US"/>
            </a:p>
          </p:txBody>
        </p:sp>
        <p:pic>
          <p:nvPicPr>
            <p:cNvPr id="37" name="Picture 36">
              <a:extLst>
                <a:ext uri="{FF2B5EF4-FFF2-40B4-BE49-F238E27FC236}">
                  <a16:creationId xmlns:a16="http://schemas.microsoft.com/office/drawing/2014/main" id="{39833605-389C-EC7B-AB5E-602B5ECD7D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39" name="Picture 38">
              <a:extLst>
                <a:ext uri="{FF2B5EF4-FFF2-40B4-BE49-F238E27FC236}">
                  <a16:creationId xmlns:a16="http://schemas.microsoft.com/office/drawing/2014/main" id="{0BF92487-F0B1-CE07-5206-95BAB88A339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21" name="Rectangle: Rounded Corners 20">
            <a:extLst>
              <a:ext uri="{FF2B5EF4-FFF2-40B4-BE49-F238E27FC236}">
                <a16:creationId xmlns:a16="http://schemas.microsoft.com/office/drawing/2014/main" id="{55CA57A1-5991-895A-A8C6-0446A8FCE69B}"/>
              </a:ext>
            </a:extLst>
          </p:cNvPr>
          <p:cNvSpPr/>
          <p:nvPr/>
        </p:nvSpPr>
        <p:spPr>
          <a:xfrm>
            <a:off x="1314832" y="1368000"/>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0FCD5052-1958-61C6-90DB-3E2B662A35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1170" y="5561025"/>
            <a:ext cx="203521" cy="203521"/>
          </a:xfrm>
          <a:prstGeom prst="rect">
            <a:avLst/>
          </a:prstGeom>
        </p:spPr>
      </p:pic>
      <p:pic>
        <p:nvPicPr>
          <p:cNvPr id="6" name="Graphic 7">
            <a:hlinkClick r:id="" action="ppaction://hlinkshowjump?jump=nextslide"/>
            <a:extLst>
              <a:ext uri="{FF2B5EF4-FFF2-40B4-BE49-F238E27FC236}">
                <a16:creationId xmlns:a16="http://schemas.microsoft.com/office/drawing/2014/main" id="{4E88C51B-2258-53BE-2A01-67A9E6EADF2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12" name="Graphic 9">
            <a:hlinkClick r:id="rId10" action="ppaction://hlinksldjump"/>
            <a:extLst>
              <a:ext uri="{FF2B5EF4-FFF2-40B4-BE49-F238E27FC236}">
                <a16:creationId xmlns:a16="http://schemas.microsoft.com/office/drawing/2014/main" id="{D7C1585C-9069-398C-AF33-529E9EC8FAD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7B0CD40C-FE30-9DC9-8AFB-A3E25AF665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23423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838EF0F-62C5-A463-4D06-13356158929D}"/>
              </a:ext>
            </a:extLst>
          </p:cNvPr>
          <p:cNvSpPr>
            <a:spLocks noGrp="1"/>
          </p:cNvSpPr>
          <p:nvPr>
            <p:ph type="title"/>
          </p:nvPr>
        </p:nvSpPr>
        <p:spPr>
          <a:xfrm>
            <a:off x="5016500" y="908050"/>
            <a:ext cx="6337299" cy="1081088"/>
          </a:xfrm>
        </p:spPr>
        <p:txBody>
          <a:bodyPr anchor="b" anchorCtr="0">
            <a:noAutofit/>
          </a:bodyPr>
          <a:lstStyle/>
          <a:p>
            <a:pPr>
              <a:lnSpc>
                <a:spcPts val="3300"/>
              </a:lnSpc>
            </a:pPr>
            <a:r>
              <a:rPr lang="no" sz="1400" b="1"/>
              <a:t>Produkt- og kateteriseringsteknikk </a:t>
            </a:r>
            <a:br>
              <a:rPr lang="en-US" sz="3200" b="1"/>
            </a:br>
            <a:r>
              <a:rPr lang="no" sz="3200" b="1"/>
              <a:t>1.3 Non-touch-teknologi </a:t>
            </a:r>
            <a:br>
              <a:rPr lang="en-US" sz="3200" b="1"/>
            </a:br>
            <a:r>
              <a:rPr lang="no" sz="3200" b="1"/>
              <a:t>– faktorer å vurdere</a:t>
            </a:r>
          </a:p>
        </p:txBody>
      </p:sp>
      <p:sp>
        <p:nvSpPr>
          <p:cNvPr id="3" name="Content Placeholder 2">
            <a:extLst>
              <a:ext uri="{FF2B5EF4-FFF2-40B4-BE49-F238E27FC236}">
                <a16:creationId xmlns:a16="http://schemas.microsoft.com/office/drawing/2014/main" id="{96796109-87FA-8C52-A521-ED1DE088007D}"/>
              </a:ext>
            </a:extLst>
          </p:cNvPr>
          <p:cNvSpPr>
            <a:spLocks noGrp="1"/>
          </p:cNvSpPr>
          <p:nvPr>
            <p:ph idx="1"/>
          </p:nvPr>
        </p:nvSpPr>
        <p:spPr>
          <a:xfrm>
            <a:off x="5016500" y="2276474"/>
            <a:ext cx="6337298" cy="2048253"/>
          </a:xfrm>
        </p:spPr>
        <p:txBody>
          <a:bodyPr wrap="square">
            <a:spAutoFit/>
          </a:bodyPr>
          <a:lstStyle/>
          <a:p>
            <a:r>
              <a:rPr lang="no" sz="2000" dirty="0"/>
              <a:t>Tillater produktet </a:t>
            </a:r>
            <a:r>
              <a:rPr lang="no" b="1" dirty="0"/>
              <a:t>non-touch-teknikk</a:t>
            </a:r>
            <a:r>
              <a:rPr lang="no" sz="2000" b="1" dirty="0"/>
              <a:t> </a:t>
            </a:r>
            <a:r>
              <a:rPr lang="no" sz="2000" dirty="0"/>
              <a:t>?</a:t>
            </a:r>
          </a:p>
          <a:p>
            <a:pPr marL="263525" lvl="1" indent="0">
              <a:buNone/>
            </a:pPr>
            <a:r>
              <a:rPr lang="no" sz="1800" i="1" dirty="0"/>
              <a:t>Dette betyr at kateteret har et håndtak som er lett å gripe, som hjelper brukeren å holde kateteret uten å måtte berøre kateteroverflaten.</a:t>
            </a:r>
            <a:endParaRPr lang="en" sz="1800" dirty="0"/>
          </a:p>
          <a:p>
            <a:pPr>
              <a:spcAft>
                <a:spcPts val="600"/>
              </a:spcAft>
            </a:pPr>
            <a:r>
              <a:rPr lang="no" sz="2000" dirty="0"/>
              <a:t>Det er bred enighet om at RIK fremfor SIK ikke gir økt fare for UVI når prosedy</a:t>
            </a:r>
            <a:r>
              <a:rPr lang="no" dirty="0"/>
              <a:t>ren utføres i hjemmet, det er sett på som en sikker og trygg prosedyre</a:t>
            </a:r>
            <a:r>
              <a:rPr lang="no" sz="2000" dirty="0"/>
              <a:t>.</a:t>
            </a:r>
          </a:p>
        </p:txBody>
      </p:sp>
      <p:sp>
        <p:nvSpPr>
          <p:cNvPr id="2" name="Picture Placeholder 1">
            <a:extLst>
              <a:ext uri="{FF2B5EF4-FFF2-40B4-BE49-F238E27FC236}">
                <a16:creationId xmlns:a16="http://schemas.microsoft.com/office/drawing/2014/main" id="{DF0A39D6-EC9B-2FFC-80F1-A41C898C2AF4}"/>
              </a:ext>
            </a:extLst>
          </p:cNvPr>
          <p:cNvSpPr>
            <a:spLocks noGrp="1"/>
          </p:cNvSpPr>
          <p:nvPr>
            <p:ph type="pic" sz="quarter" idx="10"/>
          </p:nvPr>
        </p:nvSpPr>
        <p:spPr>
          <a:solidFill>
            <a:schemeClr val="bg1">
              <a:lumMod val="95000"/>
            </a:schemeClr>
          </a:solidFill>
        </p:spPr>
        <p:txBody>
          <a:bodyPr/>
          <a:lstStyle/>
          <a:p>
            <a:r>
              <a:rPr lang="no"/>
              <a:t> </a:t>
            </a:r>
          </a:p>
        </p:txBody>
      </p:sp>
      <p:sp>
        <p:nvSpPr>
          <p:cNvPr id="15" name="Linked button">
            <a:hlinkClick r:id="rId3"/>
            <a:extLst>
              <a:ext uri="{FF2B5EF4-FFF2-40B4-BE49-F238E27FC236}">
                <a16:creationId xmlns:a16="http://schemas.microsoft.com/office/drawing/2014/main" id="{56EFCC4E-5A8A-5693-D535-AABBE24A163F}"/>
              </a:ext>
            </a:extLst>
          </p:cNvPr>
          <p:cNvSpPr/>
          <p:nvPr/>
        </p:nvSpPr>
        <p:spPr>
          <a:xfrm>
            <a:off x="1501780" y="548542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no" sz="1400"/>
              <a:t>Les </a:t>
            </a:r>
            <a:r>
              <a:rPr lang="no" sz="1400" err="1"/>
              <a:t>mer</a:t>
            </a:r>
            <a:endParaRPr lang="sv-SE" sz="1400"/>
          </a:p>
        </p:txBody>
      </p:sp>
      <p:grpSp>
        <p:nvGrpSpPr>
          <p:cNvPr id="7" name="Group 6">
            <a:extLst>
              <a:ext uri="{FF2B5EF4-FFF2-40B4-BE49-F238E27FC236}">
                <a16:creationId xmlns:a16="http://schemas.microsoft.com/office/drawing/2014/main" id="{3566472C-2694-BDFB-8C18-F89B6D2481FA}"/>
              </a:ext>
            </a:extLst>
          </p:cNvPr>
          <p:cNvGrpSpPr/>
          <p:nvPr/>
        </p:nvGrpSpPr>
        <p:grpSpPr>
          <a:xfrm>
            <a:off x="1325501" y="1368389"/>
            <a:ext cx="2381693" cy="3744363"/>
            <a:chOff x="10230967" y="1382791"/>
            <a:chExt cx="2381693" cy="3744363"/>
          </a:xfrm>
          <a:effectLst/>
        </p:grpSpPr>
        <p:pic>
          <p:nvPicPr>
            <p:cNvPr id="11" name="Picture 10">
              <a:extLst>
                <a:ext uri="{FF2B5EF4-FFF2-40B4-BE49-F238E27FC236}">
                  <a16:creationId xmlns:a16="http://schemas.microsoft.com/office/drawing/2014/main" id="{1320F53C-51B1-CD10-2723-C1CBD3F5B6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30967" y="1382791"/>
              <a:ext cx="2381693" cy="1470429"/>
            </a:xfrm>
            <a:prstGeom prst="roundRect">
              <a:avLst>
                <a:gd name="adj" fmla="val 7482"/>
              </a:avLst>
            </a:prstGeom>
          </p:spPr>
        </p:pic>
        <p:sp>
          <p:nvSpPr>
            <p:cNvPr id="12" name="Freeform: Shape 11">
              <a:extLst>
                <a:ext uri="{FF2B5EF4-FFF2-40B4-BE49-F238E27FC236}">
                  <a16:creationId xmlns:a16="http://schemas.microsoft.com/office/drawing/2014/main" id="{037A7DAA-8E43-10EB-E9C8-50CBB9994613}"/>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6951548C-B243-E792-B095-309FAD2CCC58}"/>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no" sz="700" b="0" i="0" u="none" strike="noStrike" kern="1200" cap="none" spc="0" normalizeH="0" baseline="0" noProof="0">
                  <a:ln>
                    <a:noFill/>
                  </a:ln>
                  <a:solidFill>
                    <a:srgbClr val="000000"/>
                  </a:solidFill>
                  <a:effectLst/>
                  <a:uLnTx/>
                  <a:uFillTx/>
                  <a:latin typeface="Calibri" panose="020F0502020204030204"/>
                  <a:ea typeface="+mn-ea"/>
                  <a:cs typeface="+mn-cs"/>
                </a:rPr>
                <a:t>ARTIKKEL</a:t>
              </a:r>
              <a:endParaRPr lang="en-US" sz="1400"/>
            </a:p>
          </p:txBody>
        </p:sp>
        <p:sp>
          <p:nvSpPr>
            <p:cNvPr id="14" name="TextBox 13">
              <a:extLst>
                <a:ext uri="{FF2B5EF4-FFF2-40B4-BE49-F238E27FC236}">
                  <a16:creationId xmlns:a16="http://schemas.microsoft.com/office/drawing/2014/main" id="{03E44490-EF69-9FE8-EDD0-B5911443BE32}"/>
                </a:ext>
              </a:extLst>
            </p:cNvPr>
            <p:cNvSpPr txBox="1"/>
            <p:nvPr/>
          </p:nvSpPr>
          <p:spPr>
            <a:xfrm>
              <a:off x="10318755" y="2853220"/>
              <a:ext cx="2196000" cy="1369606"/>
            </a:xfrm>
            <a:prstGeom prst="rect">
              <a:avLst/>
            </a:prstGeom>
            <a:solidFill>
              <a:schemeClr val="bg1"/>
            </a:solidFill>
          </p:spPr>
          <p:txBody>
            <a:bodyPr wrap="square">
              <a:spAutoFit/>
            </a:bodyPr>
            <a:lstStyle/>
            <a:p>
              <a:pPr>
                <a:spcAft>
                  <a:spcPts val="600"/>
                </a:spcAft>
              </a:pPr>
              <a:r>
                <a:rPr lang="no" sz="1200" b="1" dirty="0">
                  <a:solidFill>
                    <a:srgbClr val="000000"/>
                  </a:solidFill>
                </a:rPr>
                <a:t>Vitenskapelig gjennomgang av No-Touch-teknikk</a:t>
              </a:r>
            </a:p>
            <a:p>
              <a:pPr>
                <a:spcAft>
                  <a:spcPts val="600"/>
                </a:spcAft>
              </a:pPr>
              <a:r>
                <a:rPr lang="no" sz="900" dirty="0">
                  <a:solidFill>
                    <a:srgbClr val="000000"/>
                  </a:solidFill>
                </a:rPr>
                <a:t>Innføring av et berøringsfritt kateter/teknikk for intermitterende kateterisering ser ut til å være godt akseptert både av behandlere og pasienter, og det er ikke nødvendigvis forbundet med høyere kostnader.</a:t>
              </a:r>
            </a:p>
          </p:txBody>
        </p:sp>
        <p:sp>
          <p:nvSpPr>
            <p:cNvPr id="17" name="TextBox 16">
              <a:extLst>
                <a:ext uri="{FF2B5EF4-FFF2-40B4-BE49-F238E27FC236}">
                  <a16:creationId xmlns:a16="http://schemas.microsoft.com/office/drawing/2014/main" id="{48DB6CA8-58F4-F147-5009-96FF143E9A00}"/>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no" sz="900" b="0" i="0" u="none" strike="noStrike" kern="1200" cap="none" spc="0" normalizeH="0" baseline="0" noProof="0">
                  <a:ln>
                    <a:noFill/>
                  </a:ln>
                  <a:solidFill>
                    <a:srgbClr val="000000"/>
                  </a:solidFill>
                  <a:effectLst/>
                  <a:uLnTx/>
                  <a:uFillTx/>
                  <a:latin typeface="Calibri" panose="020F0502020204030204"/>
                  <a:ea typeface="+mn-ea"/>
                  <a:cs typeface="+mn-cs"/>
                </a:rPr>
                <a:t>Utforsk | Blære</a:t>
              </a:r>
            </a:p>
            <a:p>
              <a:r>
                <a:rPr lang="no" sz="900">
                  <a:solidFill>
                    <a:srgbClr val="000000"/>
                  </a:solidFill>
                  <a:latin typeface="Calibri" panose="020F0502020204030204"/>
                </a:rPr>
                <a:t>2 min</a:t>
              </a:r>
              <a:endParaRPr lang="en-US"/>
            </a:p>
          </p:txBody>
        </p:sp>
        <p:pic>
          <p:nvPicPr>
            <p:cNvPr id="18" name="Picture 17">
              <a:extLst>
                <a:ext uri="{FF2B5EF4-FFF2-40B4-BE49-F238E27FC236}">
                  <a16:creationId xmlns:a16="http://schemas.microsoft.com/office/drawing/2014/main" id="{00D1B094-594C-864F-9D41-288ED78FF5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7246" y="4654365"/>
              <a:ext cx="180680" cy="369332"/>
            </a:xfrm>
            <a:prstGeom prst="rect">
              <a:avLst/>
            </a:prstGeom>
          </p:spPr>
        </p:pic>
        <p:pic>
          <p:nvPicPr>
            <p:cNvPr id="19" name="Picture 18">
              <a:extLst>
                <a:ext uri="{FF2B5EF4-FFF2-40B4-BE49-F238E27FC236}">
                  <a16:creationId xmlns:a16="http://schemas.microsoft.com/office/drawing/2014/main" id="{02A0156C-AFAC-129B-9952-2ABCD01539D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254303" y="4782145"/>
              <a:ext cx="158812" cy="178215"/>
            </a:xfrm>
            <a:prstGeom prst="rect">
              <a:avLst/>
            </a:prstGeom>
          </p:spPr>
        </p:pic>
      </p:grpSp>
      <p:sp>
        <p:nvSpPr>
          <p:cNvPr id="22" name="Rectangle: Rounded Corners 21">
            <a:extLst>
              <a:ext uri="{FF2B5EF4-FFF2-40B4-BE49-F238E27FC236}">
                <a16:creationId xmlns:a16="http://schemas.microsoft.com/office/drawing/2014/main" id="{716219FB-224F-99AF-7EF0-153C0F8FC5B7}"/>
              </a:ext>
            </a:extLst>
          </p:cNvPr>
          <p:cNvSpPr/>
          <p:nvPr/>
        </p:nvSpPr>
        <p:spPr>
          <a:xfrm>
            <a:off x="1316460" y="1368000"/>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61088B71-D072-94AA-DC26-E7005C79F8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1170" y="5561025"/>
            <a:ext cx="203521" cy="203521"/>
          </a:xfrm>
          <a:prstGeom prst="rect">
            <a:avLst/>
          </a:prstGeom>
        </p:spPr>
      </p:pic>
      <p:sp>
        <p:nvSpPr>
          <p:cNvPr id="23" name="TextBox 22">
            <a:extLst>
              <a:ext uri="{FF2B5EF4-FFF2-40B4-BE49-F238E27FC236}">
                <a16:creationId xmlns:a16="http://schemas.microsoft.com/office/drawing/2014/main" id="{7236E804-ADAA-9412-1A30-AB4E89036326}"/>
              </a:ext>
            </a:extLst>
          </p:cNvPr>
          <p:cNvSpPr txBox="1"/>
          <p:nvPr/>
        </p:nvSpPr>
        <p:spPr>
          <a:xfrm>
            <a:off x="5016500" y="4870795"/>
            <a:ext cx="2645941" cy="276999"/>
          </a:xfrm>
          <a:prstGeom prst="rect">
            <a:avLst/>
          </a:prstGeom>
          <a:noFill/>
        </p:spPr>
        <p:txBody>
          <a:bodyPr wrap="square" lIns="0" tIns="0" rIns="0" bIns="0" rtlCol="0">
            <a:noAutofit/>
          </a:bodyPr>
          <a:lstStyle/>
          <a:p>
            <a:r>
              <a:rPr lang="no" sz="1400" i="1">
                <a:solidFill>
                  <a:schemeClr val="bg1">
                    <a:lumMod val="50000"/>
                  </a:schemeClr>
                </a:solidFill>
              </a:rPr>
              <a:t>( EAUN IC-retningslinjer 2024)</a:t>
            </a:r>
          </a:p>
        </p:txBody>
      </p:sp>
      <p:pic>
        <p:nvPicPr>
          <p:cNvPr id="4" name="Graphic 7">
            <a:hlinkClick r:id="" action="ppaction://hlinkshowjump?jump=nextslide"/>
            <a:extLst>
              <a:ext uri="{FF2B5EF4-FFF2-40B4-BE49-F238E27FC236}">
                <a16:creationId xmlns:a16="http://schemas.microsoft.com/office/drawing/2014/main" id="{C9FA8278-04BD-6CA9-D8FF-7E9468F6B1A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9" name="Graphic 9">
            <a:hlinkClick r:id="rId10" action="ppaction://hlinksldjump"/>
            <a:extLst>
              <a:ext uri="{FF2B5EF4-FFF2-40B4-BE49-F238E27FC236}">
                <a16:creationId xmlns:a16="http://schemas.microsoft.com/office/drawing/2014/main" id="{8A967321-40F5-95E9-47FF-A668D32912E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6" name="Graphic 6">
            <a:hlinkClick r:id="" action="ppaction://hlinkshowjump?jump=previousslide"/>
            <a:extLst>
              <a:ext uri="{FF2B5EF4-FFF2-40B4-BE49-F238E27FC236}">
                <a16:creationId xmlns:a16="http://schemas.microsoft.com/office/drawing/2014/main" id="{9AB0B8BB-FAE2-240C-991B-CE71B0A45B4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475733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3853C-94FF-3958-B083-CE9D0C1872EE}"/>
              </a:ext>
            </a:extLst>
          </p:cNvPr>
          <p:cNvSpPr txBox="1">
            <a:spLocks noGrp="1"/>
          </p:cNvSpPr>
          <p:nvPr>
            <p:ph type="title"/>
          </p:nvPr>
        </p:nvSpPr>
        <p:spPr/>
        <p:txBody>
          <a:bodyPr>
            <a:noAutofit/>
          </a:bodyPr>
          <a:lstStyle/>
          <a:p>
            <a:pPr lvl="0"/>
            <a:r>
              <a:rPr lang="no" sz="1400" b="1" dirty="0"/>
              <a:t>Produkt og kateteriseringsteknikk </a:t>
            </a:r>
            <a:br>
              <a:rPr lang="en-US" sz="3200" b="1" dirty="0"/>
            </a:br>
            <a:r>
              <a:rPr lang="no" sz="3200" b="1" dirty="0"/>
              <a:t>1.4 </a:t>
            </a:r>
            <a:r>
              <a:rPr lang="no" b="1" dirty="0"/>
              <a:t>Hygiene </a:t>
            </a:r>
            <a:br>
              <a:rPr lang="en" b="1" dirty="0"/>
            </a:br>
            <a:r>
              <a:rPr lang="no" b="1" dirty="0"/>
              <a:t>– faktorer å vurdere</a:t>
            </a:r>
          </a:p>
        </p:txBody>
      </p:sp>
      <p:sp>
        <p:nvSpPr>
          <p:cNvPr id="3" name="Content Placeholder 2">
            <a:extLst>
              <a:ext uri="{FF2B5EF4-FFF2-40B4-BE49-F238E27FC236}">
                <a16:creationId xmlns:a16="http://schemas.microsoft.com/office/drawing/2014/main" id="{108B2A2B-0ECF-5682-3A76-654279C7522E}"/>
              </a:ext>
            </a:extLst>
          </p:cNvPr>
          <p:cNvSpPr txBox="1">
            <a:spLocks noGrp="1"/>
          </p:cNvSpPr>
          <p:nvPr>
            <p:ph idx="1"/>
          </p:nvPr>
        </p:nvSpPr>
        <p:spPr/>
        <p:txBody>
          <a:bodyPr>
            <a:noAutofit/>
          </a:bodyPr>
          <a:lstStyle/>
          <a:p>
            <a:pPr lvl="0">
              <a:lnSpc>
                <a:spcPct val="100000"/>
              </a:lnSpc>
            </a:pPr>
            <a:r>
              <a:rPr lang="no" b="1" dirty="0"/>
              <a:t>Håndvask </a:t>
            </a:r>
            <a:r>
              <a:rPr lang="no" dirty="0"/>
              <a:t>før og etter RIK</a:t>
            </a:r>
          </a:p>
          <a:p>
            <a:pPr lvl="0">
              <a:lnSpc>
                <a:spcPct val="100000"/>
              </a:lnSpc>
            </a:pPr>
            <a:r>
              <a:rPr lang="no" b="1" dirty="0"/>
              <a:t>Daglig underlivshygiene</a:t>
            </a:r>
            <a:r>
              <a:rPr lang="no" dirty="0"/>
              <a:t> </a:t>
            </a:r>
          </a:p>
          <a:p>
            <a:pPr lvl="1">
              <a:lnSpc>
                <a:spcPct val="100000"/>
              </a:lnSpc>
            </a:pPr>
            <a:r>
              <a:rPr lang="no" dirty="0"/>
              <a:t>Ikke bruk antibakteriell såpe</a:t>
            </a:r>
          </a:p>
          <a:p>
            <a:pPr lvl="1">
              <a:lnSpc>
                <a:spcPct val="100000"/>
              </a:lnSpc>
            </a:pPr>
            <a:r>
              <a:rPr lang="no" dirty="0"/>
              <a:t>Kvinner: vask forfra og bak</a:t>
            </a:r>
          </a:p>
          <a:p>
            <a:pPr lvl="1">
              <a:lnSpc>
                <a:spcPct val="100000"/>
              </a:lnSpc>
            </a:pPr>
            <a:r>
              <a:rPr lang="no" dirty="0"/>
              <a:t>Menn: trekk forhuden tilbake</a:t>
            </a:r>
          </a:p>
        </p:txBody>
      </p:sp>
      <p:pic>
        <p:nvPicPr>
          <p:cNvPr id="12" name="Picture Placeholder 11" descr="A person washing their hands&#10;&#10;Description automatically generated">
            <a:extLst>
              <a:ext uri="{FF2B5EF4-FFF2-40B4-BE49-F238E27FC236}">
                <a16:creationId xmlns:a16="http://schemas.microsoft.com/office/drawing/2014/main" id="{8CC27080-40AE-17DE-23C0-292812FC4BB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6717" t="21794" r="9269" b="1963"/>
          <a:stretch/>
        </p:blipFill>
        <p:spPr>
          <a:xfrm>
            <a:off x="7180036" y="2269921"/>
            <a:ext cx="4172177" cy="3930854"/>
          </a:xfrm>
          <a:solidFill>
            <a:schemeClr val="bg1"/>
          </a:solidFill>
        </p:spPr>
      </p:pic>
      <p:pic>
        <p:nvPicPr>
          <p:cNvPr id="4" name="Graphic 7">
            <a:hlinkClick r:id="" action="ppaction://hlinkshowjump?jump=nextslide"/>
            <a:extLst>
              <a:ext uri="{FF2B5EF4-FFF2-40B4-BE49-F238E27FC236}">
                <a16:creationId xmlns:a16="http://schemas.microsoft.com/office/drawing/2014/main" id="{BF76B9AB-0173-BFE4-9517-5F13D1C52F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rId5" action="ppaction://hlinksldjump"/>
            <a:extLst>
              <a:ext uri="{FF2B5EF4-FFF2-40B4-BE49-F238E27FC236}">
                <a16:creationId xmlns:a16="http://schemas.microsoft.com/office/drawing/2014/main" id="{11611624-9CAD-BE1E-97CF-975AC1B7D3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E3E73B89-D0E1-13F0-4556-5B13A6CF7A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980864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B72B-7DC4-F3E1-E2D2-25099DB8458A}"/>
              </a:ext>
            </a:extLst>
          </p:cNvPr>
          <p:cNvSpPr txBox="1">
            <a:spLocks noGrp="1"/>
          </p:cNvSpPr>
          <p:nvPr>
            <p:ph type="title"/>
          </p:nvPr>
        </p:nvSpPr>
        <p:spPr>
          <a:xfrm>
            <a:off x="838200" y="908050"/>
            <a:ext cx="10515600" cy="1081088"/>
          </a:xfrm>
        </p:spPr>
        <p:txBody>
          <a:bodyPr>
            <a:noAutofit/>
          </a:bodyPr>
          <a:lstStyle/>
          <a:p>
            <a:pPr lvl="0">
              <a:lnSpc>
                <a:spcPts val="3300"/>
              </a:lnSpc>
            </a:pPr>
            <a:r>
              <a:rPr lang="no" sz="1400" b="1"/>
              <a:t>Produkt og kateteriseringsteknikk </a:t>
            </a:r>
            <a:br>
              <a:rPr lang="en-US" sz="3200" b="1"/>
            </a:br>
            <a:r>
              <a:rPr lang="no" sz="3200" b="1"/>
              <a:t>1.5 Ufullstendig blæretømming </a:t>
            </a:r>
            <a:br>
              <a:rPr lang="en" sz="3200" b="1"/>
            </a:br>
            <a:r>
              <a:rPr lang="no" sz="3200" b="1"/>
              <a:t>– faktorer å vurdere</a:t>
            </a:r>
          </a:p>
        </p:txBody>
      </p:sp>
      <p:sp>
        <p:nvSpPr>
          <p:cNvPr id="3" name="Content Placeholder 4">
            <a:extLst>
              <a:ext uri="{FF2B5EF4-FFF2-40B4-BE49-F238E27FC236}">
                <a16:creationId xmlns:a16="http://schemas.microsoft.com/office/drawing/2014/main" id="{3732FC78-7C8C-D11D-8550-531FDAF01815}"/>
              </a:ext>
            </a:extLst>
          </p:cNvPr>
          <p:cNvSpPr txBox="1">
            <a:spLocks noGrp="1"/>
          </p:cNvSpPr>
          <p:nvPr>
            <p:ph idx="1"/>
          </p:nvPr>
        </p:nvSpPr>
        <p:spPr>
          <a:xfrm>
            <a:off x="838199" y="2276475"/>
            <a:ext cx="10830173" cy="2897410"/>
          </a:xfrm>
        </p:spPr>
        <p:txBody>
          <a:bodyPr>
            <a:noAutofit/>
          </a:bodyPr>
          <a:lstStyle/>
          <a:p>
            <a:pPr>
              <a:lnSpc>
                <a:spcPct val="100000"/>
              </a:lnSpc>
              <a:spcAft>
                <a:spcPts val="400"/>
              </a:spcAft>
            </a:pPr>
            <a:r>
              <a:rPr lang="no" sz="2000" b="1" dirty="0"/>
              <a:t>Kateteriseringsteknikk </a:t>
            </a:r>
            <a:r>
              <a:rPr lang="no" sz="2000" dirty="0"/>
              <a:t>som å trekke ut kateteret sakte osv</a:t>
            </a:r>
          </a:p>
          <a:p>
            <a:pPr>
              <a:lnSpc>
                <a:spcPct val="100000"/>
              </a:lnSpc>
              <a:spcAft>
                <a:spcPts val="400"/>
              </a:spcAft>
            </a:pPr>
            <a:r>
              <a:rPr lang="no" sz="2000" dirty="0"/>
              <a:t>Behov for </a:t>
            </a:r>
            <a:r>
              <a:rPr lang="no" sz="2000" b="1" dirty="0"/>
              <a:t>lengre kateter</a:t>
            </a:r>
          </a:p>
          <a:p>
            <a:pPr>
              <a:lnSpc>
                <a:spcPct val="100000"/>
              </a:lnSpc>
              <a:spcAft>
                <a:spcPts val="400"/>
              </a:spcAft>
            </a:pPr>
            <a:r>
              <a:rPr lang="no" sz="2000" dirty="0"/>
              <a:t>Øk </a:t>
            </a:r>
            <a:r>
              <a:rPr lang="no" sz="2000" b="1" dirty="0"/>
              <a:t>størrelsen på charrière</a:t>
            </a:r>
          </a:p>
          <a:p>
            <a:pPr>
              <a:lnSpc>
                <a:spcPct val="100000"/>
              </a:lnSpc>
              <a:spcAft>
                <a:spcPts val="400"/>
              </a:spcAft>
            </a:pPr>
            <a:r>
              <a:rPr lang="no" sz="2000" dirty="0"/>
              <a:t>Utføre </a:t>
            </a:r>
            <a:r>
              <a:rPr lang="no" dirty="0"/>
              <a:t>RIK</a:t>
            </a:r>
            <a:r>
              <a:rPr lang="no" sz="2000" dirty="0"/>
              <a:t> i riktig </a:t>
            </a:r>
            <a:r>
              <a:rPr lang="no" sz="2000" b="1" dirty="0"/>
              <a:t>posisjon </a:t>
            </a:r>
            <a:r>
              <a:rPr lang="no" sz="2000" dirty="0"/>
              <a:t>for å sikre fullstendig blæretømming.</a:t>
            </a:r>
            <a:endParaRPr lang="en" sz="2000" dirty="0"/>
          </a:p>
          <a:p>
            <a:pPr>
              <a:lnSpc>
                <a:spcPct val="100000"/>
              </a:lnSpc>
              <a:spcAft>
                <a:spcPts val="400"/>
              </a:spcAft>
            </a:pPr>
            <a:r>
              <a:rPr lang="no" sz="2000" b="1" dirty="0"/>
              <a:t>En stor person </a:t>
            </a:r>
            <a:r>
              <a:rPr lang="no" sz="2000" dirty="0"/>
              <a:t>kan kreve et lengre kateter.</a:t>
            </a:r>
          </a:p>
          <a:p>
            <a:pPr>
              <a:lnSpc>
                <a:spcPct val="100000"/>
              </a:lnSpc>
              <a:spcAft>
                <a:spcPts val="400"/>
              </a:spcAft>
            </a:pPr>
            <a:r>
              <a:rPr lang="no" sz="2000" dirty="0"/>
              <a:t>Vurder gjenværende urin med </a:t>
            </a:r>
            <a:r>
              <a:rPr lang="no" sz="2000" b="1" dirty="0"/>
              <a:t>blæreskanner </a:t>
            </a:r>
            <a:r>
              <a:rPr lang="no" sz="2000" dirty="0"/>
              <a:t>for å sikre at blæren er helt tom etter </a:t>
            </a:r>
            <a:r>
              <a:rPr lang="no" dirty="0"/>
              <a:t>RIK</a:t>
            </a:r>
            <a:r>
              <a:rPr lang="no" sz="2000" dirty="0"/>
              <a:t>.</a:t>
            </a:r>
          </a:p>
        </p:txBody>
      </p:sp>
      <p:sp>
        <p:nvSpPr>
          <p:cNvPr id="10" name="TextBox 9">
            <a:extLst>
              <a:ext uri="{FF2B5EF4-FFF2-40B4-BE49-F238E27FC236}">
                <a16:creationId xmlns:a16="http://schemas.microsoft.com/office/drawing/2014/main" id="{539C584A-36C4-0AD4-32C6-607BE092643B}"/>
              </a:ext>
            </a:extLst>
          </p:cNvPr>
          <p:cNvSpPr txBox="1"/>
          <p:nvPr/>
        </p:nvSpPr>
        <p:spPr>
          <a:xfrm>
            <a:off x="839788" y="5289627"/>
            <a:ext cx="6094070" cy="307777"/>
          </a:xfrm>
          <a:prstGeom prst="rect">
            <a:avLst/>
          </a:prstGeom>
          <a:noFill/>
        </p:spPr>
        <p:txBody>
          <a:bodyPr wrap="square">
            <a:spAutoFit/>
          </a:bodyPr>
          <a:lstStyle/>
          <a:p>
            <a:r>
              <a:rPr lang="no" sz="1400" i="1">
                <a:solidFill>
                  <a:schemeClr val="bg1">
                    <a:lumMod val="50000"/>
                  </a:schemeClr>
                </a:solidFill>
              </a:rPr>
              <a:t>EAUN IC-retningslinjer 2024</a:t>
            </a:r>
            <a:endParaRPr lang="en-SE" sz="1400">
              <a:solidFill>
                <a:schemeClr val="bg1">
                  <a:lumMod val="50000"/>
                </a:schemeClr>
              </a:solidFill>
            </a:endParaRPr>
          </a:p>
        </p:txBody>
      </p:sp>
      <p:pic>
        <p:nvPicPr>
          <p:cNvPr id="4" name="Graphic 7">
            <a:hlinkClick r:id="" action="ppaction://hlinkshowjump?jump=nextslide"/>
            <a:extLst>
              <a:ext uri="{FF2B5EF4-FFF2-40B4-BE49-F238E27FC236}">
                <a16:creationId xmlns:a16="http://schemas.microsoft.com/office/drawing/2014/main" id="{3070EFC3-4959-B943-9560-E5E9EDD05F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rId4" action="ppaction://hlinksldjump"/>
            <a:extLst>
              <a:ext uri="{FF2B5EF4-FFF2-40B4-BE49-F238E27FC236}">
                <a16:creationId xmlns:a16="http://schemas.microsoft.com/office/drawing/2014/main" id="{23E95BA6-2A8E-F711-948A-281FA68986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D7664ED8-6F77-FFF7-4D2F-9EC59745D6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77452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AB82-3A5C-578C-0387-D3500EA65B59}"/>
              </a:ext>
            </a:extLst>
          </p:cNvPr>
          <p:cNvSpPr txBox="1">
            <a:spLocks noGrp="1"/>
          </p:cNvSpPr>
          <p:nvPr>
            <p:ph type="title"/>
          </p:nvPr>
        </p:nvSpPr>
        <p:spPr/>
        <p:txBody>
          <a:bodyPr>
            <a:noAutofit/>
          </a:bodyPr>
          <a:lstStyle/>
          <a:p>
            <a:pPr lvl="0">
              <a:lnSpc>
                <a:spcPts val="3300"/>
              </a:lnSpc>
            </a:pPr>
            <a:r>
              <a:rPr lang="no" sz="1400" b="1" dirty="0">
                <a:solidFill>
                  <a:srgbClr val="000000"/>
                </a:solidFill>
              </a:rPr>
              <a:t>Urinanalyse peilestav/urinkultur </a:t>
            </a:r>
            <a:br>
              <a:rPr lang="en" sz="3200" b="1" dirty="0"/>
            </a:br>
            <a:r>
              <a:rPr lang="no" sz="3200" b="1" dirty="0"/>
              <a:t>2.1 Urinanalyse / </a:t>
            </a:r>
            <a:r>
              <a:rPr lang="no" b="1" dirty="0"/>
              <a:t>stix</a:t>
            </a:r>
            <a:r>
              <a:rPr lang="no" sz="3200" b="1" dirty="0"/>
              <a:t> </a:t>
            </a:r>
            <a:br>
              <a:rPr lang="en" sz="3200" b="1" dirty="0"/>
            </a:br>
            <a:r>
              <a:rPr lang="no" sz="3200" b="1" dirty="0"/>
              <a:t>– faktorer å vurdere</a:t>
            </a:r>
          </a:p>
        </p:txBody>
      </p:sp>
      <p:sp>
        <p:nvSpPr>
          <p:cNvPr id="3" name="Content Placeholder 2">
            <a:extLst>
              <a:ext uri="{FF2B5EF4-FFF2-40B4-BE49-F238E27FC236}">
                <a16:creationId xmlns:a16="http://schemas.microsoft.com/office/drawing/2014/main" id="{BC645591-1EA1-F6F0-4503-84EDDEF11D4A}"/>
              </a:ext>
            </a:extLst>
          </p:cNvPr>
          <p:cNvSpPr txBox="1">
            <a:spLocks noGrp="1"/>
          </p:cNvSpPr>
          <p:nvPr>
            <p:ph idx="1"/>
          </p:nvPr>
        </p:nvSpPr>
        <p:spPr/>
        <p:txBody>
          <a:bodyPr>
            <a:normAutofit/>
          </a:bodyPr>
          <a:lstStyle/>
          <a:p>
            <a:r>
              <a:rPr lang="no" sz="2000"/>
              <a:t>Positiv nitritt</a:t>
            </a:r>
          </a:p>
          <a:p>
            <a:r>
              <a:rPr lang="no" sz="2000"/>
              <a:t>Leukocytter</a:t>
            </a:r>
            <a:r>
              <a:rPr lang="no" sz="1800" i="1">
                <a:solidFill>
                  <a:schemeClr val="accent3"/>
                </a:solidFill>
              </a:rPr>
              <a:t> </a:t>
            </a:r>
          </a:p>
          <a:p>
            <a:r>
              <a:rPr lang="no" sz="2000"/>
              <a:t>Glukose i urinen</a:t>
            </a:r>
          </a:p>
          <a:p>
            <a:r>
              <a:rPr lang="no" sz="2000"/>
              <a:t>Hematuri</a:t>
            </a:r>
          </a:p>
          <a:p>
            <a:r>
              <a:rPr lang="no" sz="2000"/>
              <a:t>Bakterie</a:t>
            </a:r>
            <a:endParaRPr lang="sv-SE" sz="2000"/>
          </a:p>
        </p:txBody>
      </p:sp>
      <p:pic>
        <p:nvPicPr>
          <p:cNvPr id="11" name="Picture Placeholder 10" descr="A close-up of a test tube&#10;&#10;Description automatically generated">
            <a:extLst>
              <a:ext uri="{FF2B5EF4-FFF2-40B4-BE49-F238E27FC236}">
                <a16:creationId xmlns:a16="http://schemas.microsoft.com/office/drawing/2014/main" id="{27448A57-D11B-C678-5EB3-381926450FA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20" r="14620"/>
          <a:stretch/>
        </p:blipFill>
        <p:spPr/>
      </p:pic>
    </p:spTree>
    <p:extLst>
      <p:ext uri="{BB962C8B-B14F-4D97-AF65-F5344CB8AC3E}">
        <p14:creationId xmlns:p14="http://schemas.microsoft.com/office/powerpoint/2010/main" val="4223385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6A37-2334-556A-2F70-2B02460D6466}"/>
              </a:ext>
            </a:extLst>
          </p:cNvPr>
          <p:cNvSpPr>
            <a:spLocks noGrp="1"/>
          </p:cNvSpPr>
          <p:nvPr>
            <p:ph type="title"/>
          </p:nvPr>
        </p:nvSpPr>
        <p:spPr>
          <a:xfrm>
            <a:off x="839788" y="908050"/>
            <a:ext cx="10512425" cy="1081088"/>
          </a:xfrm>
        </p:spPr>
        <p:txBody>
          <a:bodyPr>
            <a:noAutofit/>
          </a:bodyPr>
          <a:lstStyle/>
          <a:p>
            <a:pPr>
              <a:lnSpc>
                <a:spcPts val="3300"/>
              </a:lnSpc>
            </a:pPr>
            <a:r>
              <a:rPr lang="no" sz="1400" b="1">
                <a:solidFill>
                  <a:srgbClr val="000000"/>
                </a:solidFill>
              </a:rPr>
              <a:t>Urinanalyse peilepinne/Urinkultur</a:t>
            </a:r>
            <a:r>
              <a:rPr lang="no" sz="3200" b="1"/>
              <a:t> </a:t>
            </a:r>
            <a:br>
              <a:rPr lang="en" sz="3200" b="1"/>
            </a:br>
            <a:r>
              <a:rPr lang="no" sz="3200" b="1"/>
              <a:t>2.2 Urinkultur </a:t>
            </a:r>
            <a:br>
              <a:rPr lang="en" sz="3200" b="1"/>
            </a:br>
            <a:r>
              <a:rPr lang="no" sz="3200" b="1"/>
              <a:t>– faktorer å vurdere</a:t>
            </a:r>
          </a:p>
        </p:txBody>
      </p:sp>
      <p:sp>
        <p:nvSpPr>
          <p:cNvPr id="3" name="Content Placeholder 2">
            <a:extLst>
              <a:ext uri="{FF2B5EF4-FFF2-40B4-BE49-F238E27FC236}">
                <a16:creationId xmlns:a16="http://schemas.microsoft.com/office/drawing/2014/main" id="{3AF3BB77-F6E4-4CA3-9198-9151F883789D}"/>
              </a:ext>
            </a:extLst>
          </p:cNvPr>
          <p:cNvSpPr>
            <a:spLocks noGrp="1"/>
          </p:cNvSpPr>
          <p:nvPr>
            <p:ph idx="1"/>
          </p:nvPr>
        </p:nvSpPr>
        <p:spPr/>
        <p:txBody>
          <a:bodyPr>
            <a:normAutofit/>
          </a:bodyPr>
          <a:lstStyle/>
          <a:p>
            <a:r>
              <a:rPr lang="no" sz="2000" dirty="0"/>
              <a:t>Korrekt </a:t>
            </a:r>
            <a:r>
              <a:rPr lang="no" b="1" dirty="0"/>
              <a:t>gjennomført </a:t>
            </a:r>
            <a:endParaRPr lang="en-US" sz="2000" b="1" dirty="0"/>
          </a:p>
          <a:p>
            <a:r>
              <a:rPr lang="no" sz="2000" dirty="0"/>
              <a:t>Sjekk utfall fra </a:t>
            </a:r>
            <a:r>
              <a:rPr lang="no" sz="2000" b="1" dirty="0"/>
              <a:t>tidligere urinkultur</a:t>
            </a:r>
          </a:p>
          <a:p>
            <a:r>
              <a:rPr lang="no" sz="2000" dirty="0"/>
              <a:t>Type </a:t>
            </a:r>
            <a:r>
              <a:rPr lang="no" sz="2000" b="1" dirty="0"/>
              <a:t>UVI-patogener</a:t>
            </a:r>
          </a:p>
          <a:p>
            <a:r>
              <a:rPr lang="no" sz="2000" dirty="0"/>
              <a:t>Korrekt </a:t>
            </a:r>
            <a:r>
              <a:rPr lang="no" sz="2000" b="1" dirty="0"/>
              <a:t>urinprøvetaking </a:t>
            </a:r>
            <a:r>
              <a:rPr lang="no" sz="2000" dirty="0"/>
              <a:t>for personen som bruker </a:t>
            </a:r>
            <a:r>
              <a:rPr lang="no" dirty="0"/>
              <a:t>RIK</a:t>
            </a:r>
            <a:endParaRPr lang="no" sz="2000" dirty="0"/>
          </a:p>
          <a:p>
            <a:r>
              <a:rPr lang="no" sz="2000" b="1" dirty="0">
                <a:latin typeface="Calibri" pitchFamily="34"/>
              </a:rPr>
              <a:t>Steindannende </a:t>
            </a:r>
            <a:r>
              <a:rPr lang="no" sz="2000" b="0" dirty="0">
                <a:latin typeface="Calibri" pitchFamily="34"/>
              </a:rPr>
              <a:t>bakterier i urinen</a:t>
            </a:r>
          </a:p>
          <a:p>
            <a:pPr marL="0" indent="0">
              <a:buNone/>
            </a:pPr>
            <a:endParaRPr lang="en-US" sz="2000" dirty="0"/>
          </a:p>
        </p:txBody>
      </p:sp>
      <p:pic>
        <p:nvPicPr>
          <p:cNvPr id="11" name="Picture Placeholder 10" descr="A hand holding a test tube with yellow liquid&#10;&#10;Description automatically generated">
            <a:extLst>
              <a:ext uri="{FF2B5EF4-FFF2-40B4-BE49-F238E27FC236}">
                <a16:creationId xmlns:a16="http://schemas.microsoft.com/office/drawing/2014/main" id="{9D4D8C4D-0C69-DB9D-B1F8-2FD9B346BFA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20" r="14620"/>
          <a:stretch/>
        </p:blipFill>
        <p:spPr>
          <a:xfrm flipH="1">
            <a:off x="7180036" y="2269921"/>
            <a:ext cx="4172177" cy="3930854"/>
          </a:xfrm>
        </p:spPr>
      </p:pic>
      <p:sp>
        <p:nvSpPr>
          <p:cNvPr id="15" name="TextBox 14">
            <a:extLst>
              <a:ext uri="{FF2B5EF4-FFF2-40B4-BE49-F238E27FC236}">
                <a16:creationId xmlns:a16="http://schemas.microsoft.com/office/drawing/2014/main" id="{96F35BBD-6047-AD49-C820-CFD88878CE66}"/>
              </a:ext>
            </a:extLst>
          </p:cNvPr>
          <p:cNvSpPr txBox="1"/>
          <p:nvPr/>
        </p:nvSpPr>
        <p:spPr>
          <a:xfrm>
            <a:off x="839788" y="4473294"/>
            <a:ext cx="6094070" cy="276999"/>
          </a:xfrm>
          <a:prstGeom prst="rect">
            <a:avLst/>
          </a:prstGeom>
          <a:noFill/>
        </p:spPr>
        <p:txBody>
          <a:bodyPr wrap="square" lIns="0" tIns="0" rIns="0" bIns="0">
            <a:noAutofit/>
          </a:bodyPr>
          <a:lstStyle/>
          <a:p>
            <a:r>
              <a:rPr lang="no" sz="1400" i="1">
                <a:solidFill>
                  <a:schemeClr val="bg1">
                    <a:lumMod val="50000"/>
                  </a:schemeClr>
                </a:solidFill>
              </a:rPr>
              <a:t>Se merknader for ytterligere detaljer</a:t>
            </a:r>
            <a:endParaRPr lang="en-SE" sz="1400" i="1">
              <a:solidFill>
                <a:schemeClr val="bg1">
                  <a:lumMod val="50000"/>
                </a:schemeClr>
              </a:solidFill>
            </a:endParaRPr>
          </a:p>
        </p:txBody>
      </p:sp>
      <p:sp>
        <p:nvSpPr>
          <p:cNvPr id="16" name="TextBox 15">
            <a:extLst>
              <a:ext uri="{FF2B5EF4-FFF2-40B4-BE49-F238E27FC236}">
                <a16:creationId xmlns:a16="http://schemas.microsoft.com/office/drawing/2014/main" id="{7FD5E5D1-473F-2478-C64D-A28169B4C95A}"/>
              </a:ext>
            </a:extLst>
          </p:cNvPr>
          <p:cNvSpPr txBox="1"/>
          <p:nvPr/>
        </p:nvSpPr>
        <p:spPr>
          <a:xfrm>
            <a:off x="7464287" y="-1540565"/>
            <a:ext cx="184731" cy="369332"/>
          </a:xfrm>
          <a:prstGeom prst="rect">
            <a:avLst/>
          </a:prstGeom>
          <a:noFill/>
          <a:ln>
            <a:solidFill>
              <a:schemeClr val="tx2"/>
            </a:solidFill>
          </a:ln>
        </p:spPr>
        <p:txBody>
          <a:bodyPr wrap="none" rtlCol="0">
            <a:spAutoFit/>
          </a:bodyPr>
          <a:lstStyle/>
          <a:p>
            <a:endParaRPr lang="en-SE"/>
          </a:p>
        </p:txBody>
      </p:sp>
      <p:pic>
        <p:nvPicPr>
          <p:cNvPr id="4" name="Graphic 7">
            <a:hlinkClick r:id="" action="ppaction://hlinkshowjump?jump=nextslide"/>
            <a:extLst>
              <a:ext uri="{FF2B5EF4-FFF2-40B4-BE49-F238E27FC236}">
                <a16:creationId xmlns:a16="http://schemas.microsoft.com/office/drawing/2014/main" id="{1E46B1E4-7D07-D81B-1F3E-902838FE73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rId5" action="ppaction://hlinksldjump"/>
            <a:extLst>
              <a:ext uri="{FF2B5EF4-FFF2-40B4-BE49-F238E27FC236}">
                <a16:creationId xmlns:a16="http://schemas.microsoft.com/office/drawing/2014/main" id="{2465E66D-6532-CA3B-6E0B-8136A2535D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BA45D639-3D21-20A4-0522-67E33AC989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207562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8876-7809-B483-EFA4-AF42D5A5D2BE}"/>
              </a:ext>
            </a:extLst>
          </p:cNvPr>
          <p:cNvSpPr txBox="1">
            <a:spLocks noGrp="1"/>
          </p:cNvSpPr>
          <p:nvPr>
            <p:ph type="title"/>
          </p:nvPr>
        </p:nvSpPr>
        <p:spPr>
          <a:xfrm>
            <a:off x="5664200" y="915988"/>
            <a:ext cx="5689600" cy="1073150"/>
          </a:xfrm>
        </p:spPr>
        <p:txBody>
          <a:bodyPr>
            <a:normAutofit/>
          </a:bodyPr>
          <a:lstStyle/>
          <a:p>
            <a:pPr lvl="0"/>
            <a:r>
              <a:rPr lang="no" sz="1400" b="1">
                <a:solidFill>
                  <a:srgbClr val="000000"/>
                </a:solidFill>
              </a:rPr>
              <a:t>Miksjonsliste </a:t>
            </a:r>
            <a:br>
              <a:rPr lang="en-US" b="1"/>
            </a:br>
            <a:r>
              <a:rPr lang="no" b="1"/>
              <a:t>3.1 Miksjons-/tømmefrekvens</a:t>
            </a:r>
          </a:p>
        </p:txBody>
      </p:sp>
      <p:sp>
        <p:nvSpPr>
          <p:cNvPr id="3" name="Content Placeholder 2">
            <a:extLst>
              <a:ext uri="{FF2B5EF4-FFF2-40B4-BE49-F238E27FC236}">
                <a16:creationId xmlns:a16="http://schemas.microsoft.com/office/drawing/2014/main" id="{34A41984-29FD-8858-F5A6-B2A8865DBA31}"/>
              </a:ext>
            </a:extLst>
          </p:cNvPr>
          <p:cNvSpPr txBox="1">
            <a:spLocks noGrp="1"/>
          </p:cNvSpPr>
          <p:nvPr>
            <p:ph idx="1"/>
          </p:nvPr>
        </p:nvSpPr>
        <p:spPr>
          <a:xfrm>
            <a:off x="5664200" y="2276474"/>
            <a:ext cx="5689598" cy="3924301"/>
          </a:xfrm>
        </p:spPr>
        <p:txBody>
          <a:bodyPr>
            <a:normAutofit/>
          </a:bodyPr>
          <a:lstStyle/>
          <a:p>
            <a:r>
              <a:rPr lang="no"/>
              <a:t>Blæretømmingsfrekvens</a:t>
            </a:r>
          </a:p>
          <a:p>
            <a:pPr lvl="1"/>
            <a:r>
              <a:rPr lang="no" noProof="0"/>
              <a:t>Regelmessig tømming i løpet av dagen, 4 </a:t>
            </a:r>
            <a:r>
              <a:rPr lang="no"/>
              <a:t>- </a:t>
            </a:r>
            <a:r>
              <a:rPr lang="no" noProof="0"/>
              <a:t>6 ganger/dag</a:t>
            </a:r>
          </a:p>
          <a:p>
            <a:r>
              <a:rPr lang="no"/>
              <a:t>Bør ikke overstige </a:t>
            </a:r>
            <a:r>
              <a:rPr lang="no" noProof="0"/>
              <a:t>400 ml urin </a:t>
            </a:r>
            <a:br>
              <a:rPr lang="en-US" noProof="0"/>
            </a:br>
            <a:r>
              <a:rPr lang="no" noProof="0"/>
              <a:t>totalt for hver anledning (EAUN IC guidelines 2024)</a:t>
            </a:r>
            <a:endParaRPr lang="en-US" noProof="0"/>
          </a:p>
          <a:p>
            <a:pPr lvl="1"/>
            <a:r>
              <a:rPr lang="no"/>
              <a:t>Dette </a:t>
            </a:r>
            <a:r>
              <a:rPr lang="no" noProof="0"/>
              <a:t>står for både det kateteriserte </a:t>
            </a:r>
            <a:br>
              <a:rPr lang="en-US" noProof="0"/>
            </a:br>
            <a:r>
              <a:rPr lang="no" noProof="0"/>
              <a:t>volumet av urin + spontan vannlating.</a:t>
            </a:r>
          </a:p>
          <a:p>
            <a:r>
              <a:rPr lang="no" noProof="0"/>
              <a:t>Totalt volum urin ca. 1000-2000 ml/dag</a:t>
            </a:r>
          </a:p>
          <a:p>
            <a:pPr lvl="1"/>
            <a:r>
              <a:rPr lang="no"/>
              <a:t>Væskeinntak per dag bør være 1500-2000 ml</a:t>
            </a:r>
          </a:p>
        </p:txBody>
      </p:sp>
      <p:pic>
        <p:nvPicPr>
          <p:cNvPr id="13" name="Picture Placeholder 12">
            <a:extLst>
              <a:ext uri="{FF2B5EF4-FFF2-40B4-BE49-F238E27FC236}">
                <a16:creationId xmlns:a16="http://schemas.microsoft.com/office/drawing/2014/main" id="{37324C0D-C55A-D0DB-1A2D-5BB55B0FEB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557" r="10557"/>
          <a:stretch/>
        </p:blipFill>
        <p:spPr>
          <a:xfrm>
            <a:off x="839788" y="915988"/>
            <a:ext cx="4176612" cy="5284787"/>
          </a:xfrm>
        </p:spPr>
      </p:pic>
      <p:sp>
        <p:nvSpPr>
          <p:cNvPr id="11" name="Linked button">
            <a:hlinkClick r:id="rId4"/>
            <a:extLst>
              <a:ext uri="{FF2B5EF4-FFF2-40B4-BE49-F238E27FC236}">
                <a16:creationId xmlns:a16="http://schemas.microsoft.com/office/drawing/2014/main" id="{EAF674F9-E3FC-E1C5-C5C6-F3D131185016}"/>
              </a:ext>
            </a:extLst>
          </p:cNvPr>
          <p:cNvSpPr/>
          <p:nvPr/>
        </p:nvSpPr>
        <p:spPr>
          <a:xfrm>
            <a:off x="5664199" y="5108107"/>
            <a:ext cx="5688013"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36000" rtlCol="0" anchor="ctr"/>
          <a:lstStyle/>
          <a:p>
            <a:pPr algn="ctr"/>
            <a:r>
              <a:rPr lang="no" sz="1400" dirty="0">
                <a:solidFill>
                  <a:schemeClr val="bg1"/>
                </a:solidFill>
                <a:hlinkClick r:id="rId4">
                  <a:extLst>
                    <a:ext uri="{A12FA001-AC4F-418D-AE19-62706E023703}">
                      <ahyp:hlinkClr xmlns:ahyp="http://schemas.microsoft.com/office/drawing/2018/hyperlinkcolor" val="tx"/>
                    </a:ext>
                  </a:extLst>
                </a:hlinkClick>
              </a:rPr>
              <a:t>Last ned en tømmedagbok</a:t>
            </a:r>
            <a:endParaRPr lang="no" sz="1400" dirty="0">
              <a:solidFill>
                <a:schemeClr val="bg1"/>
              </a:solidFill>
            </a:endParaRPr>
          </a:p>
        </p:txBody>
      </p:sp>
      <p:pic>
        <p:nvPicPr>
          <p:cNvPr id="18" name="Graphic 17">
            <a:extLst>
              <a:ext uri="{FF2B5EF4-FFF2-40B4-BE49-F238E27FC236}">
                <a16:creationId xmlns:a16="http://schemas.microsoft.com/office/drawing/2014/main" id="{1AA3C006-D2CE-C72F-43BB-A3581F21CA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17669" y="5178463"/>
            <a:ext cx="203521" cy="203521"/>
          </a:xfrm>
          <a:prstGeom prst="rect">
            <a:avLst/>
          </a:prstGeom>
        </p:spPr>
      </p:pic>
      <p:pic>
        <p:nvPicPr>
          <p:cNvPr id="5" name="Graphic 7">
            <a:hlinkClick r:id="" action="ppaction://hlinkshowjump?jump=nextslide"/>
            <a:extLst>
              <a:ext uri="{FF2B5EF4-FFF2-40B4-BE49-F238E27FC236}">
                <a16:creationId xmlns:a16="http://schemas.microsoft.com/office/drawing/2014/main" id="{63B1F5D4-6975-522C-546A-CE86672AF3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8" action="ppaction://hlinksldjump"/>
            <a:extLst>
              <a:ext uri="{FF2B5EF4-FFF2-40B4-BE49-F238E27FC236}">
                <a16:creationId xmlns:a16="http://schemas.microsoft.com/office/drawing/2014/main" id="{2AA22C97-61F0-6F8F-ACF0-6EF1D9CE82B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0EA22B92-88EF-C07F-6CCC-048AF0826E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37702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5088-E0F6-BB15-7434-02F19F918C4D}"/>
              </a:ext>
            </a:extLst>
          </p:cNvPr>
          <p:cNvSpPr txBox="1">
            <a:spLocks noGrp="1"/>
          </p:cNvSpPr>
          <p:nvPr>
            <p:ph type="title"/>
          </p:nvPr>
        </p:nvSpPr>
        <p:spPr/>
        <p:txBody>
          <a:bodyPr/>
          <a:lstStyle/>
          <a:p>
            <a:pPr lvl="0"/>
            <a:r>
              <a:rPr lang="no" sz="1400" b="1">
                <a:solidFill>
                  <a:srgbClr val="000000"/>
                </a:solidFill>
              </a:rPr>
              <a:t>Miksjonsliste </a:t>
            </a:r>
            <a:br>
              <a:rPr lang="en" b="1"/>
            </a:br>
            <a:r>
              <a:rPr lang="no" b="1"/>
              <a:t>3.2 Miksjon </a:t>
            </a:r>
            <a:br>
              <a:rPr lang="en" b="1"/>
            </a:br>
            <a:r>
              <a:rPr lang="no" b="1"/>
              <a:t>– faktorer å vurdere</a:t>
            </a:r>
          </a:p>
        </p:txBody>
      </p:sp>
      <p:sp>
        <p:nvSpPr>
          <p:cNvPr id="3" name="Content Placeholder 2">
            <a:extLst>
              <a:ext uri="{FF2B5EF4-FFF2-40B4-BE49-F238E27FC236}">
                <a16:creationId xmlns:a16="http://schemas.microsoft.com/office/drawing/2014/main" id="{7A0E1725-D389-7A2F-1D75-635F9F1EB188}"/>
              </a:ext>
            </a:extLst>
          </p:cNvPr>
          <p:cNvSpPr txBox="1">
            <a:spLocks noGrp="1"/>
          </p:cNvSpPr>
          <p:nvPr>
            <p:ph idx="1"/>
          </p:nvPr>
        </p:nvSpPr>
        <p:spPr/>
        <p:txBody>
          <a:bodyPr/>
          <a:lstStyle/>
          <a:p>
            <a:pPr lvl="0"/>
            <a:r>
              <a:rPr lang="no" dirty="0"/>
              <a:t>væskeinntaket </a:t>
            </a:r>
            <a:r>
              <a:rPr lang="no" b="1" dirty="0"/>
              <a:t>økes/reduseres </a:t>
            </a:r>
            <a:br>
              <a:rPr lang="en" b="1" dirty="0"/>
            </a:br>
            <a:r>
              <a:rPr lang="no" dirty="0"/>
              <a:t>ut fra miksjonslisten?</a:t>
            </a:r>
          </a:p>
          <a:p>
            <a:pPr lvl="0"/>
            <a:r>
              <a:rPr lang="no" dirty="0"/>
              <a:t>Må </a:t>
            </a:r>
            <a:r>
              <a:rPr lang="no" b="1" dirty="0"/>
              <a:t>kateteriseringsfrekvensen </a:t>
            </a:r>
            <a:br>
              <a:rPr lang="en" b="1" dirty="0"/>
            </a:br>
            <a:r>
              <a:rPr lang="no" dirty="0"/>
              <a:t>økes/reduseres?</a:t>
            </a:r>
          </a:p>
          <a:p>
            <a:pPr lvl="0"/>
            <a:r>
              <a:rPr lang="no" dirty="0"/>
              <a:t>Er det behov for </a:t>
            </a:r>
            <a:r>
              <a:rPr lang="no" b="1" dirty="0"/>
              <a:t>ekstra støtte </a:t>
            </a:r>
            <a:r>
              <a:rPr lang="no" dirty="0"/>
              <a:t>fra </a:t>
            </a:r>
            <a:br>
              <a:rPr lang="en" dirty="0"/>
            </a:br>
            <a:r>
              <a:rPr lang="no" dirty="0"/>
              <a:t>omsorgspersoner/familiemedlemmer om væskeinntak?</a:t>
            </a:r>
          </a:p>
          <a:p>
            <a:pPr lvl="0"/>
            <a:r>
              <a:rPr lang="no" dirty="0"/>
              <a:t>Kan en </a:t>
            </a:r>
            <a:r>
              <a:rPr lang="no" b="1" dirty="0"/>
              <a:t>påminnelse, </a:t>
            </a:r>
            <a:r>
              <a:rPr lang="no" dirty="0"/>
              <a:t>for eksempel en alarm via </a:t>
            </a:r>
            <a:br>
              <a:rPr lang="en" dirty="0"/>
            </a:br>
            <a:r>
              <a:rPr lang="no" dirty="0"/>
              <a:t>mobiltelefon hjelpe?</a:t>
            </a:r>
          </a:p>
          <a:p>
            <a:pPr lvl="0"/>
            <a:endParaRPr lang="sv-SE" dirty="0"/>
          </a:p>
          <a:p>
            <a:pPr lvl="0"/>
            <a:endParaRPr lang="sv-SE" dirty="0"/>
          </a:p>
        </p:txBody>
      </p:sp>
      <p:pic>
        <p:nvPicPr>
          <p:cNvPr id="4" name="Graphic 7">
            <a:hlinkClick r:id="" action="ppaction://hlinkshowjump?jump=nextslide"/>
            <a:extLst>
              <a:ext uri="{FF2B5EF4-FFF2-40B4-BE49-F238E27FC236}">
                <a16:creationId xmlns:a16="http://schemas.microsoft.com/office/drawing/2014/main" id="{B9F3F484-4528-A6A7-5416-EEFAD6B775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rId4" action="ppaction://hlinksldjump"/>
            <a:extLst>
              <a:ext uri="{FF2B5EF4-FFF2-40B4-BE49-F238E27FC236}">
                <a16:creationId xmlns:a16="http://schemas.microsoft.com/office/drawing/2014/main" id="{AF5EE350-23A6-9105-AD06-53880ADE19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5942EE70-32E5-D68D-0F84-47E7739C8E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785126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38F720D7-D741-8C75-BD8E-DE7A24AC2C03}"/>
              </a:ext>
            </a:extLst>
          </p:cNvPr>
          <p:cNvSpPr>
            <a:spLocks noGrp="1"/>
          </p:cNvSpPr>
          <p:nvPr>
            <p:ph type="pic" sz="quarter" idx="10"/>
          </p:nvPr>
        </p:nvSpPr>
        <p:spPr>
          <a:xfrm>
            <a:off x="839788" y="915988"/>
            <a:ext cx="4779186" cy="5284787"/>
          </a:xfrm>
          <a:solidFill>
            <a:schemeClr val="bg1">
              <a:lumMod val="95000"/>
            </a:schemeClr>
          </a:solidFill>
        </p:spPr>
        <p:txBody>
          <a:bodyPr/>
          <a:lstStyle/>
          <a:p>
            <a:r>
              <a:rPr lang="no" dirty="0"/>
              <a:t> </a:t>
            </a:r>
          </a:p>
        </p:txBody>
      </p:sp>
      <p:sp>
        <p:nvSpPr>
          <p:cNvPr id="2" name="Title 1">
            <a:extLst>
              <a:ext uri="{FF2B5EF4-FFF2-40B4-BE49-F238E27FC236}">
                <a16:creationId xmlns:a16="http://schemas.microsoft.com/office/drawing/2014/main" id="{6A33E73C-097E-2573-6EB0-396F8E684454}"/>
              </a:ext>
            </a:extLst>
          </p:cNvPr>
          <p:cNvSpPr>
            <a:spLocks noGrp="1"/>
          </p:cNvSpPr>
          <p:nvPr>
            <p:ph type="title"/>
          </p:nvPr>
        </p:nvSpPr>
        <p:spPr>
          <a:xfrm>
            <a:off x="6266774" y="916343"/>
            <a:ext cx="5087025" cy="1054121"/>
          </a:xfrm>
        </p:spPr>
        <p:txBody>
          <a:bodyPr>
            <a:noAutofit/>
          </a:bodyPr>
          <a:lstStyle/>
          <a:p>
            <a:r>
              <a:rPr lang="no" dirty="0"/>
              <a:t>Hvordan bruke dette verktøyet</a:t>
            </a:r>
          </a:p>
        </p:txBody>
      </p:sp>
      <p:sp>
        <p:nvSpPr>
          <p:cNvPr id="3" name="Content Placeholder 2">
            <a:extLst>
              <a:ext uri="{FF2B5EF4-FFF2-40B4-BE49-F238E27FC236}">
                <a16:creationId xmlns:a16="http://schemas.microsoft.com/office/drawing/2014/main" id="{8A17F27D-E8E7-1263-FC16-7FD1F3E11BD1}"/>
              </a:ext>
            </a:extLst>
          </p:cNvPr>
          <p:cNvSpPr>
            <a:spLocks noGrp="1"/>
          </p:cNvSpPr>
          <p:nvPr>
            <p:ph idx="1"/>
          </p:nvPr>
        </p:nvSpPr>
        <p:spPr>
          <a:xfrm>
            <a:off x="6266774" y="2276474"/>
            <a:ext cx="5087025" cy="3924301"/>
          </a:xfrm>
        </p:spPr>
        <p:txBody>
          <a:bodyPr vert="horz" wrap="square" lIns="0" tIns="0" rIns="0" bIns="0" rtlCol="0" anchor="t">
            <a:noAutofit/>
          </a:bodyPr>
          <a:lstStyle/>
          <a:p>
            <a:pPr marL="0" indent="0">
              <a:lnSpc>
                <a:spcPct val="100000"/>
              </a:lnSpc>
              <a:spcAft>
                <a:spcPts val="1200"/>
              </a:spcAft>
              <a:buNone/>
            </a:pPr>
            <a:r>
              <a:rPr lang="no" dirty="0"/>
              <a:t>Presentasjonen må lastes ned </a:t>
            </a:r>
            <a:br>
              <a:rPr lang="en-US" dirty="0"/>
            </a:br>
            <a:r>
              <a:rPr lang="no" dirty="0"/>
              <a:t>og i </a:t>
            </a:r>
            <a:r>
              <a:rPr lang="no" b="1" dirty="0"/>
              <a:t>presentatørvisning </a:t>
            </a:r>
            <a:r>
              <a:rPr lang="no" dirty="0"/>
              <a:t>for full funksjonalitet </a:t>
            </a:r>
            <a:br>
              <a:rPr lang="en-US" dirty="0"/>
            </a:br>
            <a:r>
              <a:rPr lang="no" sz="2000" i="1" dirty="0"/>
              <a:t>(som betyr å kunne klikke </a:t>
            </a:r>
            <a:r>
              <a:rPr lang="no" i="1" dirty="0"/>
              <a:t>hyperkoblinger </a:t>
            </a:r>
            <a:r>
              <a:rPr lang="no" sz="2000" i="1" dirty="0"/>
              <a:t>OG </a:t>
            </a:r>
            <a:br>
              <a:rPr lang="en-US" sz="2000" i="1" dirty="0"/>
            </a:br>
            <a:r>
              <a:rPr lang="no" sz="2000" i="1" dirty="0"/>
              <a:t>lese informasjonen i notater samtidig)</a:t>
            </a:r>
          </a:p>
          <a:p>
            <a:pPr marL="457200" indent="-457200">
              <a:lnSpc>
                <a:spcPct val="100000"/>
              </a:lnSpc>
              <a:spcBef>
                <a:spcPts val="600"/>
              </a:spcBef>
              <a:buAutoNum type="arabicPeriod"/>
            </a:pPr>
            <a:r>
              <a:rPr lang="no" dirty="0"/>
              <a:t>Start en lysbildefremvisning</a:t>
            </a:r>
          </a:p>
          <a:p>
            <a:pPr marL="457200" indent="-457200">
              <a:lnSpc>
                <a:spcPct val="100000"/>
              </a:lnSpc>
              <a:spcBef>
                <a:spcPts val="600"/>
              </a:spcBef>
              <a:buAutoNum type="arabicPeriod"/>
            </a:pPr>
            <a:r>
              <a:rPr lang="no" dirty="0"/>
              <a:t>Trykk på knappen med tre prikker</a:t>
            </a:r>
          </a:p>
          <a:p>
            <a:pPr marL="457200" indent="-457200">
              <a:lnSpc>
                <a:spcPct val="100000"/>
              </a:lnSpc>
              <a:spcBef>
                <a:spcPts val="600"/>
              </a:spcBef>
              <a:buAutoNum type="arabicPeriod"/>
            </a:pPr>
            <a:r>
              <a:rPr lang="no" dirty="0"/>
              <a:t>Velg Vis </a:t>
            </a:r>
            <a:r>
              <a:rPr lang="no" b="1" dirty="0"/>
              <a:t>konferansestyrervisning</a:t>
            </a:r>
          </a:p>
          <a:p>
            <a:pPr marL="457200" indent="-457200">
              <a:lnSpc>
                <a:spcPts val="1200"/>
              </a:lnSpc>
              <a:spcBef>
                <a:spcPts val="600"/>
              </a:spcBef>
              <a:spcAft>
                <a:spcPts val="600"/>
              </a:spcAft>
              <a:buFont typeface="Arial" panose="020B0604020202020204" pitchFamily="34" charset="0"/>
              <a:buAutoNum type="arabicPeriod"/>
            </a:pPr>
            <a:endParaRPr lang="en-US" dirty="0"/>
          </a:p>
          <a:p>
            <a:pPr marL="0" indent="0">
              <a:lnSpc>
                <a:spcPct val="100000"/>
              </a:lnSpc>
              <a:spcBef>
                <a:spcPts val="1200"/>
              </a:spcBef>
              <a:buNone/>
            </a:pPr>
            <a:r>
              <a:rPr lang="no" sz="1600" dirty="0"/>
              <a:t>Nyttige snarveier;</a:t>
            </a:r>
          </a:p>
          <a:p>
            <a:pPr marL="0" indent="0">
              <a:lnSpc>
                <a:spcPct val="100000"/>
              </a:lnSpc>
              <a:spcBef>
                <a:spcPts val="600"/>
              </a:spcBef>
              <a:buNone/>
            </a:pPr>
            <a:r>
              <a:rPr lang="no" sz="1600" dirty="0"/>
              <a:t>F5 = Vis i presentasjonsmodus</a:t>
            </a:r>
          </a:p>
          <a:p>
            <a:pPr marL="0" indent="0">
              <a:lnSpc>
                <a:spcPct val="100000"/>
              </a:lnSpc>
              <a:spcBef>
                <a:spcPts val="600"/>
              </a:spcBef>
              <a:buNone/>
            </a:pPr>
            <a:r>
              <a:rPr lang="no" sz="1600" dirty="0"/>
              <a:t>ESC = Avslutt presentasjonsmodus</a:t>
            </a:r>
          </a:p>
        </p:txBody>
      </p:sp>
      <p:pic>
        <p:nvPicPr>
          <p:cNvPr id="8" name="Graphic 7">
            <a:hlinkClick r:id="" action="ppaction://hlinkshowjump?jump=nextslide"/>
            <a:extLst>
              <a:ext uri="{FF2B5EF4-FFF2-40B4-BE49-F238E27FC236}">
                <a16:creationId xmlns:a16="http://schemas.microsoft.com/office/drawing/2014/main" id="{B782F245-E484-6A29-83A2-F3D50F5AF3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10" name="Graphic 9">
            <a:hlinkClick r:id="" action="ppaction://hlinkshowjump?jump=firstslide"/>
            <a:extLst>
              <a:ext uri="{FF2B5EF4-FFF2-40B4-BE49-F238E27FC236}">
                <a16:creationId xmlns:a16="http://schemas.microsoft.com/office/drawing/2014/main" id="{E0C5C8CB-86A2-41D1-E7B7-FC9D8D8B24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2C7E9037-9EA7-3B2F-7505-4C36809162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34" name="Picture 33" descr="A black background with a black square&#10;&#10;Description automatically generated with medium confidence">
            <a:extLst>
              <a:ext uri="{FF2B5EF4-FFF2-40B4-BE49-F238E27FC236}">
                <a16:creationId xmlns:a16="http://schemas.microsoft.com/office/drawing/2014/main" id="{CB719952-1D24-956B-7853-69ABE9FFE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84" y="5614024"/>
            <a:ext cx="3272432" cy="327991"/>
          </a:xfrm>
          <a:prstGeom prst="rect">
            <a:avLst/>
          </a:prstGeom>
        </p:spPr>
      </p:pic>
      <p:sp>
        <p:nvSpPr>
          <p:cNvPr id="4" name="TextBox 3">
            <a:extLst>
              <a:ext uri="{FF2B5EF4-FFF2-40B4-BE49-F238E27FC236}">
                <a16:creationId xmlns:a16="http://schemas.microsoft.com/office/drawing/2014/main" id="{6D33420F-EF94-2762-3595-40869792BFDC}"/>
              </a:ext>
            </a:extLst>
          </p:cNvPr>
          <p:cNvSpPr txBox="1"/>
          <p:nvPr/>
        </p:nvSpPr>
        <p:spPr>
          <a:xfrm>
            <a:off x="2976925" y="593793"/>
            <a:ext cx="2160000" cy="4666814"/>
          </a:xfrm>
          <a:prstGeom prst="rect">
            <a:avLst/>
          </a:prstGeom>
          <a:solidFill>
            <a:schemeClr val="bg1"/>
          </a:solidFill>
          <a:ln>
            <a:solidFill>
              <a:srgbClr val="000000"/>
            </a:solidFill>
          </a:ln>
        </p:spPr>
        <p:txBody>
          <a:bodyPr wrap="square" tIns="180000" bIns="90000" rtlCol="0">
            <a:spAutoFit/>
          </a:bodyPr>
          <a:lstStyle/>
          <a:p>
            <a:pPr>
              <a:spcAft>
                <a:spcPts val="1800"/>
              </a:spcAft>
              <a:tabLst>
                <a:tab pos="1879600" algn="l"/>
              </a:tabLst>
            </a:pPr>
            <a:r>
              <a:rPr lang="no"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Sist sett</a:t>
            </a:r>
          </a:p>
          <a:p>
            <a:pPr>
              <a:spcAft>
                <a:spcPts val="1800"/>
              </a:spcAft>
              <a:tabLst>
                <a:tab pos="1879600" algn="l"/>
              </a:tabLst>
            </a:pPr>
            <a:r>
              <a:rPr lang="no"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Egendefinert fremvisning ˃</a:t>
            </a:r>
          </a:p>
          <a:p>
            <a:pPr>
              <a:spcAft>
                <a:spcPts val="1800"/>
              </a:spcAft>
              <a:tabLst>
                <a:tab pos="1879600" algn="l"/>
              </a:tabLst>
            </a:pPr>
            <a:r>
              <a:rPr lang="no"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Vis konferansestyrevisning</a:t>
            </a:r>
          </a:p>
          <a:p>
            <a:pPr>
              <a:spcAft>
                <a:spcPts val="1800"/>
              </a:spcAft>
              <a:tabLst>
                <a:tab pos="1879600" algn="l"/>
              </a:tabLst>
            </a:pPr>
            <a:r>
              <a:rPr lang="no"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Skjerm ˃</a:t>
            </a:r>
          </a:p>
          <a:p>
            <a:pPr>
              <a:spcAft>
                <a:spcPts val="1800"/>
              </a:spcAft>
              <a:tabLst>
                <a:tab pos="1879600" algn="l"/>
              </a:tabLst>
            </a:pPr>
            <a:r>
              <a:rPr lang="no"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Pilalternativer ˃</a:t>
            </a:r>
          </a:p>
          <a:p>
            <a:pPr>
              <a:spcAft>
                <a:spcPts val="1800"/>
              </a:spcAft>
              <a:tabLst>
                <a:tab pos="1879600" algn="l"/>
              </a:tabLst>
            </a:pPr>
            <a:r>
              <a:rPr lang="no"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Innstillinger for teksting ˃</a:t>
            </a:r>
          </a:p>
          <a:p>
            <a:pPr>
              <a:spcAft>
                <a:spcPts val="1800"/>
              </a:spcAft>
              <a:tabLst>
                <a:tab pos="1879600" algn="l"/>
              </a:tabLst>
            </a:pPr>
            <a:r>
              <a:rPr lang="no"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Kamera ˃</a:t>
            </a:r>
          </a:p>
          <a:p>
            <a:pPr>
              <a:spcAft>
                <a:spcPts val="1800"/>
              </a:spcAft>
              <a:tabLst>
                <a:tab pos="1879600" algn="l"/>
              </a:tabLst>
            </a:pPr>
            <a:r>
              <a:rPr lang="no"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Hold lysbildene oppdatert</a:t>
            </a:r>
          </a:p>
          <a:p>
            <a:pPr>
              <a:spcAft>
                <a:spcPts val="1800"/>
              </a:spcAft>
              <a:tabLst>
                <a:tab pos="1879600" algn="l"/>
              </a:tabLst>
            </a:pPr>
            <a:r>
              <a:rPr lang="no"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Oppdater lysbilder</a:t>
            </a:r>
          </a:p>
          <a:p>
            <a:pPr>
              <a:spcAft>
                <a:spcPts val="1800"/>
              </a:spcAft>
              <a:tabLst>
                <a:tab pos="1879600" algn="l"/>
              </a:tabLst>
            </a:pPr>
            <a:r>
              <a:rPr lang="no"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Hjelp</a:t>
            </a:r>
          </a:p>
          <a:p>
            <a:pPr>
              <a:spcAft>
                <a:spcPts val="1800"/>
              </a:spcAft>
              <a:tabLst>
                <a:tab pos="1879600" algn="l"/>
              </a:tabLst>
            </a:pPr>
            <a:r>
              <a:rPr lang="no"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Avslutt fremvisning</a:t>
            </a:r>
          </a:p>
        </p:txBody>
      </p:sp>
      <p:cxnSp>
        <p:nvCxnSpPr>
          <p:cNvPr id="6" name="Straight Connector 5">
            <a:extLst>
              <a:ext uri="{FF2B5EF4-FFF2-40B4-BE49-F238E27FC236}">
                <a16:creationId xmlns:a16="http://schemas.microsoft.com/office/drawing/2014/main" id="{E7FE1340-6730-EEBB-11FD-0F1BC9D8B707}"/>
              </a:ext>
            </a:extLst>
          </p:cNvPr>
          <p:cNvCxnSpPr/>
          <p:nvPr/>
        </p:nvCxnSpPr>
        <p:spPr>
          <a:xfrm>
            <a:off x="2945710" y="1456103"/>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7C592DA-AE53-B1EA-B14B-8B06EA61892E}"/>
              </a:ext>
            </a:extLst>
          </p:cNvPr>
          <p:cNvCxnSpPr/>
          <p:nvPr/>
        </p:nvCxnSpPr>
        <p:spPr>
          <a:xfrm>
            <a:off x="2945710" y="2688003"/>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F228AF-DFB1-A562-61EA-AE3B60EBB776}"/>
              </a:ext>
            </a:extLst>
          </p:cNvPr>
          <p:cNvCxnSpPr/>
          <p:nvPr/>
        </p:nvCxnSpPr>
        <p:spPr>
          <a:xfrm>
            <a:off x="2945710" y="35412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78C7BD-E519-BEF4-CD4A-FD4B0EB7FF71}"/>
              </a:ext>
            </a:extLst>
          </p:cNvPr>
          <p:cNvCxnSpPr/>
          <p:nvPr/>
        </p:nvCxnSpPr>
        <p:spPr>
          <a:xfrm>
            <a:off x="2945710" y="43921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3091C8-4063-0EC1-B69B-2AFDF8FC3D67}"/>
              </a:ext>
            </a:extLst>
          </p:cNvPr>
          <p:cNvCxnSpPr/>
          <p:nvPr/>
        </p:nvCxnSpPr>
        <p:spPr>
          <a:xfrm>
            <a:off x="2945710" y="47985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3A966AE-FAB6-04C7-60BE-3C72B92F96C0}"/>
              </a:ext>
            </a:extLst>
          </p:cNvPr>
          <p:cNvSpPr/>
          <p:nvPr/>
        </p:nvSpPr>
        <p:spPr>
          <a:xfrm>
            <a:off x="2958410" y="1473200"/>
            <a:ext cx="2160000" cy="396000"/>
          </a:xfrm>
          <a:prstGeom prst="rect">
            <a:avLst/>
          </a:prstGeom>
          <a:solidFill>
            <a:srgbClr val="00000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CA09CF8E-F408-3063-142A-49495579F5F1}"/>
              </a:ext>
            </a:extLst>
          </p:cNvPr>
          <p:cNvSpPr/>
          <p:nvPr/>
        </p:nvSpPr>
        <p:spPr>
          <a:xfrm rot="10800000">
            <a:off x="4056926" y="5260607"/>
            <a:ext cx="365590" cy="286784"/>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135C2AC7-F4D7-7026-E4A3-D0CF53687E90}"/>
              </a:ext>
            </a:extLst>
          </p:cNvPr>
          <p:cNvSpPr/>
          <p:nvPr/>
        </p:nvSpPr>
        <p:spPr>
          <a:xfrm rot="10800000">
            <a:off x="3968340" y="5126566"/>
            <a:ext cx="540000" cy="39001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199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745D907-F176-CB3A-46C6-1C453CF82F84}"/>
              </a:ext>
            </a:extLst>
          </p:cNvPr>
          <p:cNvSpPr>
            <a:spLocks noGrp="1"/>
          </p:cNvSpPr>
          <p:nvPr>
            <p:ph type="title"/>
          </p:nvPr>
        </p:nvSpPr>
        <p:spPr>
          <a:xfrm>
            <a:off x="5664200" y="915988"/>
            <a:ext cx="5689600" cy="1073150"/>
          </a:xfrm>
        </p:spPr>
        <p:txBody>
          <a:bodyPr/>
          <a:lstStyle/>
          <a:p>
            <a:r>
              <a:rPr lang="no" sz="1400" b="1" dirty="0">
                <a:solidFill>
                  <a:srgbClr val="000000"/>
                </a:solidFill>
              </a:rPr>
              <a:t>Tarmtømming </a:t>
            </a:r>
            <a:br>
              <a:rPr lang="en-US" sz="1400" b="1" dirty="0"/>
            </a:br>
            <a:r>
              <a:rPr lang="no" b="1" dirty="0"/>
              <a:t>4.1 tømming</a:t>
            </a:r>
          </a:p>
        </p:txBody>
      </p:sp>
      <p:sp>
        <p:nvSpPr>
          <p:cNvPr id="11" name="Content Placeholder 10">
            <a:extLst>
              <a:ext uri="{FF2B5EF4-FFF2-40B4-BE49-F238E27FC236}">
                <a16:creationId xmlns:a16="http://schemas.microsoft.com/office/drawing/2014/main" id="{6A3E77B6-B25B-3693-CB5E-28967E579970}"/>
              </a:ext>
            </a:extLst>
          </p:cNvPr>
          <p:cNvSpPr>
            <a:spLocks noGrp="1"/>
          </p:cNvSpPr>
          <p:nvPr>
            <p:ph idx="1"/>
          </p:nvPr>
        </p:nvSpPr>
        <p:spPr>
          <a:xfrm>
            <a:off x="5664200" y="2276474"/>
            <a:ext cx="5689598" cy="3924301"/>
          </a:xfrm>
        </p:spPr>
        <p:txBody>
          <a:bodyPr>
            <a:noAutofit/>
          </a:bodyPr>
          <a:lstStyle/>
          <a:p>
            <a:pPr marL="0" indent="0">
              <a:buNone/>
            </a:pPr>
            <a:r>
              <a:rPr lang="no"/>
              <a:t>Undersøk årsakene bak </a:t>
            </a:r>
            <a:br>
              <a:rPr lang="en-US"/>
            </a:br>
            <a:r>
              <a:rPr lang="no"/>
              <a:t>tarmtømmingsproblemene.</a:t>
            </a:r>
          </a:p>
          <a:p>
            <a:pPr marL="0" indent="0">
              <a:buNone/>
            </a:pPr>
            <a:r>
              <a:rPr lang="no"/>
              <a:t>Lider pasienten av </a:t>
            </a:r>
            <a:br>
              <a:rPr lang="en-US"/>
            </a:br>
            <a:r>
              <a:rPr lang="no"/>
              <a:t>forstoppelse, fekal inkontinens eller begge deler?</a:t>
            </a:r>
          </a:p>
          <a:p>
            <a:pPr marL="0" indent="0">
              <a:buNone/>
            </a:pPr>
            <a:r>
              <a:rPr lang="no"/>
              <a:t>Sørg for et godt tarmtømmingsregime.</a:t>
            </a:r>
          </a:p>
          <a:p>
            <a:pPr marL="0" indent="0">
              <a:buNone/>
            </a:pPr>
            <a:r>
              <a:rPr lang="no"/>
              <a:t>Normal avføring: </a:t>
            </a:r>
            <a:br>
              <a:rPr lang="en-US"/>
            </a:br>
            <a:r>
              <a:rPr lang="no"/>
              <a:t>3 ganger om dagen til 3 ganger i uken.</a:t>
            </a:r>
          </a:p>
          <a:p>
            <a:pPr marL="0" indent="0">
              <a:buNone/>
            </a:pPr>
            <a:r>
              <a:rPr lang="no"/>
              <a:t>Husk å gå gjennom toalettposisjonen – </a:t>
            </a:r>
            <a:br>
              <a:rPr lang="en-US"/>
            </a:br>
            <a:r>
              <a:rPr lang="no"/>
              <a:t>bruk en fotskammel for å heve bena og endre vinkel.</a:t>
            </a:r>
          </a:p>
          <a:p>
            <a:pPr marL="0" indent="0">
              <a:buNone/>
            </a:pPr>
            <a:endParaRPr lang="en-US"/>
          </a:p>
        </p:txBody>
      </p:sp>
      <p:pic>
        <p:nvPicPr>
          <p:cNvPr id="13" name="Picture Placeholder 12">
            <a:extLst>
              <a:ext uri="{FF2B5EF4-FFF2-40B4-BE49-F238E27FC236}">
                <a16:creationId xmlns:a16="http://schemas.microsoft.com/office/drawing/2014/main" id="{5A01060B-EF90-CB6E-EBF0-ED3CA98D68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179" r="8179"/>
          <a:stretch/>
        </p:blipFill>
        <p:spPr>
          <a:xfrm flipH="1">
            <a:off x="839788" y="915988"/>
            <a:ext cx="4176712" cy="5284787"/>
          </a:xfrm>
        </p:spPr>
      </p:pic>
      <p:pic>
        <p:nvPicPr>
          <p:cNvPr id="2" name="Graphic 7">
            <a:hlinkClick r:id="" action="ppaction://hlinkshowjump?jump=nextslide"/>
            <a:extLst>
              <a:ext uri="{FF2B5EF4-FFF2-40B4-BE49-F238E27FC236}">
                <a16:creationId xmlns:a16="http://schemas.microsoft.com/office/drawing/2014/main" id="{C36D5D58-D887-30F5-D0AD-3DFCF02F80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5" action="ppaction://hlinksldjump"/>
            <a:extLst>
              <a:ext uri="{FF2B5EF4-FFF2-40B4-BE49-F238E27FC236}">
                <a16:creationId xmlns:a16="http://schemas.microsoft.com/office/drawing/2014/main" id="{CFD2EB43-DF1B-A48E-40E6-42FBC72675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DA09A4E1-2CB5-CCF4-E080-BC298F6444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124904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E550A-A842-4F93-F054-B59522E3F0F2}"/>
              </a:ext>
            </a:extLst>
          </p:cNvPr>
          <p:cNvSpPr>
            <a:spLocks noGrp="1"/>
          </p:cNvSpPr>
          <p:nvPr>
            <p:ph type="title"/>
          </p:nvPr>
        </p:nvSpPr>
        <p:spPr>
          <a:xfrm>
            <a:off x="838200" y="916343"/>
            <a:ext cx="10515600" cy="1072795"/>
          </a:xfrm>
        </p:spPr>
        <p:txBody>
          <a:bodyPr/>
          <a:lstStyle/>
          <a:p>
            <a:r>
              <a:rPr lang="no" sz="1400" b="1">
                <a:solidFill>
                  <a:srgbClr val="000000"/>
                </a:solidFill>
              </a:rPr>
              <a:t>Tarmtømming </a:t>
            </a:r>
            <a:br>
              <a:rPr lang="en-US" b="1"/>
            </a:br>
            <a:r>
              <a:rPr lang="no" b="1"/>
              <a:t>4.2 Tarmtømming – faktorer å vurdere</a:t>
            </a:r>
            <a:endParaRPr lang="sv-SE" b="1"/>
          </a:p>
        </p:txBody>
      </p:sp>
      <p:sp>
        <p:nvSpPr>
          <p:cNvPr id="3" name="Content Placeholder 2">
            <a:extLst>
              <a:ext uri="{FF2B5EF4-FFF2-40B4-BE49-F238E27FC236}">
                <a16:creationId xmlns:a16="http://schemas.microsoft.com/office/drawing/2014/main" id="{A47BBDC3-2F7B-A123-D4BA-782E74421238}"/>
              </a:ext>
            </a:extLst>
          </p:cNvPr>
          <p:cNvSpPr>
            <a:spLocks noGrp="1"/>
          </p:cNvSpPr>
          <p:nvPr>
            <p:ph idx="1"/>
          </p:nvPr>
        </p:nvSpPr>
        <p:spPr>
          <a:xfrm>
            <a:off x="838199" y="2292189"/>
            <a:ext cx="5689601" cy="3924301"/>
          </a:xfrm>
        </p:spPr>
        <p:txBody>
          <a:bodyPr vert="horz" lIns="0" tIns="0" rIns="0" bIns="0" rtlCol="0" anchor="t">
            <a:noAutofit/>
          </a:bodyPr>
          <a:lstStyle/>
          <a:p>
            <a:pPr marL="0" indent="0">
              <a:lnSpc>
                <a:spcPct val="100000"/>
              </a:lnSpc>
              <a:buNone/>
            </a:pPr>
            <a:r>
              <a:rPr lang="no" b="1" dirty="0"/>
              <a:t>Forstoppelse </a:t>
            </a:r>
            <a:r>
              <a:rPr lang="no" dirty="0"/>
              <a:t>fører til press på blæren og urinrøret, noe som påvirker funksjonen. Både lagrings- </a:t>
            </a:r>
            <a:br>
              <a:rPr lang="en" dirty="0"/>
            </a:br>
            <a:r>
              <a:rPr lang="no" dirty="0"/>
              <a:t>og tømmekapasiteten til urinen forringes.</a:t>
            </a:r>
          </a:p>
          <a:p>
            <a:pPr marL="0" indent="0">
              <a:lnSpc>
                <a:spcPct val="100000"/>
              </a:lnSpc>
              <a:buNone/>
            </a:pPr>
            <a:r>
              <a:rPr lang="no" dirty="0"/>
              <a:t>Minst to kriterier er nødvendig for å definere </a:t>
            </a:r>
            <a:br>
              <a:rPr lang="en" dirty="0"/>
            </a:br>
            <a:r>
              <a:rPr lang="no" dirty="0"/>
              <a:t>det som forstoppelse (ROME IV-kriterier):</a:t>
            </a:r>
            <a:endParaRPr lang="sv-SE" dirty="0"/>
          </a:p>
          <a:p>
            <a:pPr marL="800100" lvl="1" indent="-342900">
              <a:lnSpc>
                <a:spcPct val="100000"/>
              </a:lnSpc>
              <a:buFont typeface="+mj-lt"/>
              <a:buAutoNum type="arabicPeriod"/>
            </a:pPr>
            <a:r>
              <a:rPr lang="no" dirty="0"/>
              <a:t>Avføring mindre enn tre ganger i uken.</a:t>
            </a:r>
          </a:p>
          <a:p>
            <a:pPr marL="800100" lvl="1" indent="-342900">
              <a:lnSpc>
                <a:spcPct val="100000"/>
              </a:lnSpc>
              <a:buFont typeface="+mj-lt"/>
              <a:buAutoNum type="arabicPeriod"/>
            </a:pPr>
            <a:r>
              <a:rPr lang="no" dirty="0"/>
              <a:t>Hard avføring oftere enn 1 av 4 </a:t>
            </a:r>
            <a:br>
              <a:rPr lang="en" dirty="0"/>
            </a:br>
            <a:r>
              <a:rPr lang="no" dirty="0"/>
              <a:t>avføringer.</a:t>
            </a:r>
          </a:p>
          <a:p>
            <a:pPr marL="800100" lvl="1" indent="-342900">
              <a:lnSpc>
                <a:spcPct val="100000"/>
              </a:lnSpc>
              <a:buFont typeface="+mj-lt"/>
              <a:buAutoNum type="arabicPeriod"/>
            </a:pPr>
            <a:r>
              <a:rPr lang="no" dirty="0"/>
              <a:t>Overdrevet pressing oftere </a:t>
            </a:r>
            <a:br>
              <a:rPr lang="en" dirty="0"/>
            </a:br>
            <a:r>
              <a:rPr lang="no" dirty="0"/>
              <a:t>enn 1 av 4 avføringer.</a:t>
            </a:r>
          </a:p>
          <a:p>
            <a:pPr marL="800100" lvl="1" indent="-342900">
              <a:lnSpc>
                <a:spcPct val="100000"/>
              </a:lnSpc>
              <a:buFont typeface="+mj-lt"/>
              <a:buAutoNum type="arabicPeriod"/>
            </a:pPr>
            <a:r>
              <a:rPr lang="no" dirty="0"/>
              <a:t>Følelse av ufullstendig tømming </a:t>
            </a:r>
            <a:br>
              <a:rPr lang="en" dirty="0"/>
            </a:br>
            <a:r>
              <a:rPr lang="no" dirty="0"/>
              <a:t>oftere enn 1 av 4 avføringer.</a:t>
            </a:r>
          </a:p>
          <a:p>
            <a:pPr marL="800100" lvl="1" indent="-342900">
              <a:lnSpc>
                <a:spcPct val="100000"/>
              </a:lnSpc>
              <a:buFont typeface="+mj-lt"/>
              <a:buAutoNum type="arabicPeriod"/>
            </a:pPr>
            <a:r>
              <a:rPr lang="no" dirty="0"/>
              <a:t>Komplett liste i notater.</a:t>
            </a:r>
          </a:p>
        </p:txBody>
      </p:sp>
      <p:sp>
        <p:nvSpPr>
          <p:cNvPr id="5" name="TextBox 4">
            <a:extLst>
              <a:ext uri="{FF2B5EF4-FFF2-40B4-BE49-F238E27FC236}">
                <a16:creationId xmlns:a16="http://schemas.microsoft.com/office/drawing/2014/main" id="{FA021C8C-33D6-D40F-5AE3-C810741AE70F}"/>
              </a:ext>
            </a:extLst>
          </p:cNvPr>
          <p:cNvSpPr txBox="1"/>
          <p:nvPr/>
        </p:nvSpPr>
        <p:spPr>
          <a:xfrm>
            <a:off x="7077297" y="2292189"/>
            <a:ext cx="4274916" cy="3777957"/>
          </a:xfrm>
          <a:prstGeom prst="rect">
            <a:avLst/>
          </a:prstGeom>
          <a:noFill/>
        </p:spPr>
        <p:txBody>
          <a:bodyPr wrap="square" lIns="0" tIns="0" rIns="0" bIns="0">
            <a:spAutoFit/>
          </a:bodyPr>
          <a:lstStyle/>
          <a:p>
            <a:pPr marL="0" indent="0">
              <a:buNone/>
            </a:pPr>
            <a:r>
              <a:rPr lang="no" sz="2000" b="1" dirty="0">
                <a:solidFill>
                  <a:srgbClr val="000000"/>
                </a:solidFill>
              </a:rPr>
              <a:t>Fekal lekkasje</a:t>
            </a:r>
            <a:endParaRPr lang="sv-SE" sz="2000" dirty="0">
              <a:solidFill>
                <a:srgbClr val="000000"/>
              </a:solidFill>
            </a:endParaRPr>
          </a:p>
          <a:p>
            <a:pPr marL="0" indent="0">
              <a:spcAft>
                <a:spcPts val="600"/>
              </a:spcAft>
              <a:buNone/>
            </a:pPr>
            <a:r>
              <a:rPr lang="no" sz="2000" dirty="0">
                <a:solidFill>
                  <a:srgbClr val="000000"/>
                </a:solidFill>
              </a:rPr>
              <a:t>Det er 3 klassifiseringer av </a:t>
            </a:r>
            <a:br>
              <a:rPr lang="en" sz="2000" dirty="0">
                <a:solidFill>
                  <a:srgbClr val="000000"/>
                </a:solidFill>
              </a:rPr>
            </a:br>
            <a:r>
              <a:rPr lang="no" sz="2000" dirty="0">
                <a:solidFill>
                  <a:srgbClr val="000000"/>
                </a:solidFill>
              </a:rPr>
              <a:t>fekale inkontinenssymptomer:</a:t>
            </a:r>
            <a:endParaRPr lang="sv-SE" sz="2000" dirty="0">
              <a:solidFill>
                <a:srgbClr val="000000"/>
              </a:solidFill>
            </a:endParaRPr>
          </a:p>
          <a:p>
            <a:pPr marL="701675" lvl="2" indent="-342900">
              <a:spcBef>
                <a:spcPts val="500"/>
              </a:spcBef>
              <a:buFont typeface="+mj-lt"/>
              <a:buAutoNum type="arabicPeriod"/>
            </a:pPr>
            <a:r>
              <a:rPr lang="no" b="1" dirty="0">
                <a:solidFill>
                  <a:srgbClr val="000000"/>
                </a:solidFill>
              </a:rPr>
              <a:t>Passiv inkontinens: </a:t>
            </a:r>
            <a:r>
              <a:rPr lang="no" dirty="0">
                <a:solidFill>
                  <a:srgbClr val="000000"/>
                </a:solidFill>
              </a:rPr>
              <a:t>definert som ufrivillig tømming av tarmene uten en tidligere følelse av at det haster </a:t>
            </a:r>
            <a:br>
              <a:rPr lang="en" dirty="0">
                <a:solidFill>
                  <a:srgbClr val="000000"/>
                </a:solidFill>
              </a:rPr>
            </a:br>
            <a:r>
              <a:rPr lang="no" dirty="0">
                <a:solidFill>
                  <a:srgbClr val="000000"/>
                </a:solidFill>
              </a:rPr>
              <a:t>eller behov for avføring,</a:t>
            </a:r>
            <a:endParaRPr lang="en" dirty="0">
              <a:solidFill>
                <a:srgbClr val="000000"/>
              </a:solidFill>
              <a:cs typeface="Calibri"/>
            </a:endParaRPr>
          </a:p>
          <a:p>
            <a:pPr marL="701675" lvl="2" indent="-342900">
              <a:spcBef>
                <a:spcPts val="500"/>
              </a:spcBef>
              <a:buFont typeface="+mj-lt"/>
              <a:buAutoNum type="arabicPeriod"/>
            </a:pPr>
            <a:r>
              <a:rPr lang="no" b="1" dirty="0">
                <a:solidFill>
                  <a:srgbClr val="000000"/>
                </a:solidFill>
              </a:rPr>
              <a:t>Urgeinkontinens: </a:t>
            </a:r>
            <a:r>
              <a:rPr lang="no" dirty="0">
                <a:solidFill>
                  <a:srgbClr val="000000"/>
                </a:solidFill>
              </a:rPr>
              <a:t>definert som ufrivillig tømming av tarmen til tross for forsøk på å holde på avføring,</a:t>
            </a:r>
            <a:endParaRPr lang="en" dirty="0">
              <a:solidFill>
                <a:srgbClr val="000000"/>
              </a:solidFill>
              <a:cs typeface="Calibri"/>
            </a:endParaRPr>
          </a:p>
          <a:p>
            <a:pPr marL="701675" lvl="2" indent="-342900">
              <a:spcBef>
                <a:spcPts val="500"/>
              </a:spcBef>
              <a:buFont typeface="+mj-lt"/>
              <a:buAutoNum type="arabicPeriod"/>
            </a:pPr>
            <a:r>
              <a:rPr lang="no" b="1" dirty="0">
                <a:solidFill>
                  <a:srgbClr val="000000"/>
                </a:solidFill>
              </a:rPr>
              <a:t>Blandet inkontinens: </a:t>
            </a:r>
            <a:r>
              <a:rPr lang="no" dirty="0">
                <a:solidFill>
                  <a:srgbClr val="000000"/>
                </a:solidFill>
              </a:rPr>
              <a:t>definert som </a:t>
            </a:r>
            <a:br>
              <a:rPr lang="en" dirty="0">
                <a:solidFill>
                  <a:srgbClr val="000000"/>
                </a:solidFill>
              </a:rPr>
            </a:br>
            <a:r>
              <a:rPr lang="no" dirty="0">
                <a:solidFill>
                  <a:srgbClr val="000000"/>
                </a:solidFill>
              </a:rPr>
              <a:t>både passive og trangsymptomer.</a:t>
            </a:r>
            <a:endParaRPr lang="en" dirty="0">
              <a:solidFill>
                <a:srgbClr val="000000"/>
              </a:solidFill>
              <a:cs typeface="Calibri"/>
            </a:endParaRPr>
          </a:p>
        </p:txBody>
      </p:sp>
      <p:pic>
        <p:nvPicPr>
          <p:cNvPr id="4" name="Graphic 6">
            <a:hlinkClick r:id="" action="ppaction://hlinkshowjump?jump=previousslide"/>
            <a:extLst>
              <a:ext uri="{FF2B5EF4-FFF2-40B4-BE49-F238E27FC236}">
                <a16:creationId xmlns:a16="http://schemas.microsoft.com/office/drawing/2014/main" id="{27D06445-6D8D-63F8-6F4D-E88CB8D242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6" name="Graphic 7">
            <a:hlinkClick r:id="" action="ppaction://hlinkshowjump?jump=nextslide"/>
            <a:extLst>
              <a:ext uri="{FF2B5EF4-FFF2-40B4-BE49-F238E27FC236}">
                <a16:creationId xmlns:a16="http://schemas.microsoft.com/office/drawing/2014/main" id="{D8D79F0C-5036-520C-2862-EDE0FEDA2B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rId4" action="ppaction://hlinksldjump"/>
            <a:extLst>
              <a:ext uri="{FF2B5EF4-FFF2-40B4-BE49-F238E27FC236}">
                <a16:creationId xmlns:a16="http://schemas.microsoft.com/office/drawing/2014/main" id="{84643D93-87F2-328D-328A-E60A342A69F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spTree>
    <p:extLst>
      <p:ext uri="{BB962C8B-B14F-4D97-AF65-F5344CB8AC3E}">
        <p14:creationId xmlns:p14="http://schemas.microsoft.com/office/powerpoint/2010/main" val="2319149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a:extLst>
              <a:ext uri="{FF2B5EF4-FFF2-40B4-BE49-F238E27FC236}">
                <a16:creationId xmlns:a16="http://schemas.microsoft.com/office/drawing/2014/main" id="{601FF370-072D-2242-969B-CDD0C673BA87}"/>
              </a:ext>
            </a:extLst>
          </p:cNvPr>
          <p:cNvSpPr>
            <a:spLocks noGrp="1"/>
          </p:cNvSpPr>
          <p:nvPr>
            <p:ph type="title"/>
          </p:nvPr>
        </p:nvSpPr>
        <p:spPr>
          <a:xfrm>
            <a:off x="5674159" y="916343"/>
            <a:ext cx="5689599" cy="1072795"/>
          </a:xfrm>
        </p:spPr>
        <p:txBody>
          <a:bodyPr>
            <a:noAutofit/>
          </a:bodyPr>
          <a:lstStyle/>
          <a:p>
            <a:r>
              <a:rPr lang="no" sz="1400" b="1">
                <a:solidFill>
                  <a:srgbClr val="000000"/>
                </a:solidFill>
              </a:rPr>
              <a:t>Tarmtømming </a:t>
            </a:r>
            <a:br>
              <a:rPr lang="en-US" b="1"/>
            </a:br>
            <a:r>
              <a:rPr lang="no" b="1"/>
              <a:t>4.3 Tarmtømming – ressurser</a:t>
            </a:r>
          </a:p>
        </p:txBody>
      </p:sp>
      <p:sp>
        <p:nvSpPr>
          <p:cNvPr id="3" name="Text">
            <a:extLst>
              <a:ext uri="{FF2B5EF4-FFF2-40B4-BE49-F238E27FC236}">
                <a16:creationId xmlns:a16="http://schemas.microsoft.com/office/drawing/2014/main" id="{89FFAF22-E018-5351-760E-C346236A7099}"/>
              </a:ext>
            </a:extLst>
          </p:cNvPr>
          <p:cNvSpPr>
            <a:spLocks noGrp="1"/>
          </p:cNvSpPr>
          <p:nvPr>
            <p:ph idx="1"/>
          </p:nvPr>
        </p:nvSpPr>
        <p:spPr>
          <a:xfrm>
            <a:off x="5674160" y="2276474"/>
            <a:ext cx="2700000" cy="1899351"/>
          </a:xfrm>
        </p:spPr>
        <p:txBody>
          <a:bodyPr vert="horz" lIns="0" tIns="0" rIns="0" bIns="0" rtlCol="0" anchor="t">
            <a:noAutofit/>
          </a:bodyPr>
          <a:lstStyle/>
          <a:p>
            <a:pPr marL="0" indent="0">
              <a:buNone/>
            </a:pPr>
            <a:r>
              <a:rPr lang="no" b="1"/>
              <a:t>Tarmdagbok</a:t>
            </a:r>
          </a:p>
          <a:p>
            <a:pPr marL="0" indent="0">
              <a:buNone/>
            </a:pPr>
            <a:r>
              <a:rPr lang="no"/>
              <a:t>En tarmdagbok kan være et godt verktøy for en innledende undersøkelse.</a:t>
            </a:r>
          </a:p>
        </p:txBody>
      </p:sp>
      <p:sp>
        <p:nvSpPr>
          <p:cNvPr id="5" name="Linked button">
            <a:hlinkClick r:id="rId3"/>
            <a:extLst>
              <a:ext uri="{FF2B5EF4-FFF2-40B4-BE49-F238E27FC236}">
                <a16:creationId xmlns:a16="http://schemas.microsoft.com/office/drawing/2014/main" id="{AD566E81-2169-39A1-EBAB-BFD5D680D05F}"/>
              </a:ext>
            </a:extLst>
          </p:cNvPr>
          <p:cNvSpPr/>
          <p:nvPr/>
        </p:nvSpPr>
        <p:spPr>
          <a:xfrm>
            <a:off x="5674158" y="4831550"/>
            <a:ext cx="5678054"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no" sz="1400" dirty="0"/>
              <a:t>Last ned tarmdagbok</a:t>
            </a:r>
          </a:p>
        </p:txBody>
      </p:sp>
      <p:sp>
        <p:nvSpPr>
          <p:cNvPr id="22" name="TextBox 21">
            <a:extLst>
              <a:ext uri="{FF2B5EF4-FFF2-40B4-BE49-F238E27FC236}">
                <a16:creationId xmlns:a16="http://schemas.microsoft.com/office/drawing/2014/main" id="{D0678D3B-F666-5BD8-6716-2523BD6E6967}"/>
              </a:ext>
            </a:extLst>
          </p:cNvPr>
          <p:cNvSpPr txBox="1"/>
          <p:nvPr/>
        </p:nvSpPr>
        <p:spPr>
          <a:xfrm>
            <a:off x="8652212" y="2276475"/>
            <a:ext cx="2700000" cy="1938992"/>
          </a:xfrm>
          <a:prstGeom prst="rect">
            <a:avLst/>
          </a:prstGeom>
          <a:noFill/>
        </p:spPr>
        <p:txBody>
          <a:bodyPr wrap="square" lIns="0" tIns="0" rIns="0" bIns="0">
            <a:spAutoFit/>
          </a:bodyPr>
          <a:lstStyle/>
          <a:p>
            <a:pPr marL="0" indent="0">
              <a:buNone/>
            </a:pPr>
            <a:r>
              <a:rPr lang="no" b="1">
                <a:solidFill>
                  <a:srgbClr val="000000"/>
                </a:solidFill>
              </a:rPr>
              <a:t>Bristol avføringsvekt</a:t>
            </a:r>
          </a:p>
          <a:p>
            <a:pPr marL="0" indent="0">
              <a:buNone/>
            </a:pPr>
            <a:r>
              <a:rPr lang="no">
                <a:solidFill>
                  <a:srgbClr val="000000"/>
                </a:solidFill>
              </a:rPr>
              <a:t>Bruk Bristol Stool Scale for å lette diskusjonen med pasienten, og estimer om problemene hovedsakelig er forstoppelse av fekal inkontinens</a:t>
            </a:r>
            <a:endParaRPr lang="en">
              <a:solidFill>
                <a:srgbClr val="000000"/>
              </a:solidFill>
            </a:endParaRPr>
          </a:p>
        </p:txBody>
      </p:sp>
      <p:pic>
        <p:nvPicPr>
          <p:cNvPr id="23" name="Graphic 22">
            <a:extLst>
              <a:ext uri="{FF2B5EF4-FFF2-40B4-BE49-F238E27FC236}">
                <a16:creationId xmlns:a16="http://schemas.microsoft.com/office/drawing/2014/main" id="{809F48A2-688B-56E0-6A6D-3149ABCF62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03763" y="4909789"/>
            <a:ext cx="203521" cy="203521"/>
          </a:xfrm>
          <a:prstGeom prst="rect">
            <a:avLst/>
          </a:prstGeom>
        </p:spPr>
      </p:pic>
      <p:pic>
        <p:nvPicPr>
          <p:cNvPr id="31" name="Picture Placeholder 30" descr="A paper with text on it&#10;&#10;Description automatically generated">
            <a:extLst>
              <a:ext uri="{FF2B5EF4-FFF2-40B4-BE49-F238E27FC236}">
                <a16:creationId xmlns:a16="http://schemas.microsoft.com/office/drawing/2014/main" id="{D4441112-D7C4-BB4C-B0A8-7CE4293C6721}"/>
              </a:ext>
            </a:extLst>
          </p:cNvPr>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16379" r="16379"/>
          <a:stretch/>
        </p:blipFill>
        <p:spPr>
          <a:xfrm>
            <a:off x="839788" y="915988"/>
            <a:ext cx="4211636" cy="5284787"/>
          </a:xfrm>
        </p:spPr>
      </p:pic>
      <p:pic>
        <p:nvPicPr>
          <p:cNvPr id="4" name="Graphic 7">
            <a:hlinkClick r:id="" action="ppaction://hlinkshowjump?jump=nextslide"/>
            <a:extLst>
              <a:ext uri="{FF2B5EF4-FFF2-40B4-BE49-F238E27FC236}">
                <a16:creationId xmlns:a16="http://schemas.microsoft.com/office/drawing/2014/main" id="{467BDB08-CF99-BD1C-32B9-72B121D03C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8" action="ppaction://hlinksldjump"/>
            <a:extLst>
              <a:ext uri="{FF2B5EF4-FFF2-40B4-BE49-F238E27FC236}">
                <a16:creationId xmlns:a16="http://schemas.microsoft.com/office/drawing/2014/main" id="{275F20B6-D732-8A91-AAA0-2F6165F7599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486B8A5F-9170-6BCB-7802-71848B6D604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6" name="Picture 5">
            <a:extLst>
              <a:ext uri="{FF2B5EF4-FFF2-40B4-BE49-F238E27FC236}">
                <a16:creationId xmlns:a16="http://schemas.microsoft.com/office/drawing/2014/main" id="{E28981FD-92FA-606B-8C04-EBB7D50239A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695107" y="1699400"/>
            <a:ext cx="2500997" cy="3304399"/>
          </a:xfrm>
          <a:prstGeom prst="rect">
            <a:avLst/>
          </a:prstGeom>
        </p:spPr>
      </p:pic>
    </p:spTree>
    <p:extLst>
      <p:ext uri="{BB962C8B-B14F-4D97-AF65-F5344CB8AC3E}">
        <p14:creationId xmlns:p14="http://schemas.microsoft.com/office/powerpoint/2010/main" val="1282268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8CC6908B-BCF4-69A7-034F-CF3682D38E22}"/>
              </a:ext>
            </a:extLst>
          </p:cNvPr>
          <p:cNvSpPr>
            <a:spLocks noGrp="1"/>
          </p:cNvSpPr>
          <p:nvPr>
            <p:ph type="pic" sz="quarter" idx="10"/>
          </p:nvPr>
        </p:nvSpPr>
        <p:spPr>
          <a:xfrm>
            <a:off x="839788" y="915988"/>
            <a:ext cx="5828969" cy="5284787"/>
          </a:xfrm>
          <a:solidFill>
            <a:schemeClr val="bg1">
              <a:lumMod val="95000"/>
            </a:schemeClr>
          </a:solidFill>
        </p:spPr>
        <p:txBody>
          <a:bodyPr/>
          <a:lstStyle/>
          <a:p>
            <a:r>
              <a:rPr lang="no"/>
              <a:t> </a:t>
            </a:r>
          </a:p>
        </p:txBody>
      </p:sp>
      <p:sp>
        <p:nvSpPr>
          <p:cNvPr id="2" name="Linked button">
            <a:hlinkClick r:id="rId3"/>
            <a:extLst>
              <a:ext uri="{FF2B5EF4-FFF2-40B4-BE49-F238E27FC236}">
                <a16:creationId xmlns:a16="http://schemas.microsoft.com/office/drawing/2014/main" id="{BBB3C03B-5EFB-0924-E1BA-09B8D9D079EF}"/>
              </a:ext>
            </a:extLst>
          </p:cNvPr>
          <p:cNvSpPr/>
          <p:nvPr/>
        </p:nvSpPr>
        <p:spPr>
          <a:xfrm>
            <a:off x="1358828" y="5449397"/>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no" sz="1400" dirty="0"/>
              <a:t>Les mer</a:t>
            </a:r>
          </a:p>
        </p:txBody>
      </p:sp>
      <p:grpSp>
        <p:nvGrpSpPr>
          <p:cNvPr id="3" name="Group 2">
            <a:extLst>
              <a:ext uri="{FF2B5EF4-FFF2-40B4-BE49-F238E27FC236}">
                <a16:creationId xmlns:a16="http://schemas.microsoft.com/office/drawing/2014/main" id="{A22DC00C-9667-10DE-B44D-F5573E6D3105}"/>
              </a:ext>
            </a:extLst>
          </p:cNvPr>
          <p:cNvGrpSpPr/>
          <p:nvPr/>
        </p:nvGrpSpPr>
        <p:grpSpPr>
          <a:xfrm>
            <a:off x="1182550" y="1460986"/>
            <a:ext cx="2381693" cy="3744363"/>
            <a:chOff x="10230967" y="1382791"/>
            <a:chExt cx="2381693" cy="3744363"/>
          </a:xfrm>
          <a:effectLst/>
        </p:grpSpPr>
        <p:pic>
          <p:nvPicPr>
            <p:cNvPr id="7" name="Picture 6">
              <a:extLst>
                <a:ext uri="{FF2B5EF4-FFF2-40B4-BE49-F238E27FC236}">
                  <a16:creationId xmlns:a16="http://schemas.microsoft.com/office/drawing/2014/main" id="{7D49E446-12E3-2F09-55DE-26FE9D596337}"/>
                </a:ext>
              </a:extLst>
            </p:cNvPr>
            <p:cNvPicPr>
              <a:picLocks noChangeAspect="1"/>
            </p:cNvPicPr>
            <p:nvPr/>
          </p:nvPicPr>
          <p:blipFill>
            <a:blip r:embed="rId4">
              <a:extLst>
                <a:ext uri="{28A0092B-C50C-407E-A947-70E740481C1C}">
                  <a14:useLocalDpi xmlns:a14="http://schemas.microsoft.com/office/drawing/2010/main" val="0"/>
                </a:ext>
              </a:extLst>
            </a:blip>
            <a:srcRect t="3696" b="3696"/>
            <a:stretch/>
          </p:blipFill>
          <p:spPr>
            <a:xfrm>
              <a:off x="10230967" y="1382791"/>
              <a:ext cx="2381693" cy="1470429"/>
            </a:xfrm>
            <a:prstGeom prst="roundRect">
              <a:avLst>
                <a:gd name="adj" fmla="val 7482"/>
              </a:avLst>
            </a:prstGeom>
          </p:spPr>
        </p:pic>
        <p:sp>
          <p:nvSpPr>
            <p:cNvPr id="8" name="Freeform: Shape 7">
              <a:extLst>
                <a:ext uri="{FF2B5EF4-FFF2-40B4-BE49-F238E27FC236}">
                  <a16:creationId xmlns:a16="http://schemas.microsoft.com/office/drawing/2014/main" id="{930FB1C7-6ADC-E8C9-4A65-86521B5D8C47}"/>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52DB20F1-6693-5928-EB34-CF9B032C569B}"/>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lang="no" sz="700">
                  <a:solidFill>
                    <a:srgbClr val="000000"/>
                  </a:solidFill>
                  <a:latin typeface="Calibri" panose="020F0502020204030204"/>
                </a:rPr>
                <a:t>ARTIKKEL</a:t>
              </a:r>
              <a:endParaRPr lang="en-US" sz="1400"/>
            </a:p>
          </p:txBody>
        </p:sp>
        <p:sp>
          <p:nvSpPr>
            <p:cNvPr id="10" name="TextBox 9">
              <a:extLst>
                <a:ext uri="{FF2B5EF4-FFF2-40B4-BE49-F238E27FC236}">
                  <a16:creationId xmlns:a16="http://schemas.microsoft.com/office/drawing/2014/main" id="{F772BEF4-99C0-C3C1-6A82-C533D1796019}"/>
                </a:ext>
              </a:extLst>
            </p:cNvPr>
            <p:cNvSpPr txBox="1"/>
            <p:nvPr/>
          </p:nvSpPr>
          <p:spPr>
            <a:xfrm>
              <a:off x="10318755" y="2853220"/>
              <a:ext cx="2196000" cy="1738938"/>
            </a:xfrm>
            <a:prstGeom prst="rect">
              <a:avLst/>
            </a:prstGeom>
            <a:solidFill>
              <a:schemeClr val="bg1"/>
            </a:solidFill>
          </p:spPr>
          <p:txBody>
            <a:bodyPr wrap="square">
              <a:spAutoFit/>
            </a:bodyPr>
            <a:lstStyle/>
            <a:p>
              <a:pPr>
                <a:spcAft>
                  <a:spcPts val="600"/>
                </a:spcAft>
              </a:pPr>
              <a:r>
                <a:rPr lang="no" sz="1200" b="1">
                  <a:solidFill>
                    <a:srgbClr val="000000"/>
                  </a:solidFill>
                </a:rPr>
                <a:t>Tarmvurdering</a:t>
              </a:r>
            </a:p>
            <a:p>
              <a:pPr>
                <a:spcAft>
                  <a:spcPts val="600"/>
                </a:spcAft>
              </a:pPr>
              <a:r>
                <a:rPr lang="no" sz="900">
                  <a:solidFill>
                    <a:srgbClr val="000000"/>
                  </a:solidFill>
                </a:rPr>
                <a:t>For å finne riktig behandlingsvei, er det viktig å foreta en detaljert vurdering. Komponenter må inkludere en vurdering av personens generelle helse, tidligere abdominal og kolorektal kirurgi, medisiner, pluss funksjonell evne til å nå toalettet, kognisjon og bevissthet om tarmfornemmelser, og nåværende tarmbehandling.</a:t>
              </a:r>
            </a:p>
          </p:txBody>
        </p:sp>
        <p:sp>
          <p:nvSpPr>
            <p:cNvPr id="11" name="TextBox 10">
              <a:extLst>
                <a:ext uri="{FF2B5EF4-FFF2-40B4-BE49-F238E27FC236}">
                  <a16:creationId xmlns:a16="http://schemas.microsoft.com/office/drawing/2014/main" id="{198649E0-765E-9E8F-08B7-8CA5F72799BA}"/>
                </a:ext>
              </a:extLst>
            </p:cNvPr>
            <p:cNvSpPr txBox="1"/>
            <p:nvPr/>
          </p:nvSpPr>
          <p:spPr>
            <a:xfrm>
              <a:off x="10574335" y="4666212"/>
              <a:ext cx="1752497" cy="394980"/>
            </a:xfrm>
            <a:prstGeom prst="rect">
              <a:avLst/>
            </a:prstGeom>
            <a:solidFill>
              <a:schemeClr val="bg1"/>
            </a:solidFill>
          </p:spPr>
          <p:txBody>
            <a:bodyPr wrap="square">
              <a:spAutoFit/>
            </a:bodyPr>
            <a:lstStyle/>
            <a:p>
              <a:pPr>
                <a:spcAft>
                  <a:spcPts val="200"/>
                </a:spcAft>
              </a:pPr>
              <a:r>
                <a:rPr kumimoji="0" lang="no" sz="900" b="0" i="0" u="none" strike="noStrike" kern="1200" cap="none" spc="0" normalizeH="0" baseline="0" noProof="0">
                  <a:ln>
                    <a:noFill/>
                  </a:ln>
                  <a:solidFill>
                    <a:srgbClr val="000000"/>
                  </a:solidFill>
                  <a:effectLst/>
                  <a:uLnTx/>
                  <a:uFillTx/>
                  <a:latin typeface="Calibri" panose="020F0502020204030204"/>
                  <a:ea typeface="+mn-ea"/>
                  <a:cs typeface="+mn-cs"/>
                </a:rPr>
                <a:t>Lær | Tarm</a:t>
              </a:r>
            </a:p>
            <a:p>
              <a:r>
                <a:rPr lang="no" sz="900">
                  <a:solidFill>
                    <a:srgbClr val="000000"/>
                  </a:solidFill>
                  <a:latin typeface="Calibri" panose="020F0502020204030204"/>
                </a:rPr>
                <a:t>1 min</a:t>
              </a:r>
              <a:endParaRPr lang="en-US"/>
            </a:p>
          </p:txBody>
        </p:sp>
        <p:pic>
          <p:nvPicPr>
            <p:cNvPr id="12" name="Picture 11">
              <a:extLst>
                <a:ext uri="{FF2B5EF4-FFF2-40B4-BE49-F238E27FC236}">
                  <a16:creationId xmlns:a16="http://schemas.microsoft.com/office/drawing/2014/main" id="{6CA25EE3-9AC9-353C-6929-98006CDF0DB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13" name="Picture 12">
              <a:extLst>
                <a:ext uri="{FF2B5EF4-FFF2-40B4-BE49-F238E27FC236}">
                  <a16:creationId xmlns:a16="http://schemas.microsoft.com/office/drawing/2014/main" id="{F173574F-5F9B-E690-DB1E-EC005011B88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14" name="Rectangle: Rounded Corners 13">
            <a:extLst>
              <a:ext uri="{FF2B5EF4-FFF2-40B4-BE49-F238E27FC236}">
                <a16:creationId xmlns:a16="http://schemas.microsoft.com/office/drawing/2014/main" id="{9F05A46F-18EE-A413-C326-31C20F12A661}"/>
              </a:ext>
            </a:extLst>
          </p:cNvPr>
          <p:cNvSpPr/>
          <p:nvPr/>
        </p:nvSpPr>
        <p:spPr>
          <a:xfrm>
            <a:off x="1174316" y="1460597"/>
            <a:ext cx="2381693" cy="3744363"/>
          </a:xfrm>
          <a:prstGeom prst="roundRect">
            <a:avLst>
              <a:gd name="adj" fmla="val 4314"/>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ked button">
            <a:hlinkClick r:id="rId7"/>
            <a:extLst>
              <a:ext uri="{FF2B5EF4-FFF2-40B4-BE49-F238E27FC236}">
                <a16:creationId xmlns:a16="http://schemas.microsoft.com/office/drawing/2014/main" id="{CECFCE6E-B11A-878B-55EA-E6A0056F470C}"/>
              </a:ext>
            </a:extLst>
          </p:cNvPr>
          <p:cNvSpPr/>
          <p:nvPr/>
        </p:nvSpPr>
        <p:spPr>
          <a:xfrm>
            <a:off x="4187825" y="5449397"/>
            <a:ext cx="1922113"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no" sz="1400"/>
              <a:t>Les mer</a:t>
            </a:r>
          </a:p>
        </p:txBody>
      </p:sp>
      <p:grpSp>
        <p:nvGrpSpPr>
          <p:cNvPr id="16" name="Group 15">
            <a:extLst>
              <a:ext uri="{FF2B5EF4-FFF2-40B4-BE49-F238E27FC236}">
                <a16:creationId xmlns:a16="http://schemas.microsoft.com/office/drawing/2014/main" id="{2B861561-F476-4F6D-4C74-24BBCFE18123}"/>
              </a:ext>
            </a:extLst>
          </p:cNvPr>
          <p:cNvGrpSpPr/>
          <p:nvPr/>
        </p:nvGrpSpPr>
        <p:grpSpPr>
          <a:xfrm>
            <a:off x="3927790" y="1460986"/>
            <a:ext cx="2381693" cy="3744363"/>
            <a:chOff x="10230967" y="1382791"/>
            <a:chExt cx="2381693" cy="3744363"/>
          </a:xfrm>
          <a:effectLst/>
        </p:grpSpPr>
        <p:pic>
          <p:nvPicPr>
            <p:cNvPr id="17" name="Picture 16">
              <a:extLst>
                <a:ext uri="{FF2B5EF4-FFF2-40B4-BE49-F238E27FC236}">
                  <a16:creationId xmlns:a16="http://schemas.microsoft.com/office/drawing/2014/main" id="{C501562C-16A1-2120-E1E0-80061E99E807}"/>
                </a:ext>
              </a:extLst>
            </p:cNvPr>
            <p:cNvPicPr>
              <a:picLocks noChangeAspect="1"/>
            </p:cNvPicPr>
            <p:nvPr/>
          </p:nvPicPr>
          <p:blipFill rotWithShape="1">
            <a:blip r:embed="rId8">
              <a:extLst>
                <a:ext uri="{28A0092B-C50C-407E-A947-70E740481C1C}">
                  <a14:useLocalDpi xmlns:a14="http://schemas.microsoft.com/office/drawing/2010/main" val="0"/>
                </a:ext>
              </a:extLst>
            </a:blip>
            <a:srcRect l="6807" t="7009" r="6807" b="-7009"/>
            <a:stretch/>
          </p:blipFill>
          <p:spPr>
            <a:xfrm>
              <a:off x="10230967" y="1382791"/>
              <a:ext cx="2381693" cy="1470429"/>
            </a:xfrm>
            <a:prstGeom prst="roundRect">
              <a:avLst>
                <a:gd name="adj" fmla="val 7482"/>
              </a:avLst>
            </a:prstGeom>
          </p:spPr>
        </p:pic>
        <p:sp>
          <p:nvSpPr>
            <p:cNvPr id="18" name="Freeform: Shape 17">
              <a:extLst>
                <a:ext uri="{FF2B5EF4-FFF2-40B4-BE49-F238E27FC236}">
                  <a16:creationId xmlns:a16="http://schemas.microsoft.com/office/drawing/2014/main" id="{F5CDCD26-A509-3211-E98E-42A970426FA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70D5C1C2-B671-B8DA-901E-F1C32EC591EF}"/>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no" sz="700" b="0" i="0" u="none" strike="noStrike" kern="1200" cap="none" spc="0" normalizeH="0" baseline="0" noProof="0">
                  <a:ln>
                    <a:noFill/>
                  </a:ln>
                  <a:solidFill>
                    <a:srgbClr val="000000"/>
                  </a:solidFill>
                  <a:effectLst/>
                  <a:uLnTx/>
                  <a:uFillTx/>
                  <a:latin typeface="Calibri" panose="020F0502020204030204"/>
                  <a:ea typeface="+mn-ea"/>
                  <a:cs typeface="+mn-cs"/>
                </a:rPr>
                <a:t>ARTIKKEL</a:t>
              </a:r>
              <a:endParaRPr lang="en-US" sz="1400"/>
            </a:p>
          </p:txBody>
        </p:sp>
        <p:sp>
          <p:nvSpPr>
            <p:cNvPr id="20" name="TextBox 19">
              <a:extLst>
                <a:ext uri="{FF2B5EF4-FFF2-40B4-BE49-F238E27FC236}">
                  <a16:creationId xmlns:a16="http://schemas.microsoft.com/office/drawing/2014/main" id="{0AA8C985-804B-450F-1575-C62C7DAC7A63}"/>
                </a:ext>
              </a:extLst>
            </p:cNvPr>
            <p:cNvSpPr txBox="1"/>
            <p:nvPr/>
          </p:nvSpPr>
          <p:spPr>
            <a:xfrm>
              <a:off x="10318755" y="2853220"/>
              <a:ext cx="2196000" cy="1415772"/>
            </a:xfrm>
            <a:prstGeom prst="rect">
              <a:avLst/>
            </a:prstGeom>
            <a:solidFill>
              <a:schemeClr val="bg1"/>
            </a:solidFill>
          </p:spPr>
          <p:txBody>
            <a:bodyPr wrap="square">
              <a:spAutoFit/>
            </a:bodyPr>
            <a:lstStyle/>
            <a:p>
              <a:pPr>
                <a:spcAft>
                  <a:spcPts val="600"/>
                </a:spcAft>
              </a:pPr>
              <a:r>
                <a:rPr lang="no" sz="1200" b="1">
                  <a:solidFill>
                    <a:srgbClr val="000000"/>
                  </a:solidFill>
                </a:rPr>
                <a:t>Effekter av </a:t>
              </a:r>
              <a:r>
                <a:rPr lang="no" sz="1200" b="1" err="1">
                  <a:solidFill>
                    <a:srgbClr val="000000"/>
                  </a:solidFill>
                </a:rPr>
                <a:t>transanal </a:t>
              </a:r>
              <a:r>
                <a:rPr lang="no" sz="1200" b="1">
                  <a:solidFill>
                    <a:srgbClr val="000000"/>
                  </a:solidFill>
                </a:rPr>
                <a:t>irrigasjon på tarmmikrobiota hos pediatriske pasienter med Spina Bifida</a:t>
              </a:r>
            </a:p>
            <a:p>
              <a:pPr>
                <a:spcAft>
                  <a:spcPts val="600"/>
                </a:spcAft>
              </a:pPr>
              <a:r>
                <a:rPr lang="no" sz="900" err="1">
                  <a:solidFill>
                    <a:srgbClr val="000000"/>
                  </a:solidFill>
                </a:rPr>
                <a:t>Transanal </a:t>
              </a:r>
              <a:r>
                <a:rPr lang="no" sz="900">
                  <a:solidFill>
                    <a:srgbClr val="000000"/>
                  </a:solidFill>
                </a:rPr>
                <a:t>irrigasjon påvirker tarmmikrobiota på en måte som kan ha en positiv effekt på immunsystemet, og bidra til å redusere urinveisinfeksjoner.</a:t>
              </a:r>
            </a:p>
          </p:txBody>
        </p:sp>
        <p:sp>
          <p:nvSpPr>
            <p:cNvPr id="21" name="TextBox 20">
              <a:extLst>
                <a:ext uri="{FF2B5EF4-FFF2-40B4-BE49-F238E27FC236}">
                  <a16:creationId xmlns:a16="http://schemas.microsoft.com/office/drawing/2014/main" id="{ACD23949-93EE-66E4-D775-282921015394}"/>
                </a:ext>
              </a:extLst>
            </p:cNvPr>
            <p:cNvSpPr txBox="1"/>
            <p:nvPr/>
          </p:nvSpPr>
          <p:spPr>
            <a:xfrm>
              <a:off x="10574335" y="4666212"/>
              <a:ext cx="1752497" cy="394980"/>
            </a:xfrm>
            <a:prstGeom prst="rect">
              <a:avLst/>
            </a:prstGeom>
            <a:solidFill>
              <a:schemeClr val="bg1"/>
            </a:solidFill>
          </p:spPr>
          <p:txBody>
            <a:bodyPr wrap="square">
              <a:spAutoFit/>
            </a:bodyPr>
            <a:lstStyle/>
            <a:p>
              <a:pPr>
                <a:spcAft>
                  <a:spcPts val="200"/>
                </a:spcAft>
              </a:pPr>
              <a:r>
                <a:rPr kumimoji="0" lang="no" sz="900" b="0" i="0" u="none" strike="noStrike" kern="1200" cap="none" spc="0" normalizeH="0" baseline="0" noProof="0">
                  <a:ln>
                    <a:noFill/>
                  </a:ln>
                  <a:solidFill>
                    <a:srgbClr val="000000"/>
                  </a:solidFill>
                  <a:effectLst/>
                  <a:uLnTx/>
                  <a:uFillTx/>
                  <a:latin typeface="Calibri" panose="020F0502020204030204"/>
                  <a:ea typeface="+mn-ea"/>
                  <a:cs typeface="+mn-cs"/>
                </a:rPr>
                <a:t>Utforsk | Tarm</a:t>
              </a:r>
            </a:p>
            <a:p>
              <a:r>
                <a:rPr lang="no" sz="900">
                  <a:solidFill>
                    <a:srgbClr val="000000"/>
                  </a:solidFill>
                  <a:latin typeface="Calibri" panose="020F0502020204030204"/>
                </a:rPr>
                <a:t>5 min</a:t>
              </a:r>
              <a:endParaRPr lang="en-US"/>
            </a:p>
          </p:txBody>
        </p:sp>
        <p:pic>
          <p:nvPicPr>
            <p:cNvPr id="22" name="Picture 21">
              <a:extLst>
                <a:ext uri="{FF2B5EF4-FFF2-40B4-BE49-F238E27FC236}">
                  <a16:creationId xmlns:a16="http://schemas.microsoft.com/office/drawing/2014/main" id="{E42CA1B4-0DCE-EC4A-AF6A-805C572F6DD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23" name="Picture 22">
              <a:extLst>
                <a:ext uri="{FF2B5EF4-FFF2-40B4-BE49-F238E27FC236}">
                  <a16:creationId xmlns:a16="http://schemas.microsoft.com/office/drawing/2014/main" id="{DE67C502-2096-AF51-9EBB-A6CF4DD1DB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24" name="Rectangle: Rounded Corners 23">
            <a:extLst>
              <a:ext uri="{FF2B5EF4-FFF2-40B4-BE49-F238E27FC236}">
                <a16:creationId xmlns:a16="http://schemas.microsoft.com/office/drawing/2014/main" id="{713C8089-F0CC-E4A0-C06B-70025ABBE283}"/>
              </a:ext>
            </a:extLst>
          </p:cNvPr>
          <p:cNvSpPr/>
          <p:nvPr/>
        </p:nvSpPr>
        <p:spPr>
          <a:xfrm>
            <a:off x="3928274" y="1460597"/>
            <a:ext cx="2381693" cy="3744363"/>
          </a:xfrm>
          <a:prstGeom prst="roundRect">
            <a:avLst>
              <a:gd name="adj" fmla="val 4161"/>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8D2697CE-8824-D36F-D221-6CC5C8B802AA}"/>
              </a:ext>
            </a:extLst>
          </p:cNvPr>
          <p:cNvSpPr txBox="1">
            <a:spLocks noGrp="1"/>
          </p:cNvSpPr>
          <p:nvPr>
            <p:ph type="title"/>
          </p:nvPr>
        </p:nvSpPr>
        <p:spPr>
          <a:xfrm>
            <a:off x="7497432" y="908050"/>
            <a:ext cx="3854780" cy="1081088"/>
          </a:xfrm>
        </p:spPr>
        <p:txBody>
          <a:bodyPr>
            <a:noAutofit/>
          </a:bodyPr>
          <a:lstStyle/>
          <a:p>
            <a:pPr lvl="0"/>
            <a:r>
              <a:rPr lang="no" sz="1400" b="1">
                <a:solidFill>
                  <a:srgbClr val="000000"/>
                </a:solidFill>
              </a:rPr>
              <a:t>Tarmtømming </a:t>
            </a:r>
            <a:br>
              <a:rPr lang="en-US" b="1"/>
            </a:br>
            <a:r>
              <a:rPr lang="no" b="1"/>
              <a:t>4.4 Tarmtømming </a:t>
            </a:r>
            <a:br>
              <a:rPr lang="en-US" b="1"/>
            </a:br>
            <a:r>
              <a:rPr lang="no" b="1"/>
              <a:t>– ressurser</a:t>
            </a:r>
          </a:p>
        </p:txBody>
      </p:sp>
      <p:sp>
        <p:nvSpPr>
          <p:cNvPr id="27" name="Content Placeholder 26">
            <a:extLst>
              <a:ext uri="{FF2B5EF4-FFF2-40B4-BE49-F238E27FC236}">
                <a16:creationId xmlns:a16="http://schemas.microsoft.com/office/drawing/2014/main" id="{84AAE6AB-8595-E69F-A05C-C85CCBE7716A}"/>
              </a:ext>
            </a:extLst>
          </p:cNvPr>
          <p:cNvSpPr>
            <a:spLocks noGrp="1"/>
          </p:cNvSpPr>
          <p:nvPr>
            <p:ph idx="1"/>
          </p:nvPr>
        </p:nvSpPr>
        <p:spPr>
          <a:xfrm>
            <a:off x="7497432" y="2276474"/>
            <a:ext cx="3854781" cy="3924301"/>
          </a:xfrm>
        </p:spPr>
        <p:txBody>
          <a:bodyPr/>
          <a:lstStyle/>
          <a:p>
            <a:pPr marL="0" indent="0">
              <a:buNone/>
            </a:pPr>
            <a:r>
              <a:rPr lang="sv-SE" sz="2000" dirty="0"/>
              <a:t>Kliniske studier har vist at transanal </a:t>
            </a:r>
            <a:r>
              <a:rPr lang="sv-SE" sz="2000" dirty="0" err="1"/>
              <a:t>irrigasjon</a:t>
            </a:r>
            <a:r>
              <a:rPr lang="sv-SE" sz="2000" dirty="0"/>
              <a:t> har en positiv effekt på </a:t>
            </a:r>
            <a:r>
              <a:rPr lang="sv-SE" sz="2000" dirty="0" err="1"/>
              <a:t>tarmvanene</a:t>
            </a:r>
            <a:r>
              <a:rPr lang="sv-SE" sz="2000" dirty="0"/>
              <a:t> </a:t>
            </a:r>
            <a:r>
              <a:rPr lang="sv-SE" sz="2000" dirty="0" err="1"/>
              <a:t>og</a:t>
            </a:r>
            <a:r>
              <a:rPr lang="sv-SE" sz="2000" dirty="0"/>
              <a:t> </a:t>
            </a:r>
            <a:r>
              <a:rPr lang="sv-SE" sz="2000" dirty="0" err="1"/>
              <a:t>reduserer</a:t>
            </a:r>
            <a:r>
              <a:rPr lang="sv-SE" sz="2000" dirty="0"/>
              <a:t> </a:t>
            </a:r>
            <a:r>
              <a:rPr lang="sv-SE" sz="2000" dirty="0" err="1"/>
              <a:t>risikoen</a:t>
            </a:r>
            <a:r>
              <a:rPr lang="sv-SE" sz="2000" dirty="0"/>
              <a:t> for </a:t>
            </a:r>
            <a:r>
              <a:rPr lang="sv-SE" sz="2000" dirty="0" err="1"/>
              <a:t>urinveisinfeksjoner</a:t>
            </a:r>
            <a:r>
              <a:rPr lang="sv-SE" sz="2000" dirty="0"/>
              <a:t>.</a:t>
            </a:r>
            <a:endParaRPr lang="no" sz="2000" dirty="0"/>
          </a:p>
        </p:txBody>
      </p:sp>
      <p:pic>
        <p:nvPicPr>
          <p:cNvPr id="29" name="Graphic 28">
            <a:extLst>
              <a:ext uri="{FF2B5EF4-FFF2-40B4-BE49-F238E27FC236}">
                <a16:creationId xmlns:a16="http://schemas.microsoft.com/office/drawing/2014/main" id="{6CCD70B6-5DF7-7807-AB61-F087006B3D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04794" y="5515222"/>
            <a:ext cx="203521" cy="203521"/>
          </a:xfrm>
          <a:prstGeom prst="rect">
            <a:avLst/>
          </a:prstGeom>
        </p:spPr>
      </p:pic>
      <p:pic>
        <p:nvPicPr>
          <p:cNvPr id="30" name="Graphic 29">
            <a:extLst>
              <a:ext uri="{FF2B5EF4-FFF2-40B4-BE49-F238E27FC236}">
                <a16:creationId xmlns:a16="http://schemas.microsoft.com/office/drawing/2014/main" id="{19B2ED97-C0B1-0DA0-098E-4692DF518B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53738" y="5518209"/>
            <a:ext cx="203521" cy="203521"/>
          </a:xfrm>
          <a:prstGeom prst="rect">
            <a:avLst/>
          </a:prstGeom>
        </p:spPr>
      </p:pic>
      <p:pic>
        <p:nvPicPr>
          <p:cNvPr id="4" name="Graphic 7">
            <a:hlinkClick r:id="" action="ppaction://hlinkshowjump?jump=nextslide"/>
            <a:extLst>
              <a:ext uri="{FF2B5EF4-FFF2-40B4-BE49-F238E27FC236}">
                <a16:creationId xmlns:a16="http://schemas.microsoft.com/office/drawing/2014/main" id="{54C97D65-8CDA-0A04-1C3B-DF6385E17D6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rId12" action="ppaction://hlinksldjump"/>
            <a:extLst>
              <a:ext uri="{FF2B5EF4-FFF2-40B4-BE49-F238E27FC236}">
                <a16:creationId xmlns:a16="http://schemas.microsoft.com/office/drawing/2014/main" id="{068A7608-72EC-8B91-6D40-5E2C5E713FA7}"/>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32568B56-3C1E-5E10-C151-93A39E44560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067178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9B76-C075-8BA3-3865-5AC99D0578D2}"/>
              </a:ext>
            </a:extLst>
          </p:cNvPr>
          <p:cNvSpPr txBox="1">
            <a:spLocks noGrp="1"/>
          </p:cNvSpPr>
          <p:nvPr>
            <p:ph type="title"/>
          </p:nvPr>
        </p:nvSpPr>
        <p:spPr>
          <a:xfrm>
            <a:off x="838200" y="915988"/>
            <a:ext cx="10515600" cy="1073150"/>
          </a:xfrm>
        </p:spPr>
        <p:txBody>
          <a:bodyPr/>
          <a:lstStyle/>
          <a:p>
            <a:pPr lvl="0"/>
            <a:r>
              <a:rPr lang="no" sz="1400" b="1" dirty="0">
                <a:solidFill>
                  <a:srgbClr val="000000"/>
                </a:solidFill>
              </a:rPr>
              <a:t>Assistert </a:t>
            </a:r>
            <a:r>
              <a:rPr lang="no" sz="1400" b="1" dirty="0"/>
              <a:t>RIK</a:t>
            </a:r>
            <a:r>
              <a:rPr lang="no" sz="1400" b="1" dirty="0">
                <a:solidFill>
                  <a:srgbClr val="000000"/>
                </a:solidFill>
              </a:rPr>
              <a:t> </a:t>
            </a:r>
            <a:br>
              <a:rPr lang="en" b="1" dirty="0"/>
            </a:br>
            <a:r>
              <a:rPr lang="no" b="1" dirty="0"/>
              <a:t>5.1 Assistert RIK – faktorer å vurdere</a:t>
            </a:r>
            <a:endParaRPr lang="sv-SE" b="1" dirty="0"/>
          </a:p>
        </p:txBody>
      </p:sp>
      <p:sp>
        <p:nvSpPr>
          <p:cNvPr id="11" name="Content Placeholder 10">
            <a:extLst>
              <a:ext uri="{FF2B5EF4-FFF2-40B4-BE49-F238E27FC236}">
                <a16:creationId xmlns:a16="http://schemas.microsoft.com/office/drawing/2014/main" id="{61983868-7368-EE0B-79EE-8FC3CF3488E6}"/>
              </a:ext>
            </a:extLst>
          </p:cNvPr>
          <p:cNvSpPr>
            <a:spLocks noGrp="1"/>
          </p:cNvSpPr>
          <p:nvPr>
            <p:ph idx="1"/>
          </p:nvPr>
        </p:nvSpPr>
        <p:spPr>
          <a:xfrm>
            <a:off x="838199" y="2276474"/>
            <a:ext cx="10515599" cy="3924301"/>
          </a:xfrm>
        </p:spPr>
        <p:txBody>
          <a:bodyPr/>
          <a:lstStyle/>
          <a:p>
            <a:r>
              <a:rPr lang="no" dirty="0"/>
              <a:t>Ren/non-touch-teknikk akseptert </a:t>
            </a:r>
            <a:br>
              <a:rPr lang="en-US" dirty="0"/>
            </a:br>
            <a:r>
              <a:rPr lang="no" dirty="0"/>
              <a:t>prosedyre i fellesskap</a:t>
            </a:r>
          </a:p>
          <a:p>
            <a:r>
              <a:rPr lang="no" dirty="0"/>
              <a:t>RIK-kompetanseopplæring kreves for omsorgspersoner</a:t>
            </a:r>
          </a:p>
          <a:p>
            <a:r>
              <a:rPr lang="no" dirty="0"/>
              <a:t>Støtte individualiserte omsorgsplaner relatert til </a:t>
            </a:r>
            <a:br>
              <a:rPr lang="en-US" dirty="0"/>
            </a:br>
            <a:r>
              <a:rPr lang="no" dirty="0"/>
              <a:t>pasientens behov og RIK-krav</a:t>
            </a:r>
          </a:p>
          <a:p>
            <a:pPr lvl="1"/>
            <a:r>
              <a:rPr lang="no" dirty="0"/>
              <a:t>kateteriseringsfrekvens</a:t>
            </a:r>
          </a:p>
          <a:p>
            <a:pPr lvl="1"/>
            <a:r>
              <a:rPr lang="no" dirty="0"/>
              <a:t>dokumentasjon og overvåking</a:t>
            </a:r>
          </a:p>
          <a:p>
            <a:pPr lvl="1"/>
            <a:r>
              <a:rPr lang="no" dirty="0"/>
              <a:t>miljø/sted hvor IC utføres</a:t>
            </a:r>
          </a:p>
          <a:p>
            <a:pPr lvl="1"/>
            <a:endParaRPr lang="en-US" dirty="0"/>
          </a:p>
        </p:txBody>
      </p:sp>
      <p:sp>
        <p:nvSpPr>
          <p:cNvPr id="8" name="TextBox 7">
            <a:extLst>
              <a:ext uri="{FF2B5EF4-FFF2-40B4-BE49-F238E27FC236}">
                <a16:creationId xmlns:a16="http://schemas.microsoft.com/office/drawing/2014/main" id="{FEDE7AAE-C611-32B4-5204-B3B1B9B305C9}"/>
              </a:ext>
            </a:extLst>
          </p:cNvPr>
          <p:cNvSpPr txBox="1"/>
          <p:nvPr/>
        </p:nvSpPr>
        <p:spPr>
          <a:xfrm>
            <a:off x="838200" y="5117108"/>
            <a:ext cx="2890684" cy="307777"/>
          </a:xfrm>
          <a:prstGeom prst="rect">
            <a:avLst/>
          </a:prstGeom>
          <a:noFill/>
        </p:spPr>
        <p:txBody>
          <a:bodyPr wrap="square" rtlCol="0">
            <a:spAutoFit/>
          </a:bodyPr>
          <a:lstStyle/>
          <a:p>
            <a:r>
              <a:rPr lang="no" sz="1400" i="1">
                <a:solidFill>
                  <a:schemeClr val="bg1">
                    <a:lumMod val="50000"/>
                  </a:schemeClr>
                </a:solidFill>
              </a:rPr>
              <a:t>EAUN IC- retningslinjer 2024</a:t>
            </a:r>
          </a:p>
        </p:txBody>
      </p:sp>
      <p:pic>
        <p:nvPicPr>
          <p:cNvPr id="3" name="Graphic 7">
            <a:hlinkClick r:id="" action="ppaction://hlinkshowjump?jump=nextslide"/>
            <a:extLst>
              <a:ext uri="{FF2B5EF4-FFF2-40B4-BE49-F238E27FC236}">
                <a16:creationId xmlns:a16="http://schemas.microsoft.com/office/drawing/2014/main" id="{84BB3B60-0577-F35D-1376-287265E892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4" action="ppaction://hlinksldjump"/>
            <a:extLst>
              <a:ext uri="{FF2B5EF4-FFF2-40B4-BE49-F238E27FC236}">
                <a16:creationId xmlns:a16="http://schemas.microsoft.com/office/drawing/2014/main" id="{72199928-3CF4-BE21-63BA-32073536CF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F523FC4B-C74E-1195-D6F2-B65843EE5D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101747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A154-2508-F6F8-D3D3-2531139FBC78}"/>
              </a:ext>
            </a:extLst>
          </p:cNvPr>
          <p:cNvSpPr txBox="1">
            <a:spLocks noGrp="1"/>
          </p:cNvSpPr>
          <p:nvPr>
            <p:ph type="title"/>
          </p:nvPr>
        </p:nvSpPr>
        <p:spPr/>
        <p:txBody>
          <a:bodyPr>
            <a:noAutofit/>
          </a:bodyPr>
          <a:lstStyle/>
          <a:p>
            <a:pPr lvl="0">
              <a:lnSpc>
                <a:spcPts val="3300"/>
              </a:lnSpc>
            </a:pPr>
            <a:r>
              <a:rPr lang="no" sz="1400" b="1" dirty="0">
                <a:solidFill>
                  <a:srgbClr val="000000"/>
                </a:solidFill>
              </a:rPr>
              <a:t>Assistert </a:t>
            </a:r>
            <a:r>
              <a:rPr lang="no" sz="1400" b="1" dirty="0"/>
              <a:t>RIK</a:t>
            </a:r>
            <a:br>
              <a:rPr lang="en-US" sz="1400" b="1" dirty="0"/>
            </a:br>
            <a:r>
              <a:rPr lang="no" sz="3200" b="1" dirty="0"/>
              <a:t>5.2 Assistert </a:t>
            </a:r>
            <a:r>
              <a:rPr lang="no" b="1" dirty="0"/>
              <a:t>RIK</a:t>
            </a:r>
            <a:r>
              <a:rPr lang="no" sz="3200" b="1" dirty="0"/>
              <a:t> – faktorer å vurdere</a:t>
            </a:r>
          </a:p>
        </p:txBody>
      </p:sp>
      <p:sp>
        <p:nvSpPr>
          <p:cNvPr id="3" name="Content Placeholder 2">
            <a:extLst>
              <a:ext uri="{FF2B5EF4-FFF2-40B4-BE49-F238E27FC236}">
                <a16:creationId xmlns:a16="http://schemas.microsoft.com/office/drawing/2014/main" id="{EFB49CF7-ECB6-B4E1-8E93-87FECAEFBA52}"/>
              </a:ext>
            </a:extLst>
          </p:cNvPr>
          <p:cNvSpPr txBox="1">
            <a:spLocks noGrp="1"/>
          </p:cNvSpPr>
          <p:nvPr>
            <p:ph idx="1"/>
          </p:nvPr>
        </p:nvSpPr>
        <p:spPr>
          <a:xfrm>
            <a:off x="5016500" y="2276474"/>
            <a:ext cx="6337298" cy="2491269"/>
          </a:xfrm>
        </p:spPr>
        <p:txBody>
          <a:bodyPr>
            <a:noAutofit/>
          </a:bodyPr>
          <a:lstStyle/>
          <a:p>
            <a:pPr lvl="0"/>
            <a:r>
              <a:rPr lang="no" sz="2000" dirty="0"/>
              <a:t>Oppdrag til ansvarlig sykepleier for opplæring </a:t>
            </a:r>
            <a:br>
              <a:rPr lang="en-US" sz="2000" dirty="0"/>
            </a:br>
            <a:r>
              <a:rPr lang="no" sz="2000" dirty="0"/>
              <a:t>av hjelpepleiere</a:t>
            </a:r>
          </a:p>
          <a:p>
            <a:pPr marL="549275" lvl="1" indent="-285750">
              <a:buFont typeface="System Font Regular"/>
              <a:buChar char="–"/>
            </a:pPr>
            <a:r>
              <a:rPr lang="no" sz="1600" dirty="0"/>
              <a:t>Er mange omsorgspersoner involvert i RIK-prosedyren?</a:t>
            </a:r>
          </a:p>
          <a:p>
            <a:pPr marL="549275" lvl="1" indent="-285750">
              <a:spcAft>
                <a:spcPts val="600"/>
              </a:spcAft>
              <a:buFont typeface="System Font Regular"/>
              <a:buChar char="–"/>
            </a:pPr>
            <a:r>
              <a:rPr lang="no" sz="1600" dirty="0"/>
              <a:t>Sørg for at alle omsorgspersoner har tilstrekkelig </a:t>
            </a:r>
            <a:r>
              <a:rPr lang="no" sz="1600" b="1" dirty="0"/>
              <a:t>kunnskapsnivå </a:t>
            </a:r>
            <a:br>
              <a:rPr lang="en-US" sz="1600" b="1" dirty="0"/>
            </a:br>
            <a:r>
              <a:rPr lang="no" sz="1600" dirty="0"/>
              <a:t>om RIK-terapi</a:t>
            </a:r>
          </a:p>
          <a:p>
            <a:r>
              <a:rPr lang="no" sz="2000" dirty="0"/>
              <a:t>I hvilket miljø/sted utføres </a:t>
            </a:r>
            <a:r>
              <a:rPr lang="no" dirty="0"/>
              <a:t>RIK</a:t>
            </a:r>
            <a:r>
              <a:rPr lang="no" sz="2000" dirty="0"/>
              <a:t>?</a:t>
            </a:r>
          </a:p>
          <a:p>
            <a:pPr marL="549275" lvl="1" indent="-285750">
              <a:buFont typeface="System Font Regular"/>
              <a:buChar char="–"/>
            </a:pPr>
            <a:r>
              <a:rPr lang="no" sz="1600" b="1" dirty="0"/>
              <a:t>RIK i sengen </a:t>
            </a:r>
            <a:r>
              <a:rPr lang="no" sz="1600" dirty="0"/>
              <a:t>: hvis mulig, løft sengens hodeende for bedre </a:t>
            </a:r>
            <a:br>
              <a:rPr lang="en-US" sz="1600" dirty="0"/>
            </a:br>
            <a:r>
              <a:rPr lang="no" sz="1600" dirty="0"/>
              <a:t>tømming eller bruk en forlengelsesslange eller kateteretreneringspose.</a:t>
            </a:r>
          </a:p>
        </p:txBody>
      </p:sp>
      <p:sp>
        <p:nvSpPr>
          <p:cNvPr id="7" name="Picture Placeholder 6">
            <a:extLst>
              <a:ext uri="{FF2B5EF4-FFF2-40B4-BE49-F238E27FC236}">
                <a16:creationId xmlns:a16="http://schemas.microsoft.com/office/drawing/2014/main" id="{C57FB0F0-AE20-1AF5-D435-B02B6067FFD0}"/>
              </a:ext>
            </a:extLst>
          </p:cNvPr>
          <p:cNvSpPr>
            <a:spLocks noGrp="1"/>
          </p:cNvSpPr>
          <p:nvPr>
            <p:ph type="pic" sz="quarter" idx="10"/>
          </p:nvPr>
        </p:nvSpPr>
        <p:spPr>
          <a:solidFill>
            <a:schemeClr val="bg1">
              <a:lumMod val="95000"/>
            </a:schemeClr>
          </a:solidFill>
        </p:spPr>
        <p:txBody>
          <a:bodyPr/>
          <a:lstStyle/>
          <a:p>
            <a:r>
              <a:rPr lang="no"/>
              <a:t> </a:t>
            </a:r>
          </a:p>
        </p:txBody>
      </p:sp>
      <p:sp>
        <p:nvSpPr>
          <p:cNvPr id="5" name="Linked button">
            <a:hlinkClick r:id="rId3"/>
            <a:extLst>
              <a:ext uri="{FF2B5EF4-FFF2-40B4-BE49-F238E27FC236}">
                <a16:creationId xmlns:a16="http://schemas.microsoft.com/office/drawing/2014/main" id="{042F910A-B264-5F69-2F03-C60F0C8DF14D}"/>
              </a:ext>
            </a:extLst>
          </p:cNvPr>
          <p:cNvSpPr/>
          <p:nvPr/>
        </p:nvSpPr>
        <p:spPr>
          <a:xfrm>
            <a:off x="1499296" y="548961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no" sz="1400" dirty="0"/>
              <a:t>Les mer</a:t>
            </a:r>
          </a:p>
        </p:txBody>
      </p:sp>
      <p:sp>
        <p:nvSpPr>
          <p:cNvPr id="10" name="Linked button">
            <a:hlinkClick r:id="rId4"/>
            <a:extLst>
              <a:ext uri="{FF2B5EF4-FFF2-40B4-BE49-F238E27FC236}">
                <a16:creationId xmlns:a16="http://schemas.microsoft.com/office/drawing/2014/main" id="{FE7ADA59-B493-83D2-8105-7965D8FF48DD}"/>
              </a:ext>
            </a:extLst>
          </p:cNvPr>
          <p:cNvSpPr/>
          <p:nvPr/>
        </p:nvSpPr>
        <p:spPr>
          <a:xfrm>
            <a:off x="8472213" y="5032603"/>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sv-SE" sz="1400" dirty="0" err="1"/>
              <a:t>Opplæringsmateriell</a:t>
            </a:r>
            <a:endParaRPr lang="no" sz="1400" dirty="0"/>
          </a:p>
        </p:txBody>
      </p:sp>
      <p:sp>
        <p:nvSpPr>
          <p:cNvPr id="13" name="Linked button">
            <a:hlinkClick r:id="rId5"/>
            <a:extLst>
              <a:ext uri="{FF2B5EF4-FFF2-40B4-BE49-F238E27FC236}">
                <a16:creationId xmlns:a16="http://schemas.microsoft.com/office/drawing/2014/main" id="{02B1FD2A-96A4-CD56-1F1D-C04E38346048}"/>
              </a:ext>
            </a:extLst>
          </p:cNvPr>
          <p:cNvSpPr/>
          <p:nvPr/>
        </p:nvSpPr>
        <p:spPr>
          <a:xfrm>
            <a:off x="5016000" y="5032603"/>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sv-SE" sz="1400" dirty="0" err="1"/>
              <a:t>Instruksjonsfilmer</a:t>
            </a:r>
            <a:endParaRPr lang="no" sz="1400" dirty="0"/>
          </a:p>
        </p:txBody>
      </p:sp>
      <p:sp>
        <p:nvSpPr>
          <p:cNvPr id="16" name="Rectangle: Rounded Corners 15">
            <a:extLst>
              <a:ext uri="{FF2B5EF4-FFF2-40B4-BE49-F238E27FC236}">
                <a16:creationId xmlns:a16="http://schemas.microsoft.com/office/drawing/2014/main" id="{2B3827A9-3ED5-684D-59E8-79119FB6D57F}"/>
              </a:ext>
            </a:extLst>
          </p:cNvPr>
          <p:cNvSpPr/>
          <p:nvPr/>
        </p:nvSpPr>
        <p:spPr>
          <a:xfrm>
            <a:off x="1323501" y="1368000"/>
            <a:ext cx="2381693" cy="3744363"/>
          </a:xfrm>
          <a:prstGeom prst="roundRect">
            <a:avLst>
              <a:gd name="adj" fmla="val 4714"/>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CDBD67F-9B34-D506-8261-2BA370C657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66860" y="5567850"/>
            <a:ext cx="203521" cy="203521"/>
          </a:xfrm>
          <a:prstGeom prst="rect">
            <a:avLst/>
          </a:prstGeom>
        </p:spPr>
      </p:pic>
      <p:pic>
        <p:nvPicPr>
          <p:cNvPr id="25" name="Graphic 24">
            <a:extLst>
              <a:ext uri="{FF2B5EF4-FFF2-40B4-BE49-F238E27FC236}">
                <a16:creationId xmlns:a16="http://schemas.microsoft.com/office/drawing/2014/main" id="{C4D84CA6-9F41-D7FF-D031-46353C6862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3974" y="5107037"/>
            <a:ext cx="203521" cy="203521"/>
          </a:xfrm>
          <a:prstGeom prst="rect">
            <a:avLst/>
          </a:prstGeom>
        </p:spPr>
      </p:pic>
      <p:pic>
        <p:nvPicPr>
          <p:cNvPr id="4" name="Graphic 7">
            <a:hlinkClick r:id="" action="ppaction://hlinkshowjump?jump=nextslide"/>
            <a:extLst>
              <a:ext uri="{FF2B5EF4-FFF2-40B4-BE49-F238E27FC236}">
                <a16:creationId xmlns:a16="http://schemas.microsoft.com/office/drawing/2014/main" id="{E6AC4226-A6B3-FB4C-CCD2-A200F6D6228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9" action="ppaction://hlinksldjump"/>
            <a:extLst>
              <a:ext uri="{FF2B5EF4-FFF2-40B4-BE49-F238E27FC236}">
                <a16:creationId xmlns:a16="http://schemas.microsoft.com/office/drawing/2014/main" id="{E2F18345-6891-3361-934D-EC59474E85E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2" name="Graphic 6">
            <a:hlinkClick r:id="" action="ppaction://hlinkshowjump?jump=previousslide"/>
            <a:extLst>
              <a:ext uri="{FF2B5EF4-FFF2-40B4-BE49-F238E27FC236}">
                <a16:creationId xmlns:a16="http://schemas.microsoft.com/office/drawing/2014/main" id="{1F13B1F1-65A3-ECED-DA72-5C4075BAE10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14" name="Picture 13" descr="A screenshot of a person smiling&#10;&#10;Description automatically generated">
            <a:extLst>
              <a:ext uri="{FF2B5EF4-FFF2-40B4-BE49-F238E27FC236}">
                <a16:creationId xmlns:a16="http://schemas.microsoft.com/office/drawing/2014/main" id="{8257A0D0-93D4-9D6C-CADD-221739A723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23501" y="1368000"/>
            <a:ext cx="2425825" cy="3835597"/>
          </a:xfrm>
          <a:prstGeom prst="rect">
            <a:avLst/>
          </a:prstGeom>
        </p:spPr>
      </p:pic>
    </p:spTree>
    <p:extLst>
      <p:ext uri="{BB962C8B-B14F-4D97-AF65-F5344CB8AC3E}">
        <p14:creationId xmlns:p14="http://schemas.microsoft.com/office/powerpoint/2010/main" val="596901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C6B9-A400-093D-BFD3-47C639CBC2D9}"/>
              </a:ext>
            </a:extLst>
          </p:cNvPr>
          <p:cNvSpPr txBox="1">
            <a:spLocks noGrp="1"/>
          </p:cNvSpPr>
          <p:nvPr>
            <p:ph type="title"/>
          </p:nvPr>
        </p:nvSpPr>
        <p:spPr>
          <a:xfrm>
            <a:off x="7690962" y="915988"/>
            <a:ext cx="3661251" cy="1073150"/>
          </a:xfrm>
        </p:spPr>
        <p:txBody>
          <a:bodyPr>
            <a:noAutofit/>
          </a:bodyPr>
          <a:lstStyle/>
          <a:p>
            <a:pPr lvl="0"/>
            <a:br>
              <a:rPr lang="en" b="1"/>
            </a:br>
            <a:r>
              <a:rPr lang="no" b="1"/>
              <a:t>6.1 Avansert undersøkelse</a:t>
            </a:r>
          </a:p>
        </p:txBody>
      </p:sp>
      <p:sp>
        <p:nvSpPr>
          <p:cNvPr id="10" name="Content Placeholder 9">
            <a:extLst>
              <a:ext uri="{FF2B5EF4-FFF2-40B4-BE49-F238E27FC236}">
                <a16:creationId xmlns:a16="http://schemas.microsoft.com/office/drawing/2014/main" id="{20FB66AB-C1BB-3EB9-E0AB-9E01A2AD1387}"/>
              </a:ext>
            </a:extLst>
          </p:cNvPr>
          <p:cNvSpPr>
            <a:spLocks noGrp="1"/>
          </p:cNvSpPr>
          <p:nvPr>
            <p:ph idx="1"/>
          </p:nvPr>
        </p:nvSpPr>
        <p:spPr>
          <a:xfrm>
            <a:off x="7690963" y="2276475"/>
            <a:ext cx="3661250" cy="3924300"/>
          </a:xfrm>
        </p:spPr>
        <p:txBody>
          <a:bodyPr>
            <a:noAutofit/>
          </a:bodyPr>
          <a:lstStyle/>
          <a:p>
            <a:r>
              <a:rPr lang="no"/>
              <a:t>Røntgenundersøkelse eller ultralyd</a:t>
            </a:r>
          </a:p>
          <a:p>
            <a:r>
              <a:rPr lang="no"/>
              <a:t>Cystoskopi</a:t>
            </a:r>
          </a:p>
        </p:txBody>
      </p:sp>
      <p:pic>
        <p:nvPicPr>
          <p:cNvPr id="5" name="Picture Placeholder 4" descr="A close-up of a doctor's hands holding a x-ray&#10;&#10;Description automatically generated">
            <a:extLst>
              <a:ext uri="{FF2B5EF4-FFF2-40B4-BE49-F238E27FC236}">
                <a16:creationId xmlns:a16="http://schemas.microsoft.com/office/drawing/2014/main" id="{FDA24ED7-318E-EEF6-B207-28FB146B19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803" r="13209"/>
          <a:stretch/>
        </p:blipFill>
        <p:spPr>
          <a:xfrm>
            <a:off x="839788" y="915988"/>
            <a:ext cx="6203475" cy="5284787"/>
          </a:xfrm>
        </p:spPr>
      </p:pic>
      <p:pic>
        <p:nvPicPr>
          <p:cNvPr id="3" name="Graphic 7">
            <a:hlinkClick r:id="" action="ppaction://hlinkshowjump?jump=nextslide"/>
            <a:extLst>
              <a:ext uri="{FF2B5EF4-FFF2-40B4-BE49-F238E27FC236}">
                <a16:creationId xmlns:a16="http://schemas.microsoft.com/office/drawing/2014/main" id="{A128A66F-2734-D12C-39DA-89CD9A9A35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5" action="ppaction://hlinksldjump"/>
            <a:extLst>
              <a:ext uri="{FF2B5EF4-FFF2-40B4-BE49-F238E27FC236}">
                <a16:creationId xmlns:a16="http://schemas.microsoft.com/office/drawing/2014/main" id="{66F07853-4942-3D7F-12A0-EB895165BF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24C5E131-55FC-9538-54E8-236C72AD6E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025602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6F6B-2CF5-DCFD-6EA2-DB082EA5AC8D}"/>
              </a:ext>
            </a:extLst>
          </p:cNvPr>
          <p:cNvSpPr>
            <a:spLocks noGrp="1"/>
          </p:cNvSpPr>
          <p:nvPr>
            <p:ph type="title"/>
          </p:nvPr>
        </p:nvSpPr>
        <p:spPr>
          <a:xfrm>
            <a:off x="5664200" y="916343"/>
            <a:ext cx="5689599" cy="1054121"/>
          </a:xfrm>
        </p:spPr>
        <p:txBody>
          <a:bodyPr/>
          <a:lstStyle/>
          <a:p>
            <a:r>
              <a:rPr lang="no" dirty="0"/>
              <a:t>Sammendrag</a:t>
            </a:r>
          </a:p>
        </p:txBody>
      </p:sp>
      <p:sp>
        <p:nvSpPr>
          <p:cNvPr id="3" name="Content Placeholder 2">
            <a:extLst>
              <a:ext uri="{FF2B5EF4-FFF2-40B4-BE49-F238E27FC236}">
                <a16:creationId xmlns:a16="http://schemas.microsoft.com/office/drawing/2014/main" id="{8D054354-55BB-B203-F007-B83D3E65EE14}"/>
              </a:ext>
            </a:extLst>
          </p:cNvPr>
          <p:cNvSpPr>
            <a:spLocks noGrp="1"/>
          </p:cNvSpPr>
          <p:nvPr>
            <p:ph idx="1"/>
          </p:nvPr>
        </p:nvSpPr>
        <p:spPr>
          <a:xfrm>
            <a:off x="5664200" y="2276474"/>
            <a:ext cx="5689598" cy="3924301"/>
          </a:xfrm>
        </p:spPr>
        <p:txBody>
          <a:bodyPr vert="horz" lIns="0" tIns="0" rIns="0" bIns="0" rtlCol="0" anchor="t">
            <a:normAutofit/>
          </a:bodyPr>
          <a:lstStyle/>
          <a:p>
            <a:pPr marL="0" indent="0">
              <a:buNone/>
            </a:pPr>
            <a:r>
              <a:rPr lang="no" dirty="0"/>
              <a:t>Dette pedagogiske materialet, utviklet i samarbeid med helsepersonell, hjelper til med å identifisere den optimale behandlingsveien for rUVI .</a:t>
            </a:r>
          </a:p>
          <a:p>
            <a:pPr marL="0" indent="0">
              <a:buNone/>
            </a:pPr>
            <a:endParaRPr lang="en-US" dirty="0"/>
          </a:p>
          <a:p>
            <a:pPr marL="0" indent="0">
              <a:buNone/>
            </a:pPr>
            <a:r>
              <a:rPr lang="no" dirty="0"/>
              <a:t>Ved å bruke CPD-akkrediterte veiledninger og tilleggslesing kan du holde deg oppdatert og instruere nye kolleger så vel som pasienter som kateteriserer seg selv.</a:t>
            </a:r>
          </a:p>
          <a:p>
            <a:pPr marL="0" indent="0">
              <a:buNone/>
            </a:pPr>
            <a:endParaRPr lang="en-US" dirty="0"/>
          </a:p>
          <a:p>
            <a:pPr marL="0" indent="0">
              <a:buNone/>
            </a:pPr>
            <a:r>
              <a:rPr lang="no" dirty="0"/>
              <a:t>Det finnes måter å redusere risikoen for å få UVI for IC-brukere - hvis du er klar over dem.</a:t>
            </a:r>
          </a:p>
        </p:txBody>
      </p:sp>
      <p:pic>
        <p:nvPicPr>
          <p:cNvPr id="14" name="Picture Placeholder 13" descr="A nurse using a tablet&#10;&#10;Description automatically generated">
            <a:extLst>
              <a:ext uri="{FF2B5EF4-FFF2-40B4-BE49-F238E27FC236}">
                <a16:creationId xmlns:a16="http://schemas.microsoft.com/office/drawing/2014/main" id="{9A21B736-1E45-12A5-7089-C0A1A84D23C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0000" r="3732"/>
          <a:stretch/>
        </p:blipFill>
        <p:spPr>
          <a:xfrm flipH="1">
            <a:off x="839788" y="915988"/>
            <a:ext cx="4176712" cy="5284787"/>
          </a:xfrm>
        </p:spPr>
      </p:pic>
      <p:pic>
        <p:nvPicPr>
          <p:cNvPr id="4" name="Graphic 7">
            <a:hlinkClick r:id="" action="ppaction://hlinkshowjump?jump=nextslide"/>
            <a:extLst>
              <a:ext uri="{FF2B5EF4-FFF2-40B4-BE49-F238E27FC236}">
                <a16:creationId xmlns:a16="http://schemas.microsoft.com/office/drawing/2014/main" id="{48550128-E952-443B-E9FA-A4554FACB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5" action="ppaction://hlinksldjump"/>
            <a:extLst>
              <a:ext uri="{FF2B5EF4-FFF2-40B4-BE49-F238E27FC236}">
                <a16:creationId xmlns:a16="http://schemas.microsoft.com/office/drawing/2014/main" id="{5E75D08B-9624-7277-41E3-00A79B669C3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1E8B7B67-73A9-AFA0-90C0-D2B315AB0D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621900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B06E-69ED-FE85-864C-B7A5056B0D7B}"/>
              </a:ext>
            </a:extLst>
          </p:cNvPr>
          <p:cNvSpPr>
            <a:spLocks noGrp="1"/>
          </p:cNvSpPr>
          <p:nvPr>
            <p:ph type="title"/>
          </p:nvPr>
        </p:nvSpPr>
        <p:spPr>
          <a:xfrm>
            <a:off x="838200" y="908050"/>
            <a:ext cx="10515600" cy="1081087"/>
          </a:xfrm>
        </p:spPr>
        <p:txBody>
          <a:bodyPr>
            <a:noAutofit/>
          </a:bodyPr>
          <a:lstStyle/>
          <a:p>
            <a:pPr algn="ctr">
              <a:lnSpc>
                <a:spcPts val="3300"/>
              </a:lnSpc>
            </a:pPr>
            <a:r>
              <a:rPr lang="sv-SE" sz="3200" dirty="0" err="1"/>
              <a:t>Wellspect</a:t>
            </a:r>
            <a:r>
              <a:rPr lang="sv-SE" sz="3200" dirty="0"/>
              <a:t> </a:t>
            </a:r>
            <a:r>
              <a:rPr lang="sv-SE" sz="3200" dirty="0" err="1"/>
              <a:t>tilbyr</a:t>
            </a:r>
            <a:r>
              <a:rPr lang="sv-SE" sz="3200" dirty="0"/>
              <a:t> både produkter </a:t>
            </a:r>
            <a:r>
              <a:rPr lang="sv-SE" sz="3200" dirty="0" err="1"/>
              <a:t>og</a:t>
            </a:r>
            <a:r>
              <a:rPr lang="sv-SE" sz="3200" dirty="0"/>
              <a:t> </a:t>
            </a:r>
            <a:r>
              <a:rPr lang="sv-SE" sz="3200" dirty="0" err="1"/>
              <a:t>opplæringsmateriell</a:t>
            </a:r>
            <a:r>
              <a:rPr lang="sv-SE" sz="3200" dirty="0"/>
              <a:t> </a:t>
            </a:r>
            <a:br>
              <a:rPr lang="sv-SE" sz="3200" dirty="0"/>
            </a:br>
            <a:r>
              <a:rPr lang="sv-SE" sz="3200" dirty="0"/>
              <a:t>for å </a:t>
            </a:r>
            <a:r>
              <a:rPr lang="sv-SE" sz="3200" dirty="0" err="1"/>
              <a:t>redusere</a:t>
            </a:r>
            <a:r>
              <a:rPr lang="sv-SE" sz="3200" dirty="0"/>
              <a:t> </a:t>
            </a:r>
            <a:r>
              <a:rPr lang="sv-SE" sz="3200" dirty="0" err="1"/>
              <a:t>risikoen</a:t>
            </a:r>
            <a:r>
              <a:rPr lang="sv-SE" sz="3200" dirty="0"/>
              <a:t> for </a:t>
            </a:r>
            <a:r>
              <a:rPr lang="en" dirty="0"/>
              <a:t>UVI</a:t>
            </a:r>
            <a:br>
              <a:rPr lang="en" sz="3200" dirty="0"/>
            </a:br>
            <a:r>
              <a:rPr lang="sv-SE" sz="1800" b="1" dirty="0" err="1">
                <a:solidFill>
                  <a:srgbClr val="000000"/>
                </a:solidFill>
              </a:rPr>
              <a:t>Skann</a:t>
            </a:r>
            <a:r>
              <a:rPr lang="sv-SE" sz="1800" b="1" dirty="0">
                <a:solidFill>
                  <a:srgbClr val="000000"/>
                </a:solidFill>
              </a:rPr>
              <a:t> QR-koden eller bruk </a:t>
            </a:r>
            <a:r>
              <a:rPr lang="sv-SE" sz="1800" b="1" dirty="0" err="1">
                <a:solidFill>
                  <a:srgbClr val="000000"/>
                </a:solidFill>
              </a:rPr>
              <a:t>lenkene</a:t>
            </a:r>
            <a:r>
              <a:rPr lang="sv-SE" sz="1800" b="1" dirty="0">
                <a:solidFill>
                  <a:srgbClr val="000000"/>
                </a:solidFill>
              </a:rPr>
              <a:t> for å </a:t>
            </a:r>
            <a:r>
              <a:rPr lang="sv-SE" sz="1800" b="1" dirty="0" err="1">
                <a:solidFill>
                  <a:srgbClr val="000000"/>
                </a:solidFill>
              </a:rPr>
              <a:t>komme</a:t>
            </a:r>
            <a:r>
              <a:rPr lang="sv-SE" sz="1800" b="1" dirty="0">
                <a:solidFill>
                  <a:srgbClr val="000000"/>
                </a:solidFill>
              </a:rPr>
              <a:t> </a:t>
            </a:r>
            <a:r>
              <a:rPr lang="sv-SE" sz="1800" b="1" dirty="0" err="1">
                <a:solidFill>
                  <a:srgbClr val="000000"/>
                </a:solidFill>
              </a:rPr>
              <a:t>til</a:t>
            </a:r>
            <a:r>
              <a:rPr lang="sv-SE" sz="1800" b="1" dirty="0">
                <a:solidFill>
                  <a:srgbClr val="000000"/>
                </a:solidFill>
              </a:rPr>
              <a:t>;</a:t>
            </a:r>
            <a:endParaRPr lang="en" sz="3200" b="1" dirty="0"/>
          </a:p>
        </p:txBody>
      </p:sp>
      <p:sp>
        <p:nvSpPr>
          <p:cNvPr id="5" name="Content Placeholder 4">
            <a:extLst>
              <a:ext uri="{FF2B5EF4-FFF2-40B4-BE49-F238E27FC236}">
                <a16:creationId xmlns:a16="http://schemas.microsoft.com/office/drawing/2014/main" id="{B4EFC418-2E09-6823-9EDF-17C317EF03C8}"/>
              </a:ext>
            </a:extLst>
          </p:cNvPr>
          <p:cNvSpPr>
            <a:spLocks noGrp="1"/>
          </p:cNvSpPr>
          <p:nvPr>
            <p:ph sz="quarter" idx="11"/>
          </p:nvPr>
        </p:nvSpPr>
        <p:spPr>
          <a:xfrm>
            <a:off x="7697557" y="5447019"/>
            <a:ext cx="1705569" cy="720000"/>
          </a:xfrm>
        </p:spPr>
        <p:txBody>
          <a:bodyPr anchor="ctr"/>
          <a:lstStyle/>
          <a:p>
            <a:pPr marL="0" indent="0" algn="ctr">
              <a:buNone/>
            </a:pPr>
            <a:r>
              <a:rPr lang="nb-NO" sz="1400" dirty="0"/>
              <a:t>Les mer og </a:t>
            </a:r>
            <a:br>
              <a:rPr lang="nb-NO" sz="1400" dirty="0"/>
            </a:br>
            <a:r>
              <a:rPr lang="nb-NO" sz="1400" dirty="0"/>
              <a:t>bestill en prøve</a:t>
            </a:r>
            <a:endParaRPr lang="en-SE" sz="1400" dirty="0"/>
          </a:p>
        </p:txBody>
      </p:sp>
      <p:pic>
        <p:nvPicPr>
          <p:cNvPr id="41" name="Picture Placeholder 40" descr="A person holding a phone and a computer&#10;&#10;Description automatically generated">
            <a:extLst>
              <a:ext uri="{FF2B5EF4-FFF2-40B4-BE49-F238E27FC236}">
                <a16:creationId xmlns:a16="http://schemas.microsoft.com/office/drawing/2014/main" id="{C058675A-7581-039A-25A0-DBA68C4C49B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774" b="2774"/>
          <a:stretch>
            <a:fillRect/>
          </a:stretch>
        </p:blipFill>
        <p:spPr>
          <a:xfrm>
            <a:off x="2077575" y="2288897"/>
            <a:ext cx="3348037" cy="2371725"/>
          </a:xfrm>
          <a:prstGeom prst="roundRect">
            <a:avLst>
              <a:gd name="adj" fmla="val 4743"/>
            </a:avLst>
          </a:prstGeom>
        </p:spPr>
      </p:pic>
      <p:pic>
        <p:nvPicPr>
          <p:cNvPr id="39" name="Picture Placeholder 38" descr="A person using a computer and a phone&#10;&#10;Description automatically generated">
            <a:extLst>
              <a:ext uri="{FF2B5EF4-FFF2-40B4-BE49-F238E27FC236}">
                <a16:creationId xmlns:a16="http://schemas.microsoft.com/office/drawing/2014/main" id="{958DC6DC-59A5-3482-C2B6-934837217EA0}"/>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774" b="2774"/>
          <a:stretch>
            <a:fillRect/>
          </a:stretch>
        </p:blipFill>
        <p:spPr>
          <a:xfrm>
            <a:off x="7311861" y="2288897"/>
            <a:ext cx="3348037" cy="2371725"/>
          </a:xfrm>
          <a:prstGeom prst="roundRect">
            <a:avLst>
              <a:gd name="adj" fmla="val 3551"/>
            </a:avLst>
          </a:prstGeom>
        </p:spPr>
      </p:pic>
      <p:sp>
        <p:nvSpPr>
          <p:cNvPr id="22" name="Linked button">
            <a:hlinkClick r:id="rId5"/>
            <a:extLst>
              <a:ext uri="{FF2B5EF4-FFF2-40B4-BE49-F238E27FC236}">
                <a16:creationId xmlns:a16="http://schemas.microsoft.com/office/drawing/2014/main" id="{DE8ED1B5-99AB-3A12-B8E2-F447AA23888B}"/>
              </a:ext>
            </a:extLst>
          </p:cNvPr>
          <p:cNvSpPr/>
          <p:nvPr/>
        </p:nvSpPr>
        <p:spPr>
          <a:xfrm>
            <a:off x="2300518"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err="1"/>
              <a:t>Wellspect</a:t>
            </a:r>
            <a:r>
              <a:rPr lang="en-US" sz="1400" dirty="0"/>
              <a:t> Education</a:t>
            </a:r>
          </a:p>
        </p:txBody>
      </p:sp>
      <p:sp>
        <p:nvSpPr>
          <p:cNvPr id="28" name="Content Placeholder 27">
            <a:extLst>
              <a:ext uri="{FF2B5EF4-FFF2-40B4-BE49-F238E27FC236}">
                <a16:creationId xmlns:a16="http://schemas.microsoft.com/office/drawing/2014/main" id="{C8D86F99-1748-B59B-E902-41CBF31173E9}"/>
              </a:ext>
            </a:extLst>
          </p:cNvPr>
          <p:cNvSpPr>
            <a:spLocks noGrp="1"/>
          </p:cNvSpPr>
          <p:nvPr>
            <p:ph sz="quarter" idx="10"/>
          </p:nvPr>
        </p:nvSpPr>
        <p:spPr>
          <a:xfrm>
            <a:off x="2477146" y="5447019"/>
            <a:ext cx="1465772" cy="720000"/>
          </a:xfrm>
        </p:spPr>
        <p:txBody>
          <a:bodyPr anchor="ctr" anchorCtr="0"/>
          <a:lstStyle/>
          <a:p>
            <a:pPr marL="0" indent="0" algn="ctr">
              <a:buNone/>
            </a:pPr>
            <a:r>
              <a:rPr kumimoji="0" lang="sv-SE" sz="1400" b="0" i="0" u="none" strike="noStrike" kern="1200" cap="none" spc="0" normalizeH="0" baseline="0" noProof="0" dirty="0">
                <a:ln>
                  <a:noFill/>
                </a:ln>
                <a:solidFill>
                  <a:srgbClr val="000000"/>
                </a:solidFill>
                <a:effectLst/>
                <a:uLnTx/>
                <a:uFillTx/>
                <a:ea typeface="+mn-ea"/>
                <a:cs typeface="+mn-cs"/>
              </a:rPr>
              <a:t>Finn mer </a:t>
            </a:r>
            <a:r>
              <a:rPr kumimoji="0" lang="sv-SE" sz="1400" b="0" i="0" u="none" strike="noStrike" kern="1200" cap="none" spc="0" normalizeH="0" baseline="0" noProof="0" dirty="0" err="1">
                <a:ln>
                  <a:noFill/>
                </a:ln>
                <a:solidFill>
                  <a:srgbClr val="000000"/>
                </a:solidFill>
                <a:effectLst/>
                <a:uLnTx/>
                <a:uFillTx/>
                <a:ea typeface="+mn-ea"/>
                <a:cs typeface="+mn-cs"/>
              </a:rPr>
              <a:t>opplæringsmateriell</a:t>
            </a:r>
            <a:endParaRPr kumimoji="0" lang="sv-SE" sz="1400" b="0" i="0" u="none" strike="noStrike" kern="1200" cap="none" spc="0" normalizeH="0" baseline="0" noProof="0" dirty="0">
              <a:ln>
                <a:noFill/>
              </a:ln>
              <a:solidFill>
                <a:srgbClr val="000000"/>
              </a:solidFill>
              <a:effectLst/>
              <a:uLnTx/>
              <a:uFillTx/>
              <a:ea typeface="+mn-ea"/>
              <a:cs typeface="+mn-cs"/>
            </a:endParaRPr>
          </a:p>
        </p:txBody>
      </p:sp>
      <p:sp>
        <p:nvSpPr>
          <p:cNvPr id="31" name="Linked button">
            <a:hlinkClick r:id="rId6"/>
            <a:extLst>
              <a:ext uri="{FF2B5EF4-FFF2-40B4-BE49-F238E27FC236}">
                <a16:creationId xmlns:a16="http://schemas.microsoft.com/office/drawing/2014/main" id="{799F4613-3B08-D9ED-726F-1B8D69935949}"/>
              </a:ext>
            </a:extLst>
          </p:cNvPr>
          <p:cNvSpPr/>
          <p:nvPr/>
        </p:nvSpPr>
        <p:spPr>
          <a:xfrm>
            <a:off x="7553657"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err="1"/>
              <a:t>LoFric</a:t>
            </a:r>
            <a:r>
              <a:rPr lang="en-US" sz="1400" dirty="0"/>
              <a:t> </a:t>
            </a:r>
            <a:r>
              <a:rPr lang="en-US" sz="1400" dirty="0" err="1"/>
              <a:t>katetre</a:t>
            </a:r>
            <a:r>
              <a:rPr lang="en-US" sz="1400" dirty="0"/>
              <a:t> for RIK</a:t>
            </a:r>
          </a:p>
        </p:txBody>
      </p:sp>
      <p:pic>
        <p:nvPicPr>
          <p:cNvPr id="32" name="Graphic 31">
            <a:extLst>
              <a:ext uri="{FF2B5EF4-FFF2-40B4-BE49-F238E27FC236}">
                <a16:creationId xmlns:a16="http://schemas.microsoft.com/office/drawing/2014/main" id="{D371B17C-29F9-E413-21A2-C0F7CD5FC1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63812" y="4957062"/>
            <a:ext cx="203521" cy="203521"/>
          </a:xfrm>
          <a:prstGeom prst="rect">
            <a:avLst/>
          </a:prstGeom>
        </p:spPr>
      </p:pic>
      <p:pic>
        <p:nvPicPr>
          <p:cNvPr id="34" name="Graphic 33">
            <a:extLst>
              <a:ext uri="{FF2B5EF4-FFF2-40B4-BE49-F238E27FC236}">
                <a16:creationId xmlns:a16="http://schemas.microsoft.com/office/drawing/2014/main" id="{CCBB72E2-44F4-F4D4-07CD-90517C80E6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83706" y="4957062"/>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9C01D799-4D79-3711-5E5D-5DE88AE57E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10" action="ppaction://hlinksldjump"/>
            <a:extLst>
              <a:ext uri="{FF2B5EF4-FFF2-40B4-BE49-F238E27FC236}">
                <a16:creationId xmlns:a16="http://schemas.microsoft.com/office/drawing/2014/main" id="{E96D6650-235E-8051-3EB5-AE36D5A8D62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312F8248-AA53-320D-F77C-F475A672CAE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7" name="Graphic 6">
            <a:extLst>
              <a:ext uri="{FF2B5EF4-FFF2-40B4-BE49-F238E27FC236}">
                <a16:creationId xmlns:a16="http://schemas.microsoft.com/office/drawing/2014/main" id="{4E8E057F-E8B8-EAE8-53D9-8BDD5D4B1C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43974" y="5107037"/>
            <a:ext cx="203521" cy="203521"/>
          </a:xfrm>
          <a:prstGeom prst="rect">
            <a:avLst/>
          </a:prstGeom>
        </p:spPr>
      </p:pic>
      <p:pic>
        <p:nvPicPr>
          <p:cNvPr id="9" name="Graphic 8">
            <a:extLst>
              <a:ext uri="{FF2B5EF4-FFF2-40B4-BE49-F238E27FC236}">
                <a16:creationId xmlns:a16="http://schemas.microsoft.com/office/drawing/2014/main" id="{3A9CAA99-04E2-D377-DC50-8AF7724DD4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45124" y="4926186"/>
            <a:ext cx="203521" cy="203521"/>
          </a:xfrm>
          <a:prstGeom prst="rect">
            <a:avLst/>
          </a:prstGeom>
        </p:spPr>
      </p:pic>
      <p:pic>
        <p:nvPicPr>
          <p:cNvPr id="10" name="Graphic 9">
            <a:extLst>
              <a:ext uri="{FF2B5EF4-FFF2-40B4-BE49-F238E27FC236}">
                <a16:creationId xmlns:a16="http://schemas.microsoft.com/office/drawing/2014/main" id="{A63B4E6D-B32D-DDFC-B57E-2C3434FF8C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8408" y="4957062"/>
            <a:ext cx="203521" cy="203521"/>
          </a:xfrm>
          <a:prstGeom prst="rect">
            <a:avLst/>
          </a:prstGeom>
        </p:spPr>
      </p:pic>
      <p:pic>
        <p:nvPicPr>
          <p:cNvPr id="13" name="Picture 12" descr="A qr code on a black background&#10;&#10;Description automatically generated">
            <a:extLst>
              <a:ext uri="{FF2B5EF4-FFF2-40B4-BE49-F238E27FC236}">
                <a16:creationId xmlns:a16="http://schemas.microsoft.com/office/drawing/2014/main" id="{8E4BD9D6-5BBD-65DE-AFD1-5CD113D4408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07248" y="5370184"/>
            <a:ext cx="974391" cy="974391"/>
          </a:xfrm>
          <a:prstGeom prst="rect">
            <a:avLst/>
          </a:prstGeom>
        </p:spPr>
      </p:pic>
      <p:pic>
        <p:nvPicPr>
          <p:cNvPr id="15" name="Picture 14" descr="A qr code on a black background&#10;&#10;Description automatically generated">
            <a:extLst>
              <a:ext uri="{FF2B5EF4-FFF2-40B4-BE49-F238E27FC236}">
                <a16:creationId xmlns:a16="http://schemas.microsoft.com/office/drawing/2014/main" id="{3F3CE61A-7860-28AA-0440-F0824412BCC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91990" y="5368632"/>
            <a:ext cx="1039586" cy="1039586"/>
          </a:xfrm>
          <a:prstGeom prst="rect">
            <a:avLst/>
          </a:prstGeom>
        </p:spPr>
      </p:pic>
    </p:spTree>
    <p:extLst>
      <p:ext uri="{BB962C8B-B14F-4D97-AF65-F5344CB8AC3E}">
        <p14:creationId xmlns:p14="http://schemas.microsoft.com/office/powerpoint/2010/main" val="2280029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6F24D0-1B68-4610-2E21-2124AEEDF98B}"/>
              </a:ext>
            </a:extLst>
          </p:cNvPr>
          <p:cNvSpPr>
            <a:spLocks noGrp="1"/>
          </p:cNvSpPr>
          <p:nvPr>
            <p:ph type="title"/>
          </p:nvPr>
        </p:nvSpPr>
        <p:spPr>
          <a:xfrm>
            <a:off x="5664200" y="916343"/>
            <a:ext cx="5689599" cy="1054121"/>
          </a:xfrm>
        </p:spPr>
        <p:txBody>
          <a:bodyPr>
            <a:normAutofit fontScale="90000"/>
          </a:bodyPr>
          <a:lstStyle/>
          <a:p>
            <a:r>
              <a:rPr lang="no"/>
              <a:t>Dette materialet er utviklet i samarbeid med følgende helsepersonell</a:t>
            </a:r>
          </a:p>
        </p:txBody>
      </p:sp>
      <p:sp>
        <p:nvSpPr>
          <p:cNvPr id="3" name="Platshållare för innehåll 2">
            <a:extLst>
              <a:ext uri="{FF2B5EF4-FFF2-40B4-BE49-F238E27FC236}">
                <a16:creationId xmlns:a16="http://schemas.microsoft.com/office/drawing/2014/main" id="{4127CE56-0019-5CAE-DEF8-702B5F35C3EC}"/>
              </a:ext>
            </a:extLst>
          </p:cNvPr>
          <p:cNvSpPr>
            <a:spLocks noGrp="1"/>
          </p:cNvSpPr>
          <p:nvPr>
            <p:ph idx="1"/>
          </p:nvPr>
        </p:nvSpPr>
        <p:spPr>
          <a:xfrm>
            <a:off x="5664199" y="2276474"/>
            <a:ext cx="5688013" cy="3924301"/>
          </a:xfrm>
        </p:spPr>
        <p:txBody>
          <a:bodyPr vert="horz" lIns="0" tIns="0" rIns="0" bIns="0" rtlCol="0" anchor="t">
            <a:normAutofit/>
          </a:bodyPr>
          <a:lstStyle/>
          <a:p>
            <a:pPr marL="0" indent="0">
              <a:buNone/>
            </a:pPr>
            <a:r>
              <a:rPr lang="no" sz="1600" i="1" dirty="0"/>
              <a:t>Simone </a:t>
            </a:r>
            <a:r>
              <a:rPr lang="no" sz="1600" i="1" dirty="0" err="1"/>
              <a:t>Bajardo </a:t>
            </a:r>
            <a:r>
              <a:rPr lang="no" sz="1600" i="1" dirty="0"/>
              <a:t>, sykepleier, Hospital </a:t>
            </a:r>
            <a:r>
              <a:rPr lang="no" sz="1600" i="1" dirty="0" err="1"/>
              <a:t>Negrar </a:t>
            </a:r>
            <a:r>
              <a:rPr lang="no" sz="1600" i="1" dirty="0"/>
              <a:t>di Valpolicella, Italia</a:t>
            </a:r>
          </a:p>
          <a:p>
            <a:pPr marL="0" indent="0">
              <a:buNone/>
            </a:pPr>
            <a:r>
              <a:rPr lang="no" sz="1600" i="1" dirty="0">
                <a:solidFill>
                  <a:srgbClr val="000000"/>
                </a:solidFill>
                <a:effectLst/>
                <a:latin typeface="Calibri" panose="020F0502020204030204" pitchFamily="34" charset="0"/>
                <a:ea typeface="Calibri" panose="020F0502020204030204" pitchFamily="34" charset="0"/>
              </a:rPr>
              <a:t>Birgitta Magnusson, </a:t>
            </a:r>
            <a:r>
              <a:rPr lang="no" sz="1600" i="1" dirty="0" err="1">
                <a:solidFill>
                  <a:srgbClr val="000000"/>
                </a:solidFill>
                <a:effectLst/>
                <a:latin typeface="Calibri" panose="020F0502020204030204" pitchFamily="34" charset="0"/>
                <a:ea typeface="Calibri" panose="020F0502020204030204" pitchFamily="34" charset="0"/>
              </a:rPr>
              <a:t>uroterapeut </a:t>
            </a:r>
            <a:r>
              <a:rPr lang="no" sz="1600" i="1" dirty="0">
                <a:solidFill>
                  <a:srgbClr val="000000"/>
                </a:solidFill>
                <a:effectLst/>
                <a:latin typeface="Calibri" panose="020F0502020204030204" pitchFamily="34" charset="0"/>
                <a:ea typeface="Calibri" panose="020F0502020204030204" pitchFamily="34" charset="0"/>
              </a:rPr>
              <a:t>, Karlstad sykehus, Sverige</a:t>
            </a:r>
            <a:endParaRPr lang="sv-SE" sz="1600" i="1" dirty="0">
              <a:effectLst/>
              <a:latin typeface="Calibri" panose="020F0502020204030204" pitchFamily="34" charset="0"/>
              <a:ea typeface="Calibri" panose="020F0502020204030204" pitchFamily="34" charset="0"/>
            </a:endParaRPr>
          </a:p>
          <a:p>
            <a:pPr marL="0" indent="0">
              <a:buNone/>
            </a:pPr>
            <a:r>
              <a:rPr lang="no" sz="1600" i="1" dirty="0"/>
              <a:t>Katarina </a:t>
            </a:r>
            <a:r>
              <a:rPr lang="no" sz="1600" i="1" dirty="0" err="1"/>
              <a:t>Gunséus </a:t>
            </a:r>
            <a:r>
              <a:rPr lang="no" sz="1600" i="1" dirty="0"/>
              <a:t>, </a:t>
            </a:r>
            <a:r>
              <a:rPr lang="no" sz="1600" i="1" dirty="0" err="1">
                <a:solidFill>
                  <a:srgbClr val="000000"/>
                </a:solidFill>
                <a:effectLst/>
                <a:latin typeface="Calibri" panose="020F0502020204030204" pitchFamily="34" charset="0"/>
                <a:ea typeface="Calibri" panose="020F0502020204030204" pitchFamily="34" charset="0"/>
              </a:rPr>
              <a:t>uroterapeut </a:t>
            </a:r>
            <a:r>
              <a:rPr lang="no" sz="1600" i="1" dirty="0">
                <a:solidFill>
                  <a:srgbClr val="000000"/>
                </a:solidFill>
                <a:effectLst/>
                <a:latin typeface="Calibri" panose="020F0502020204030204" pitchFamily="34" charset="0"/>
                <a:ea typeface="Calibri" panose="020F0502020204030204" pitchFamily="34" charset="0"/>
              </a:rPr>
              <a:t>, </a:t>
            </a:r>
            <a:r>
              <a:rPr lang="no" sz="1600" i="1" dirty="0"/>
              <a:t>Sunderby Hospital , Sverige</a:t>
            </a:r>
          </a:p>
          <a:p>
            <a:pPr marL="0" indent="0">
              <a:buNone/>
            </a:pPr>
            <a:r>
              <a:rPr lang="no" sz="1600" i="1" dirty="0">
                <a:solidFill>
                  <a:srgbClr val="000000"/>
                </a:solidFill>
                <a:effectLst/>
                <a:latin typeface="Calibri" panose="020F0502020204030204" pitchFamily="34" charset="0"/>
                <a:ea typeface="Calibri" panose="020F0502020204030204" pitchFamily="34" charset="0"/>
              </a:rPr>
              <a:t>Lars </a:t>
            </a:r>
            <a:r>
              <a:rPr lang="no" sz="1600" i="1" dirty="0" err="1">
                <a:solidFill>
                  <a:srgbClr val="000000"/>
                </a:solidFill>
                <a:effectLst/>
                <a:latin typeface="Calibri" panose="020F0502020204030204" pitchFamily="34" charset="0"/>
                <a:ea typeface="Calibri" panose="020F0502020204030204" pitchFamily="34" charset="0"/>
              </a:rPr>
              <a:t>Hjertzell </a:t>
            </a:r>
            <a:r>
              <a:rPr lang="no" sz="1600" i="1" dirty="0">
                <a:solidFill>
                  <a:srgbClr val="000000"/>
                </a:solidFill>
                <a:effectLst/>
                <a:latin typeface="Calibri" panose="020F0502020204030204" pitchFamily="34" charset="0"/>
                <a:ea typeface="Calibri" panose="020F0502020204030204" pitchFamily="34" charset="0"/>
              </a:rPr>
              <a:t>, </a:t>
            </a:r>
            <a:r>
              <a:rPr lang="no" sz="1600" i="1" dirty="0" err="1">
                <a:solidFill>
                  <a:srgbClr val="000000"/>
                </a:solidFill>
                <a:effectLst/>
                <a:latin typeface="Calibri" panose="020F0502020204030204" pitchFamily="34" charset="0"/>
                <a:ea typeface="Calibri" panose="020F0502020204030204" pitchFamily="34" charset="0"/>
              </a:rPr>
              <a:t>uroterapeut </a:t>
            </a:r>
            <a:r>
              <a:rPr lang="no" sz="1600" i="1" dirty="0">
                <a:solidFill>
                  <a:srgbClr val="000000"/>
                </a:solidFill>
                <a:effectLst/>
                <a:latin typeface="Calibri" panose="020F0502020204030204" pitchFamily="34" charset="0"/>
                <a:ea typeface="Calibri" panose="020F0502020204030204" pitchFamily="34" charset="0"/>
              </a:rPr>
              <a:t>, Karolinska </a:t>
            </a:r>
            <a:r>
              <a:rPr lang="no" sz="1600" i="1" dirty="0">
                <a:latin typeface="Calibri" panose="020F0502020204030204" pitchFamily="34" charset="0"/>
                <a:ea typeface="Calibri" panose="020F0502020204030204" pitchFamily="34" charset="0"/>
              </a:rPr>
              <a:t>universitetssykehuset </a:t>
            </a:r>
            <a:r>
              <a:rPr lang="no" sz="1600" i="1" dirty="0">
                <a:solidFill>
                  <a:srgbClr val="000000"/>
                </a:solidFill>
                <a:effectLst/>
                <a:latin typeface="Calibri" panose="020F0502020204030204" pitchFamily="34" charset="0"/>
                <a:ea typeface="Calibri" panose="020F0502020204030204" pitchFamily="34" charset="0"/>
              </a:rPr>
              <a:t>, Sverige</a:t>
            </a:r>
            <a:endParaRPr lang="sv-SE" sz="1600" i="1" dirty="0">
              <a:effectLst/>
              <a:latin typeface="Calibri" panose="020F0502020204030204" pitchFamily="34" charset="0"/>
              <a:ea typeface="Calibri" panose="020F0502020204030204" pitchFamily="34" charset="0"/>
            </a:endParaRPr>
          </a:p>
          <a:p>
            <a:pPr marL="0" indent="0">
              <a:buNone/>
            </a:pPr>
            <a:r>
              <a:rPr lang="no" sz="1600" i="1" dirty="0">
                <a:effectLst/>
                <a:latin typeface="Calibri" panose="020F0502020204030204" pitchFamily="34" charset="0"/>
                <a:ea typeface="Calibri" panose="020F0502020204030204" pitchFamily="34" charset="0"/>
              </a:rPr>
              <a:t>Helén Hummer, </a:t>
            </a:r>
            <a:r>
              <a:rPr lang="no" sz="1600" i="1" dirty="0" err="1">
                <a:solidFill>
                  <a:srgbClr val="000000"/>
                </a:solidFill>
                <a:effectLst/>
                <a:latin typeface="Calibri" panose="020F0502020204030204" pitchFamily="34" charset="0"/>
                <a:ea typeface="Calibri" panose="020F0502020204030204" pitchFamily="34" charset="0"/>
              </a:rPr>
              <a:t>uroterapeut </a:t>
            </a:r>
            <a:r>
              <a:rPr lang="no" sz="1600" i="1" dirty="0">
                <a:latin typeface="Calibri" panose="020F0502020204030204" pitchFamily="34" charset="0"/>
                <a:ea typeface="Calibri" panose="020F0502020204030204" pitchFamily="34" charset="0"/>
              </a:rPr>
              <a:t>, </a:t>
            </a:r>
            <a:r>
              <a:rPr lang="no" sz="1600" i="1" dirty="0">
                <a:effectLst/>
                <a:latin typeface="Calibri" panose="020F0502020204030204" pitchFamily="34" charset="0"/>
                <a:ea typeface="Calibri" panose="020F0502020204030204" pitchFamily="34" charset="0"/>
              </a:rPr>
              <a:t>Örebro universitetssykehus, </a:t>
            </a:r>
            <a:r>
              <a:rPr lang="no" sz="1600" i="1" dirty="0"/>
              <a:t>Sverige</a:t>
            </a:r>
          </a:p>
          <a:p>
            <a:pPr marL="0" indent="0">
              <a:buNone/>
            </a:pPr>
            <a:r>
              <a:rPr lang="no" sz="1600" i="1" dirty="0"/>
              <a:t>Vicki </a:t>
            </a:r>
            <a:r>
              <a:rPr lang="no" sz="1600" i="1" dirty="0" err="1"/>
              <a:t>Buitenhuis </a:t>
            </a:r>
            <a:r>
              <a:rPr lang="no" sz="1600" i="1" dirty="0"/>
              <a:t>, oversykepleier, Gentofte sykehus, Danmark</a:t>
            </a:r>
          </a:p>
        </p:txBody>
      </p:sp>
      <p:pic>
        <p:nvPicPr>
          <p:cNvPr id="12" name="Picture Placeholder 11" descr="A person holding a file&#10;&#10;Description automatically generated">
            <a:extLst>
              <a:ext uri="{FF2B5EF4-FFF2-40B4-BE49-F238E27FC236}">
                <a16:creationId xmlns:a16="http://schemas.microsoft.com/office/drawing/2014/main" id="{648E51F1-E6D8-9C24-DEB9-9F2722C6BF6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0877" r="13973"/>
          <a:stretch/>
        </p:blipFill>
        <p:spPr>
          <a:xfrm flipH="1">
            <a:off x="839788" y="915988"/>
            <a:ext cx="4176712" cy="5284787"/>
          </a:xfrm>
        </p:spPr>
      </p:pic>
      <p:sp>
        <p:nvSpPr>
          <p:cNvPr id="11" name="TextBox 10">
            <a:extLst>
              <a:ext uri="{FF2B5EF4-FFF2-40B4-BE49-F238E27FC236}">
                <a16:creationId xmlns:a16="http://schemas.microsoft.com/office/drawing/2014/main" id="{3375CC0D-9FAC-D812-CCB9-D7F707C6898D}"/>
              </a:ext>
            </a:extLst>
          </p:cNvPr>
          <p:cNvSpPr txBox="1"/>
          <p:nvPr/>
        </p:nvSpPr>
        <p:spPr>
          <a:xfrm>
            <a:off x="838202" y="6200775"/>
            <a:ext cx="8673029" cy="584775"/>
          </a:xfrm>
          <a:prstGeom prst="rect">
            <a:avLst/>
          </a:prstGeom>
          <a:noFill/>
        </p:spPr>
        <p:txBody>
          <a:bodyPr wrap="square">
            <a:spAutoFit/>
          </a:bodyPr>
          <a:lstStyle/>
          <a:p>
            <a:r>
              <a:rPr lang="no" sz="1600" i="1" dirty="0">
                <a:effectLst/>
                <a:latin typeface="Calibri" panose="020F0502020204030204" pitchFamily="34" charset="0"/>
                <a:ea typeface="Calibri" panose="020F0502020204030204" pitchFamily="34" charset="0"/>
                <a:cs typeface="Times New Roman" panose="02020603050405020304" pitchFamily="18" charset="0"/>
              </a:rPr>
              <a:t>Wellspect </a:t>
            </a:r>
            <a:r>
              <a:rPr lang="no" sz="1600" i="1" dirty="0" err="1">
                <a:effectLst/>
                <a:latin typeface="Calibri" panose="020F0502020204030204" pitchFamily="34" charset="0"/>
                <a:ea typeface="Calibri" panose="020F0502020204030204" pitchFamily="34" charset="0"/>
                <a:cs typeface="Times New Roman" panose="02020603050405020304" pitchFamily="18" charset="0"/>
              </a:rPr>
              <a:t>amerikanske </a:t>
            </a:r>
            <a:r>
              <a:rPr lang="no" sz="1600" i="1" dirty="0">
                <a:effectLst/>
                <a:latin typeface="Calibri" panose="020F0502020204030204" pitchFamily="34" charset="0"/>
                <a:ea typeface="Calibri" panose="020F0502020204030204" pitchFamily="34" charset="0"/>
                <a:cs typeface="Times New Roman" panose="02020603050405020304" pitchFamily="18" charset="0"/>
              </a:rPr>
              <a:t>klinikere som deltok i UTI-verktøygjennomgangen og tilbakemeldingene er:</a:t>
            </a:r>
          </a:p>
          <a:p>
            <a:r>
              <a:rPr lang="no" sz="1600" i="1" dirty="0">
                <a:effectLst/>
                <a:latin typeface="Calibri" panose="020F0502020204030204" pitchFamily="34" charset="0"/>
                <a:ea typeface="Calibri" panose="020F0502020204030204" pitchFamily="34" charset="0"/>
                <a:cs typeface="Times New Roman" panose="02020603050405020304" pitchFamily="18" charset="0"/>
              </a:rPr>
              <a:t>Lisa </a:t>
            </a:r>
            <a:r>
              <a:rPr lang="no" sz="1600" i="1" dirty="0" err="1">
                <a:effectLst/>
                <a:latin typeface="Calibri" panose="020F0502020204030204" pitchFamily="34" charset="0"/>
                <a:ea typeface="Calibri" panose="020F0502020204030204" pitchFamily="34" charset="0"/>
                <a:cs typeface="Times New Roman" panose="02020603050405020304" pitchFamily="18" charset="0"/>
              </a:rPr>
              <a:t>Beauchemin </a:t>
            </a:r>
            <a:r>
              <a:rPr lang="no" sz="1600" i="1" dirty="0">
                <a:effectLst/>
                <a:latin typeface="Calibri" panose="020F0502020204030204" pitchFamily="34" charset="0"/>
                <a:ea typeface="Calibri" panose="020F0502020204030204" pitchFamily="34" charset="0"/>
                <a:cs typeface="Times New Roman" panose="02020603050405020304" pitchFamily="18" charset="0"/>
              </a:rPr>
              <a:t>, Katherine Fernandez, Misty Lloyd, Colleen Rickard og Kelsi Smith.</a:t>
            </a:r>
            <a:endParaRPr lang="sv-SE" sz="1600" dirty="0">
              <a:effectLst/>
              <a:latin typeface="Calibri" panose="020F0502020204030204" pitchFamily="34" charset="0"/>
              <a:ea typeface="Calibri" panose="020F0502020204030204" pitchFamily="34" charset="0"/>
            </a:endParaRPr>
          </a:p>
        </p:txBody>
      </p:sp>
      <p:pic>
        <p:nvPicPr>
          <p:cNvPr id="4" name="Graphic 7">
            <a:hlinkClick r:id="" action="ppaction://hlinkshowjump?jump=nextslide"/>
            <a:extLst>
              <a:ext uri="{FF2B5EF4-FFF2-40B4-BE49-F238E27FC236}">
                <a16:creationId xmlns:a16="http://schemas.microsoft.com/office/drawing/2014/main" id="{78ECFF62-C145-A922-614C-6C52722ECA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4" action="ppaction://hlinksldjump"/>
            <a:extLst>
              <a:ext uri="{FF2B5EF4-FFF2-40B4-BE49-F238E27FC236}">
                <a16:creationId xmlns:a16="http://schemas.microsoft.com/office/drawing/2014/main" id="{567DB89C-B770-0879-EE25-43A233DF44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EC58F866-BB24-FC9B-A860-213D65512E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67047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9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CEBC-976E-CD2C-C265-BEBE3DC9C4F8}"/>
              </a:ext>
            </a:extLst>
          </p:cNvPr>
          <p:cNvSpPr txBox="1">
            <a:spLocks noGrp="1"/>
          </p:cNvSpPr>
          <p:nvPr>
            <p:ph type="title"/>
          </p:nvPr>
        </p:nvSpPr>
        <p:spPr>
          <a:xfrm>
            <a:off x="838200" y="916343"/>
            <a:ext cx="10515600" cy="1054121"/>
          </a:xfrm>
        </p:spPr>
        <p:txBody>
          <a:bodyPr>
            <a:noAutofit/>
          </a:bodyPr>
          <a:lstStyle/>
          <a:p>
            <a:pPr lvl="0"/>
            <a:r>
              <a:rPr lang="no"/>
              <a:t>Grunnleggende informasjon om UVI (målet med dette materialet)</a:t>
            </a:r>
          </a:p>
        </p:txBody>
      </p:sp>
      <p:sp>
        <p:nvSpPr>
          <p:cNvPr id="3" name="Content Placeholder 2">
            <a:extLst>
              <a:ext uri="{FF2B5EF4-FFF2-40B4-BE49-F238E27FC236}">
                <a16:creationId xmlns:a16="http://schemas.microsoft.com/office/drawing/2014/main" id="{EAEB8BEE-5782-54B6-7678-FA9C72BFF00D}"/>
              </a:ext>
            </a:extLst>
          </p:cNvPr>
          <p:cNvSpPr txBox="1">
            <a:spLocks noGrp="1"/>
          </p:cNvSpPr>
          <p:nvPr>
            <p:ph idx="1"/>
          </p:nvPr>
        </p:nvSpPr>
        <p:spPr>
          <a:xfrm>
            <a:off x="838200" y="2276474"/>
            <a:ext cx="7763360" cy="3924301"/>
          </a:xfrm>
        </p:spPr>
        <p:txBody>
          <a:bodyPr vert="horz" lIns="0" tIns="0" rIns="0" bIns="0" rtlCol="0" anchor="t">
            <a:noAutofit/>
          </a:bodyPr>
          <a:lstStyle/>
          <a:p>
            <a:pPr marL="0" indent="0">
              <a:buNone/>
            </a:pPr>
            <a:r>
              <a:rPr lang="no" dirty="0"/>
              <a:t>Antibiotikaresistens er en global trussel, det er derfor viktig å redusere risikoen for å få UVI og finne de beste behandlingsalternativene.</a:t>
            </a:r>
          </a:p>
          <a:p>
            <a:pPr marL="0" indent="0">
              <a:buNone/>
            </a:pPr>
            <a:r>
              <a:rPr lang="no" dirty="0"/>
              <a:t>Dette interaktive undervisningsmaterialet er ment for helsepersonell som møter pasienter med tilbakevendende urinveisinfeksjoner ( rUVI ) og </a:t>
            </a:r>
            <a:br>
              <a:rPr lang="en" dirty="0"/>
            </a:br>
            <a:r>
              <a:rPr lang="no" dirty="0"/>
              <a:t>bruker intermitterende kateterisering (RIK).</a:t>
            </a:r>
          </a:p>
          <a:p>
            <a:pPr marL="0" lvl="0" indent="0">
              <a:buNone/>
            </a:pPr>
            <a:r>
              <a:rPr lang="no" dirty="0"/>
              <a:t>Du kan bruke den som en «sjekkliste» for å finne den best mulige behandlingsplanen.</a:t>
            </a:r>
          </a:p>
          <a:p>
            <a:pPr marL="0" lvl="0" indent="0">
              <a:buNone/>
            </a:pPr>
            <a:endParaRPr lang="en" dirty="0"/>
          </a:p>
          <a:p>
            <a:pPr marL="0" lvl="0" indent="0">
              <a:buNone/>
            </a:pPr>
            <a:r>
              <a:rPr lang="no" dirty="0"/>
              <a:t>Definisjon for tilbakevendende urinveisinfeksjon ( rUVI ) </a:t>
            </a:r>
            <a:br>
              <a:rPr lang="en" dirty="0"/>
            </a:br>
            <a:r>
              <a:rPr lang="no" dirty="0"/>
              <a:t>= 3 eller flere infeksjoner i løpet av ett år eller to infeksjoner på seks måneder.</a:t>
            </a:r>
          </a:p>
          <a:p>
            <a:pPr marL="0" indent="0">
              <a:buNone/>
            </a:pPr>
            <a:r>
              <a:rPr lang="no" sz="1400" i="1" dirty="0">
                <a:solidFill>
                  <a:schemeClr val="bg1">
                    <a:lumMod val="50000"/>
                  </a:schemeClr>
                </a:solidFill>
              </a:rPr>
              <a:t>Ref: Aggarwal et al., StatPearl , 2024</a:t>
            </a:r>
          </a:p>
        </p:txBody>
      </p:sp>
      <p:pic>
        <p:nvPicPr>
          <p:cNvPr id="4" name="Graphic 7">
            <a:hlinkClick r:id="" action="ppaction://hlinkshowjump?jump=nextslide"/>
            <a:extLst>
              <a:ext uri="{FF2B5EF4-FFF2-40B4-BE49-F238E27FC236}">
                <a16:creationId xmlns:a16="http://schemas.microsoft.com/office/drawing/2014/main" id="{5DF696C0-BC3A-46F2-1F36-F3AC1B2562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 action="ppaction://hlinkshowjump?jump=firstslide"/>
            <a:extLst>
              <a:ext uri="{FF2B5EF4-FFF2-40B4-BE49-F238E27FC236}">
                <a16:creationId xmlns:a16="http://schemas.microsoft.com/office/drawing/2014/main" id="{79B8A535-7C93-DF8A-E5CA-8D06215890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50FA1D3E-06FD-0A41-81C2-83DC98F6A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575529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96369-B9C6-D5B1-89B9-9CB85F8A3D93}"/>
              </a:ext>
            </a:extLst>
          </p:cNvPr>
          <p:cNvSpPr>
            <a:spLocks noGrp="1"/>
          </p:cNvSpPr>
          <p:nvPr>
            <p:ph type="title"/>
          </p:nvPr>
        </p:nvSpPr>
        <p:spPr/>
        <p:txBody>
          <a:bodyPr/>
          <a:lstStyle/>
          <a:p>
            <a:r>
              <a:rPr lang="no"/>
              <a:t>Referanser</a:t>
            </a:r>
          </a:p>
        </p:txBody>
      </p:sp>
      <p:sp>
        <p:nvSpPr>
          <p:cNvPr id="3" name="Content Placeholder 2">
            <a:extLst>
              <a:ext uri="{FF2B5EF4-FFF2-40B4-BE49-F238E27FC236}">
                <a16:creationId xmlns:a16="http://schemas.microsoft.com/office/drawing/2014/main" id="{AD0EC913-2256-7652-C68F-A041EE52EF88}"/>
              </a:ext>
            </a:extLst>
          </p:cNvPr>
          <p:cNvSpPr>
            <a:spLocks noGrp="1"/>
          </p:cNvSpPr>
          <p:nvPr>
            <p:ph idx="1"/>
          </p:nvPr>
        </p:nvSpPr>
        <p:spPr/>
        <p:txBody>
          <a:bodyPr>
            <a:normAutofit/>
          </a:bodyPr>
          <a:lstStyle/>
          <a:p>
            <a:pPr marL="0" indent="0">
              <a:lnSpc>
                <a:spcPct val="100000"/>
              </a:lnSpc>
              <a:spcAft>
                <a:spcPts val="1200"/>
              </a:spcAft>
              <a:buNone/>
            </a:pPr>
            <a:r>
              <a:rPr lang="no" sz="1400" i="1">
                <a:solidFill>
                  <a:schemeClr val="bg1">
                    <a:lumMod val="50000"/>
                  </a:schemeClr>
                </a:solidFill>
                <a:latin typeface="+mj-lt"/>
              </a:rPr>
              <a:t>Aggarwal et al, </a:t>
            </a:r>
            <a:r>
              <a:rPr lang="no" sz="1400" i="1" err="1">
                <a:solidFill>
                  <a:schemeClr val="bg1">
                    <a:lumMod val="50000"/>
                  </a:schemeClr>
                </a:solidFill>
                <a:latin typeface="+mj-lt"/>
              </a:rPr>
              <a:t>StatPearl </a:t>
            </a:r>
            <a:r>
              <a:rPr lang="no" sz="1400" i="1">
                <a:solidFill>
                  <a:schemeClr val="bg1">
                    <a:lumMod val="50000"/>
                  </a:schemeClr>
                </a:solidFill>
                <a:latin typeface="+mj-lt"/>
              </a:rPr>
              <a:t>, 2024: </a:t>
            </a:r>
            <a:r>
              <a:rPr lang="no" sz="1400" i="1">
                <a:solidFill>
                  <a:schemeClr val="bg1">
                    <a:lumMod val="50000"/>
                  </a:schemeClr>
                </a:solidFill>
                <a:latin typeface="+mj-lt"/>
                <a:hlinkClick r:id="rId2">
                  <a:extLst>
                    <a:ext uri="{A12FA001-AC4F-418D-AE19-62706E023703}">
                      <ahyp:hlinkClr xmlns:ahyp="http://schemas.microsoft.com/office/drawing/2018/hyperlinkcolor" val="tx"/>
                    </a:ext>
                  </a:extLst>
                </a:hlinkClick>
              </a:rPr>
              <a:t>Tilbakevendende urinveisinfeksjoner - StatPearls - NCBI Bookshelf (nih.gov)</a:t>
            </a:r>
            <a:endParaRPr lang="en-US" sz="1400" i="1">
              <a:solidFill>
                <a:schemeClr val="bg1">
                  <a:lumMod val="50000"/>
                </a:schemeClr>
              </a:solidFill>
              <a:latin typeface="+mj-lt"/>
            </a:endParaRPr>
          </a:p>
          <a:p>
            <a:pPr marL="0" indent="0">
              <a:lnSpc>
                <a:spcPct val="100000"/>
              </a:lnSpc>
              <a:spcAft>
                <a:spcPts val="1200"/>
              </a:spcAft>
              <a:buNone/>
            </a:pPr>
            <a:r>
              <a:rPr lang="no" sz="1400" i="1">
                <a:solidFill>
                  <a:schemeClr val="bg1">
                    <a:lumMod val="50000"/>
                  </a:schemeClr>
                </a:solidFill>
                <a:latin typeface="+mj-lt"/>
                <a:hlinkClick r:id="rId3">
                  <a:extLst>
                    <a:ext uri="{A12FA001-AC4F-418D-AE19-62706E023703}">
                      <ahyp:hlinkClr xmlns:ahyp="http://schemas.microsoft.com/office/drawing/2018/hyperlinkcolor" val="tx"/>
                    </a:ext>
                  </a:extLst>
                </a:hlinkClick>
              </a:rPr>
              <a:t>EAUN IC-retningslinjer 2024: Intermitterende urethral kateterisering hos voksne - Inkludert urethral intermitterende dilatasjon | European Association of Urology Nurses - EAUN (uroweb.org)</a:t>
            </a:r>
            <a:endParaRPr lang="en-US" sz="1400" i="1">
              <a:solidFill>
                <a:schemeClr val="bg1">
                  <a:lumMod val="50000"/>
                </a:schemeClr>
              </a:solidFill>
              <a:latin typeface="+mj-lt"/>
            </a:endParaRPr>
          </a:p>
          <a:p>
            <a:pPr marL="0" indent="0">
              <a:lnSpc>
                <a:spcPct val="100000"/>
              </a:lnSpc>
              <a:spcAft>
                <a:spcPts val="1200"/>
              </a:spcAft>
              <a:buNone/>
            </a:pPr>
            <a:r>
              <a:rPr lang="no" sz="1400" i="1">
                <a:solidFill>
                  <a:schemeClr val="bg1">
                    <a:lumMod val="50000"/>
                  </a:schemeClr>
                </a:solidFill>
                <a:latin typeface="+mj-lt"/>
                <a:hlinkClick r:id="rId4">
                  <a:extLst>
                    <a:ext uri="{A12FA001-AC4F-418D-AE19-62706E023703}">
                      <ahyp:hlinkClr xmlns:ahyp="http://schemas.microsoft.com/office/drawing/2018/hyperlinkcolor" val="tx"/>
                    </a:ext>
                  </a:extLst>
                </a:hlinkClick>
              </a:rPr>
              <a:t>Furuta et al, 2021: Effects of Transanal Irrigation on Gut Microbiota in Pediatric Patients with Spina Bifida - PubMed (nih.gov)</a:t>
            </a:r>
            <a:endParaRPr lang="en-US" sz="1400" i="1">
              <a:solidFill>
                <a:schemeClr val="bg1">
                  <a:lumMod val="50000"/>
                </a:schemeClr>
              </a:solidFill>
              <a:latin typeface="+mj-lt"/>
            </a:endParaRPr>
          </a:p>
          <a:p>
            <a:pPr marL="0" indent="0">
              <a:lnSpc>
                <a:spcPct val="100000"/>
              </a:lnSpc>
              <a:spcAft>
                <a:spcPts val="1200"/>
              </a:spcAft>
              <a:buNone/>
            </a:pPr>
            <a:r>
              <a:rPr lang="no" sz="1400" i="1">
                <a:solidFill>
                  <a:schemeClr val="bg1">
                    <a:lumMod val="50000"/>
                  </a:schemeClr>
                </a:solidFill>
                <a:latin typeface="+mj-lt"/>
                <a:hlinkClick r:id="rId5">
                  <a:extLst>
                    <a:ext uri="{A12FA001-AC4F-418D-AE19-62706E023703}">
                      <ahyp:hlinkClr xmlns:ahyp="http://schemas.microsoft.com/office/drawing/2018/hyperlinkcolor" val="tx"/>
                    </a:ext>
                  </a:extLst>
                </a:hlinkClick>
              </a:rPr>
              <a:t>https://www.wellspect.co.uk/education</a:t>
            </a:r>
            <a:endParaRPr lang="en-US" sz="1400" i="1">
              <a:solidFill>
                <a:schemeClr val="bg1">
                  <a:lumMod val="50000"/>
                </a:schemeClr>
              </a:solidFill>
              <a:latin typeface="+mj-lt"/>
            </a:endParaRPr>
          </a:p>
          <a:p>
            <a:endParaRPr lang="en-US" sz="1800">
              <a:solidFill>
                <a:schemeClr val="bg1">
                  <a:lumMod val="50000"/>
                </a:schemeClr>
              </a:solidFill>
              <a:latin typeface="+mj-lt"/>
            </a:endParaRPr>
          </a:p>
          <a:p>
            <a:endParaRPr lang="en-US" sz="1800">
              <a:solidFill>
                <a:schemeClr val="bg1">
                  <a:lumMod val="50000"/>
                </a:schemeClr>
              </a:solidFill>
              <a:latin typeface="+mj-lt"/>
            </a:endParaRPr>
          </a:p>
          <a:p>
            <a:endParaRPr lang="en-US" sz="1800">
              <a:latin typeface="+mj-lt"/>
            </a:endParaRPr>
          </a:p>
        </p:txBody>
      </p:sp>
      <p:pic>
        <p:nvPicPr>
          <p:cNvPr id="4" name="Graphic 7">
            <a:hlinkClick r:id="" action="ppaction://hlinkshowjump?jump=nextslide"/>
            <a:extLst>
              <a:ext uri="{FF2B5EF4-FFF2-40B4-BE49-F238E27FC236}">
                <a16:creationId xmlns:a16="http://schemas.microsoft.com/office/drawing/2014/main" id="{C0A4D33F-AA7E-1D32-CA60-925902693E6A}"/>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9" name="Graphic 9">
            <a:hlinkClick r:id="rId7" action="ppaction://hlinksldjump"/>
            <a:extLst>
              <a:ext uri="{FF2B5EF4-FFF2-40B4-BE49-F238E27FC236}">
                <a16:creationId xmlns:a16="http://schemas.microsoft.com/office/drawing/2014/main" id="{90EB0713-EAAA-6599-653A-7296EE83BD8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0" name="Graphic 6">
            <a:hlinkClick r:id="" action="ppaction://hlinkshowjump?jump=previousslide"/>
            <a:extLst>
              <a:ext uri="{FF2B5EF4-FFF2-40B4-BE49-F238E27FC236}">
                <a16:creationId xmlns:a16="http://schemas.microsoft.com/office/drawing/2014/main" id="{69CAFF3A-D758-4CEF-2D1C-33BF158992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781795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6321-CD7B-0B09-5CFA-29AF7FEBEE36}"/>
              </a:ext>
            </a:extLst>
          </p:cNvPr>
          <p:cNvSpPr>
            <a:spLocks noGrp="1"/>
          </p:cNvSpPr>
          <p:nvPr>
            <p:ph type="title"/>
          </p:nvPr>
        </p:nvSpPr>
        <p:spPr>
          <a:xfrm>
            <a:off x="838200" y="221218"/>
            <a:ext cx="10515600" cy="1200638"/>
          </a:xfrm>
        </p:spPr>
        <p:txBody>
          <a:bodyPr>
            <a:noAutofit/>
          </a:bodyPr>
          <a:lstStyle/>
          <a:p>
            <a:r>
              <a:rPr lang="no" sz="1400" b="1" dirty="0"/>
              <a:t>Grunnleggende informasjon om UVI </a:t>
            </a:r>
            <a:br>
              <a:rPr lang="en" sz="3200" dirty="0"/>
            </a:br>
            <a:r>
              <a:rPr lang="no" dirty="0"/>
              <a:t>Risikofaktorer for UVI delt inn i fire deler</a:t>
            </a:r>
          </a:p>
        </p:txBody>
      </p:sp>
      <p:sp>
        <p:nvSpPr>
          <p:cNvPr id="1027" name="Rectangle 1026">
            <a:extLst>
              <a:ext uri="{FF2B5EF4-FFF2-40B4-BE49-F238E27FC236}">
                <a16:creationId xmlns:a16="http://schemas.microsoft.com/office/drawing/2014/main" id="{DE81A00D-0184-DD87-92AE-3F6A0FCEA2A8}"/>
              </a:ext>
            </a:extLst>
          </p:cNvPr>
          <p:cNvSpPr/>
          <p:nvPr/>
        </p:nvSpPr>
        <p:spPr>
          <a:xfrm>
            <a:off x="6156304" y="3937378"/>
            <a:ext cx="5195909"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25" name="Rectangle 1024">
            <a:extLst>
              <a:ext uri="{FF2B5EF4-FFF2-40B4-BE49-F238E27FC236}">
                <a16:creationId xmlns:a16="http://schemas.microsoft.com/office/drawing/2014/main" id="{CA610A10-29AC-B090-0C06-BC108D03FE27}"/>
              </a:ext>
            </a:extLst>
          </p:cNvPr>
          <p:cNvSpPr/>
          <p:nvPr/>
        </p:nvSpPr>
        <p:spPr>
          <a:xfrm>
            <a:off x="838200" y="3937377"/>
            <a:ext cx="5230172"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24" name="Rectangle 1023">
            <a:extLst>
              <a:ext uri="{FF2B5EF4-FFF2-40B4-BE49-F238E27FC236}">
                <a16:creationId xmlns:a16="http://schemas.microsoft.com/office/drawing/2014/main" id="{7403571E-0892-096A-9EDD-FDB539016957}"/>
              </a:ext>
            </a:extLst>
          </p:cNvPr>
          <p:cNvSpPr/>
          <p:nvPr/>
        </p:nvSpPr>
        <p:spPr>
          <a:xfrm>
            <a:off x="6155909" y="1589060"/>
            <a:ext cx="5195909"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Rectangle 30">
            <a:extLst>
              <a:ext uri="{FF2B5EF4-FFF2-40B4-BE49-F238E27FC236}">
                <a16:creationId xmlns:a16="http://schemas.microsoft.com/office/drawing/2014/main" id="{ED8A5560-C327-C8B4-D836-A296433436E2}"/>
              </a:ext>
            </a:extLst>
          </p:cNvPr>
          <p:cNvSpPr/>
          <p:nvPr/>
        </p:nvSpPr>
        <p:spPr>
          <a:xfrm>
            <a:off x="838200" y="1589060"/>
            <a:ext cx="5230172"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TextBox 2">
            <a:extLst>
              <a:ext uri="{FF2B5EF4-FFF2-40B4-BE49-F238E27FC236}">
                <a16:creationId xmlns:a16="http://schemas.microsoft.com/office/drawing/2014/main" id="{11605200-0CEE-C0BA-6AD3-A662599CF107}"/>
              </a:ext>
            </a:extLst>
          </p:cNvPr>
          <p:cNvSpPr txBox="1"/>
          <p:nvPr/>
        </p:nvSpPr>
        <p:spPr>
          <a:xfrm>
            <a:off x="8182933" y="4051341"/>
            <a:ext cx="2987431" cy="1554272"/>
          </a:xfrm>
          <a:prstGeom prst="rect">
            <a:avLst/>
          </a:prstGeom>
          <a:noFill/>
        </p:spPr>
        <p:txBody>
          <a:bodyPr wrap="square" rtlCol="0">
            <a:noAutofit/>
          </a:bodyPr>
          <a:lstStyle/>
          <a:p>
            <a:pPr>
              <a:lnSpc>
                <a:spcPts val="1600"/>
              </a:lnSpc>
              <a:spcAft>
                <a:spcPts val="600"/>
              </a:spcAft>
              <a:buClr>
                <a:schemeClr val="tx2"/>
              </a:buClr>
            </a:pPr>
            <a:r>
              <a:rPr lang="no" sz="1400" b="1" dirty="0">
                <a:solidFill>
                  <a:srgbClr val="000000"/>
                </a:solidFill>
              </a:rPr>
              <a:t>4. Intermitterende kateterisering</a:t>
            </a:r>
          </a:p>
          <a:p>
            <a:pPr marL="188913" indent="-188913">
              <a:spcAft>
                <a:spcPts val="600"/>
              </a:spcAft>
              <a:buFont typeface="Arial" panose="020B0604020202020204" pitchFamily="34" charset="0"/>
              <a:buChar char="•"/>
            </a:pPr>
            <a:r>
              <a:rPr lang="no" sz="1200" dirty="0">
                <a:solidFill>
                  <a:srgbClr val="000000"/>
                </a:solidFill>
              </a:rPr>
              <a:t>Sår og skader i urinrør og blære PGA produkt</a:t>
            </a:r>
          </a:p>
          <a:p>
            <a:pPr marL="188913" indent="-188913">
              <a:spcAft>
                <a:spcPts val="600"/>
              </a:spcAft>
              <a:buFont typeface="Arial" panose="020B0604020202020204" pitchFamily="34" charset="0"/>
              <a:buChar char="•"/>
            </a:pPr>
            <a:r>
              <a:rPr lang="no" sz="1200" dirty="0">
                <a:solidFill>
                  <a:srgbClr val="000000"/>
                </a:solidFill>
              </a:rPr>
              <a:t>Resturin PGA produkdesign</a:t>
            </a:r>
          </a:p>
          <a:p>
            <a:pPr marL="188913" indent="-188913">
              <a:spcAft>
                <a:spcPts val="600"/>
              </a:spcAft>
              <a:buFont typeface="Arial" panose="020B0604020202020204" pitchFamily="34" charset="0"/>
              <a:buChar char="•"/>
            </a:pPr>
            <a:r>
              <a:rPr lang="no" sz="1200" dirty="0">
                <a:solidFill>
                  <a:srgbClr val="000000"/>
                </a:solidFill>
              </a:rPr>
              <a:t>Bakterier ført inn med produkt</a:t>
            </a:r>
          </a:p>
        </p:txBody>
      </p:sp>
      <p:sp>
        <p:nvSpPr>
          <p:cNvPr id="5" name="TextBox 4">
            <a:extLst>
              <a:ext uri="{FF2B5EF4-FFF2-40B4-BE49-F238E27FC236}">
                <a16:creationId xmlns:a16="http://schemas.microsoft.com/office/drawing/2014/main" id="{C79545D2-BEC6-EC55-4528-E73C239EF970}"/>
              </a:ext>
            </a:extLst>
          </p:cNvPr>
          <p:cNvSpPr txBox="1"/>
          <p:nvPr/>
        </p:nvSpPr>
        <p:spPr>
          <a:xfrm>
            <a:off x="1090656" y="1694083"/>
            <a:ext cx="3269198" cy="1954381"/>
          </a:xfrm>
          <a:prstGeom prst="rect">
            <a:avLst/>
          </a:prstGeom>
          <a:noFill/>
        </p:spPr>
        <p:txBody>
          <a:bodyPr wrap="square" rtlCol="0">
            <a:noAutofit/>
          </a:bodyPr>
          <a:lstStyle/>
          <a:p>
            <a:pPr>
              <a:spcAft>
                <a:spcPts val="600"/>
              </a:spcAft>
            </a:pPr>
            <a:r>
              <a:rPr lang="no" sz="1400" b="1" dirty="0">
                <a:solidFill>
                  <a:srgbClr val="000000"/>
                </a:solidFill>
              </a:rPr>
              <a:t>1. Generelle betingelser</a:t>
            </a:r>
          </a:p>
          <a:p>
            <a:pPr marL="188913" indent="-188913">
              <a:spcAft>
                <a:spcPts val="600"/>
              </a:spcAft>
              <a:buFont typeface="Arial" panose="020B0604020202020204" pitchFamily="34" charset="0"/>
              <a:buChar char="•"/>
            </a:pPr>
            <a:r>
              <a:rPr lang="no" sz="1200" dirty="0">
                <a:solidFill>
                  <a:srgbClr val="000000"/>
                </a:solidFill>
              </a:rPr>
              <a:t>Høyt intravesikalt trykk/ </a:t>
            </a:r>
            <a:br>
              <a:rPr lang="en-US" sz="1200" dirty="0">
                <a:solidFill>
                  <a:srgbClr val="000000"/>
                </a:solidFill>
              </a:rPr>
            </a:br>
            <a:r>
              <a:rPr lang="no" sz="1200" dirty="0">
                <a:solidFill>
                  <a:srgbClr val="000000"/>
                </a:solidFill>
              </a:rPr>
              <a:t>nedsatt blærefunksjon</a:t>
            </a:r>
          </a:p>
          <a:p>
            <a:pPr marL="188913" indent="-188913">
              <a:spcAft>
                <a:spcPts val="600"/>
              </a:spcAft>
              <a:buFont typeface="Arial" panose="020B0604020202020204" pitchFamily="34" charset="0"/>
              <a:buChar char="•"/>
            </a:pPr>
            <a:r>
              <a:rPr lang="no" sz="1200" dirty="0">
                <a:solidFill>
                  <a:srgbClr val="000000"/>
                </a:solidFill>
              </a:rPr>
              <a:t>Individets imunforsvar</a:t>
            </a:r>
          </a:p>
          <a:p>
            <a:pPr marL="188913" indent="-188913">
              <a:spcAft>
                <a:spcPts val="600"/>
              </a:spcAft>
              <a:buFont typeface="Arial" panose="020B0604020202020204" pitchFamily="34" charset="0"/>
              <a:buChar char="•"/>
            </a:pPr>
            <a:r>
              <a:rPr lang="no" sz="1200" dirty="0">
                <a:solidFill>
                  <a:srgbClr val="000000"/>
                </a:solidFill>
              </a:rPr>
              <a:t>Tarmdysfunksjon</a:t>
            </a:r>
          </a:p>
          <a:p>
            <a:pPr marL="188913" indent="-188913">
              <a:spcAft>
                <a:spcPts val="600"/>
              </a:spcAft>
              <a:buFont typeface="Arial" panose="020B0604020202020204" pitchFamily="34" charset="0"/>
              <a:buChar char="•"/>
            </a:pPr>
            <a:r>
              <a:rPr lang="no" sz="1200" dirty="0">
                <a:solidFill>
                  <a:srgbClr val="000000"/>
                </a:solidFill>
              </a:rPr>
              <a:t>Diabetes</a:t>
            </a:r>
          </a:p>
          <a:p>
            <a:pPr marL="188913" indent="-188913">
              <a:spcAft>
                <a:spcPts val="600"/>
              </a:spcAft>
              <a:buFont typeface="Arial" panose="020B0604020202020204" pitchFamily="34" charset="0"/>
              <a:buChar char="•"/>
            </a:pPr>
            <a:r>
              <a:rPr lang="no" sz="1200" dirty="0">
                <a:solidFill>
                  <a:srgbClr val="000000"/>
                </a:solidFill>
              </a:rPr>
              <a:t>Alder og kjønn</a:t>
            </a:r>
            <a:endParaRPr lang="en-US" sz="1400" dirty="0">
              <a:solidFill>
                <a:srgbClr val="000000"/>
              </a:solidFill>
            </a:endParaRPr>
          </a:p>
        </p:txBody>
      </p:sp>
      <p:sp>
        <p:nvSpPr>
          <p:cNvPr id="6" name="TextBox 5">
            <a:extLst>
              <a:ext uri="{FF2B5EF4-FFF2-40B4-BE49-F238E27FC236}">
                <a16:creationId xmlns:a16="http://schemas.microsoft.com/office/drawing/2014/main" id="{C840D2AD-7490-788A-9853-C1753B679644}"/>
              </a:ext>
            </a:extLst>
          </p:cNvPr>
          <p:cNvSpPr txBox="1"/>
          <p:nvPr/>
        </p:nvSpPr>
        <p:spPr>
          <a:xfrm>
            <a:off x="8182933" y="1694083"/>
            <a:ext cx="3269198" cy="2236510"/>
          </a:xfrm>
          <a:prstGeom prst="rect">
            <a:avLst/>
          </a:prstGeom>
          <a:noFill/>
        </p:spPr>
        <p:txBody>
          <a:bodyPr wrap="square" rtlCol="0">
            <a:noAutofit/>
          </a:bodyPr>
          <a:lstStyle/>
          <a:p>
            <a:pPr>
              <a:spcAft>
                <a:spcPts val="600"/>
              </a:spcAft>
            </a:pPr>
            <a:r>
              <a:rPr lang="no" sz="1400" b="1" dirty="0">
                <a:solidFill>
                  <a:srgbClr val="000000"/>
                </a:solidFill>
              </a:rPr>
              <a:t>2. Lokale urinveistilstander</a:t>
            </a:r>
          </a:p>
          <a:p>
            <a:pPr marL="188913" indent="-188913">
              <a:spcAft>
                <a:spcPts val="600"/>
              </a:spcAft>
              <a:buFont typeface="Arial" panose="020B0604020202020204" pitchFamily="34" charset="0"/>
              <a:buChar char="•"/>
            </a:pPr>
            <a:r>
              <a:rPr lang="no" sz="1200" dirty="0">
                <a:solidFill>
                  <a:srgbClr val="000000"/>
                </a:solidFill>
              </a:rPr>
              <a:t>Botulinumtoksin A-injeksjoner</a:t>
            </a:r>
          </a:p>
          <a:p>
            <a:pPr marL="188913" indent="-188913">
              <a:spcAft>
                <a:spcPts val="600"/>
              </a:spcAft>
              <a:buFont typeface="Arial" panose="020B0604020202020204" pitchFamily="34" charset="0"/>
              <a:buChar char="•"/>
            </a:pPr>
            <a:r>
              <a:rPr lang="no" sz="1200" dirty="0">
                <a:solidFill>
                  <a:srgbClr val="000000"/>
                </a:solidFill>
              </a:rPr>
              <a:t>Urodynamiske undersøkelser</a:t>
            </a:r>
          </a:p>
          <a:p>
            <a:pPr marL="188913" indent="-188913">
              <a:spcAft>
                <a:spcPts val="600"/>
              </a:spcAft>
              <a:buFont typeface="Arial" panose="020B0604020202020204" pitchFamily="34" charset="0"/>
              <a:buChar char="•"/>
            </a:pPr>
            <a:r>
              <a:rPr lang="no" sz="1200" dirty="0">
                <a:solidFill>
                  <a:srgbClr val="000000"/>
                </a:solidFill>
              </a:rPr>
              <a:t>Blære og nyrestein</a:t>
            </a:r>
          </a:p>
          <a:p>
            <a:pPr marL="188913" indent="-188913">
              <a:spcAft>
                <a:spcPts val="600"/>
              </a:spcAft>
              <a:buFont typeface="Arial" panose="020B0604020202020204" pitchFamily="34" charset="0"/>
              <a:buChar char="•"/>
            </a:pPr>
            <a:r>
              <a:rPr lang="no" sz="1200" dirty="0">
                <a:solidFill>
                  <a:srgbClr val="000000"/>
                </a:solidFill>
              </a:rPr>
              <a:t>Unormale anatomiske forhold </a:t>
            </a:r>
            <a:br>
              <a:rPr lang="en-US" sz="1200" dirty="0">
                <a:solidFill>
                  <a:srgbClr val="000000"/>
                </a:solidFill>
              </a:rPr>
            </a:br>
            <a:r>
              <a:rPr lang="no" sz="1200" dirty="0">
                <a:solidFill>
                  <a:srgbClr val="000000"/>
                </a:solidFill>
              </a:rPr>
              <a:t>, f.eks. blæredivertikler eller cystocele</a:t>
            </a:r>
          </a:p>
          <a:p>
            <a:pPr marL="188913" indent="-188913">
              <a:spcAft>
                <a:spcPts val="600"/>
              </a:spcAft>
              <a:buFont typeface="Arial" panose="020B0604020202020204" pitchFamily="34" charset="0"/>
              <a:buChar char="•"/>
            </a:pPr>
            <a:r>
              <a:rPr lang="no" sz="1200" dirty="0">
                <a:solidFill>
                  <a:srgbClr val="000000"/>
                </a:solidFill>
              </a:rPr>
              <a:t>Bakteriell virulens</a:t>
            </a:r>
          </a:p>
          <a:p>
            <a:pPr marL="188913" indent="-188913">
              <a:spcAft>
                <a:spcPts val="600"/>
              </a:spcAft>
              <a:buFont typeface="Arial" panose="020B0604020202020204" pitchFamily="34" charset="0"/>
              <a:buChar char="•"/>
            </a:pPr>
            <a:r>
              <a:rPr lang="no" sz="1200" dirty="0">
                <a:solidFill>
                  <a:srgbClr val="000000"/>
                </a:solidFill>
              </a:rPr>
              <a:t>Tidligere UVI</a:t>
            </a:r>
            <a:endParaRPr lang="en-US" sz="1400" dirty="0">
              <a:solidFill>
                <a:srgbClr val="000000"/>
              </a:solidFill>
            </a:endParaRPr>
          </a:p>
        </p:txBody>
      </p:sp>
      <p:sp>
        <p:nvSpPr>
          <p:cNvPr id="8" name="TextBox 7">
            <a:extLst>
              <a:ext uri="{FF2B5EF4-FFF2-40B4-BE49-F238E27FC236}">
                <a16:creationId xmlns:a16="http://schemas.microsoft.com/office/drawing/2014/main" id="{4BE94570-4E40-066D-63AF-DD3E41FEC2E7}"/>
              </a:ext>
            </a:extLst>
          </p:cNvPr>
          <p:cNvSpPr txBox="1"/>
          <p:nvPr/>
        </p:nvSpPr>
        <p:spPr>
          <a:xfrm>
            <a:off x="1090656" y="4032541"/>
            <a:ext cx="3281308" cy="1954381"/>
          </a:xfrm>
          <a:prstGeom prst="rect">
            <a:avLst/>
          </a:prstGeom>
          <a:noFill/>
        </p:spPr>
        <p:txBody>
          <a:bodyPr wrap="square" rtlCol="0">
            <a:noAutofit/>
          </a:bodyPr>
          <a:lstStyle/>
          <a:p>
            <a:pPr>
              <a:spcAft>
                <a:spcPts val="600"/>
              </a:spcAft>
            </a:pPr>
            <a:r>
              <a:rPr lang="no" sz="1400" b="1" dirty="0">
                <a:solidFill>
                  <a:srgbClr val="000000"/>
                </a:solidFill>
              </a:rPr>
              <a:t>3. Bruker Complance/overholdelse</a:t>
            </a:r>
          </a:p>
          <a:p>
            <a:pPr marL="188913" indent="-188913">
              <a:spcAft>
                <a:spcPts val="600"/>
              </a:spcAft>
              <a:buFont typeface="Arial" panose="020B0604020202020204" pitchFamily="34" charset="0"/>
              <a:buChar char="•"/>
            </a:pPr>
            <a:r>
              <a:rPr lang="no" sz="1200" dirty="0">
                <a:solidFill>
                  <a:srgbClr val="000000"/>
                </a:solidFill>
              </a:rPr>
              <a:t>Tømningsfrekvens</a:t>
            </a:r>
          </a:p>
          <a:p>
            <a:pPr marL="188913" indent="-188913">
              <a:spcAft>
                <a:spcPts val="600"/>
              </a:spcAft>
              <a:buFont typeface="Arial" panose="020B0604020202020204" pitchFamily="34" charset="0"/>
              <a:buChar char="•"/>
            </a:pPr>
            <a:r>
              <a:rPr lang="no" sz="1200" dirty="0">
                <a:solidFill>
                  <a:srgbClr val="000000"/>
                </a:solidFill>
              </a:rPr>
              <a:t>Væskeinntak</a:t>
            </a:r>
          </a:p>
          <a:p>
            <a:pPr marL="188913" indent="-188913">
              <a:spcAft>
                <a:spcPts val="600"/>
              </a:spcAft>
              <a:buFont typeface="Arial" panose="020B0604020202020204" pitchFamily="34" charset="0"/>
              <a:buChar char="•"/>
            </a:pPr>
            <a:r>
              <a:rPr lang="no" sz="1200" dirty="0">
                <a:solidFill>
                  <a:srgbClr val="000000"/>
                </a:solidFill>
              </a:rPr>
              <a:t>Uren prosedyre</a:t>
            </a:r>
          </a:p>
          <a:p>
            <a:pPr marL="188913" indent="-188913">
              <a:spcAft>
                <a:spcPts val="600"/>
              </a:spcAft>
              <a:buFont typeface="Arial" panose="020B0604020202020204" pitchFamily="34" charset="0"/>
              <a:buChar char="•"/>
            </a:pPr>
            <a:r>
              <a:rPr lang="no" sz="1200" dirty="0">
                <a:solidFill>
                  <a:srgbClr val="000000"/>
                </a:solidFill>
              </a:rPr>
              <a:t>Utilstrekkelig opplæring i RIK-terapi</a:t>
            </a:r>
          </a:p>
          <a:p>
            <a:pPr marL="188913" indent="-188913">
              <a:spcAft>
                <a:spcPts val="600"/>
              </a:spcAft>
              <a:buFont typeface="Arial" panose="020B0604020202020204" pitchFamily="34" charset="0"/>
              <a:buChar char="•"/>
            </a:pPr>
            <a:r>
              <a:rPr lang="no" sz="1200" dirty="0">
                <a:solidFill>
                  <a:srgbClr val="000000"/>
                </a:solidFill>
              </a:rPr>
              <a:t>Resturin på grunn av feil utføring av prosedyren</a:t>
            </a:r>
          </a:p>
        </p:txBody>
      </p:sp>
      <p:sp>
        <p:nvSpPr>
          <p:cNvPr id="17" name="Freeform: Shape 16">
            <a:extLst>
              <a:ext uri="{FF2B5EF4-FFF2-40B4-BE49-F238E27FC236}">
                <a16:creationId xmlns:a16="http://schemas.microsoft.com/office/drawing/2014/main" id="{184C1029-1642-D6F5-F0D2-03D9205060C6}"/>
              </a:ext>
            </a:extLst>
          </p:cNvPr>
          <p:cNvSpPr/>
          <p:nvPr/>
        </p:nvSpPr>
        <p:spPr>
          <a:xfrm>
            <a:off x="4202949" y="1977467"/>
            <a:ext cx="1867714" cy="186771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95746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18" name="Freeform: Shape 17">
            <a:extLst>
              <a:ext uri="{FF2B5EF4-FFF2-40B4-BE49-F238E27FC236}">
                <a16:creationId xmlns:a16="http://schemas.microsoft.com/office/drawing/2014/main" id="{82A03ACB-869F-85A1-713F-807ADE2A3882}"/>
              </a:ext>
            </a:extLst>
          </p:cNvPr>
          <p:cNvSpPr/>
          <p:nvPr/>
        </p:nvSpPr>
        <p:spPr>
          <a:xfrm>
            <a:off x="6156932" y="1977467"/>
            <a:ext cx="1867714" cy="186771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a:solidFill>
            <a:schemeClr val="accent4">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957466" rIns="95746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19" name="Freeform: Shape 18">
            <a:extLst>
              <a:ext uri="{FF2B5EF4-FFF2-40B4-BE49-F238E27FC236}">
                <a16:creationId xmlns:a16="http://schemas.microsoft.com/office/drawing/2014/main" id="{06E2C1B0-426C-088C-CD2B-8BBEAF6AB7EA}"/>
              </a:ext>
            </a:extLst>
          </p:cNvPr>
          <p:cNvSpPr/>
          <p:nvPr/>
        </p:nvSpPr>
        <p:spPr>
          <a:xfrm>
            <a:off x="6156932" y="3931450"/>
            <a:ext cx="1867714" cy="1867715"/>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270257" rIns="95746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20" name="Freeform: Shape 19">
            <a:extLst>
              <a:ext uri="{FF2B5EF4-FFF2-40B4-BE49-F238E27FC236}">
                <a16:creationId xmlns:a16="http://schemas.microsoft.com/office/drawing/2014/main" id="{18EFE494-626F-05A3-7375-C9CA597DDD3A}"/>
              </a:ext>
            </a:extLst>
          </p:cNvPr>
          <p:cNvSpPr/>
          <p:nvPr/>
        </p:nvSpPr>
        <p:spPr>
          <a:xfrm>
            <a:off x="4202950" y="3931451"/>
            <a:ext cx="1867714" cy="1867713"/>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270256" rIns="27025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24" name="Oval 23">
            <a:extLst>
              <a:ext uri="{FF2B5EF4-FFF2-40B4-BE49-F238E27FC236}">
                <a16:creationId xmlns:a16="http://schemas.microsoft.com/office/drawing/2014/main" id="{EDEA6D1D-90AE-D8BA-7D44-8C53558A3E9D}"/>
              </a:ext>
            </a:extLst>
          </p:cNvPr>
          <p:cNvSpPr/>
          <p:nvPr/>
        </p:nvSpPr>
        <p:spPr>
          <a:xfrm>
            <a:off x="4970471" y="2744990"/>
            <a:ext cx="2286653" cy="22866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9" name="Group 8">
            <a:extLst>
              <a:ext uri="{FF2B5EF4-FFF2-40B4-BE49-F238E27FC236}">
                <a16:creationId xmlns:a16="http://schemas.microsoft.com/office/drawing/2014/main" id="{882AFFA0-F396-E990-5633-08D90E886D82}"/>
              </a:ext>
            </a:extLst>
          </p:cNvPr>
          <p:cNvGrpSpPr/>
          <p:nvPr/>
        </p:nvGrpSpPr>
        <p:grpSpPr>
          <a:xfrm>
            <a:off x="5563737" y="3153590"/>
            <a:ext cx="1099878" cy="1598806"/>
            <a:chOff x="5513253" y="2882240"/>
            <a:chExt cx="1165236" cy="1693812"/>
          </a:xfrm>
        </p:grpSpPr>
        <p:sp>
          <p:nvSpPr>
            <p:cNvPr id="10" name="Freeform: Shape 9">
              <a:extLst>
                <a:ext uri="{FF2B5EF4-FFF2-40B4-BE49-F238E27FC236}">
                  <a16:creationId xmlns:a16="http://schemas.microsoft.com/office/drawing/2014/main" id="{A4EA3F10-A16D-C1E8-9D8D-320BC7A36AB1}"/>
                </a:ext>
              </a:extLst>
            </p:cNvPr>
            <p:cNvSpPr/>
            <p:nvPr/>
          </p:nvSpPr>
          <p:spPr>
            <a:xfrm>
              <a:off x="6290453" y="2882240"/>
              <a:ext cx="388036" cy="598569"/>
            </a:xfrm>
            <a:custGeom>
              <a:avLst/>
              <a:gdLst>
                <a:gd name="connsiteX0" fmla="*/ 308417 w 388036"/>
                <a:gd name="connsiteY0" fmla="*/ 82249 h 598569"/>
                <a:gd name="connsiteX1" fmla="*/ 99560 w 388036"/>
                <a:gd name="connsiteY1" fmla="*/ 6978 h 598569"/>
                <a:gd name="connsiteX2" fmla="*/ 13392 w 388036"/>
                <a:gd name="connsiteY2" fmla="*/ 182807 h 598569"/>
                <a:gd name="connsiteX3" fmla="*/ 104904 w 388036"/>
                <a:gd name="connsiteY3" fmla="*/ 237671 h 598569"/>
                <a:gd name="connsiteX4" fmla="*/ 115591 w 388036"/>
                <a:gd name="connsiteY4" fmla="*/ 385899 h 598569"/>
                <a:gd name="connsiteX5" fmla="*/ 76125 w 388036"/>
                <a:gd name="connsiteY5" fmla="*/ 391663 h 598569"/>
                <a:gd name="connsiteX6" fmla="*/ 13560 w 388036"/>
                <a:gd name="connsiteY6" fmla="*/ 463400 h 598569"/>
                <a:gd name="connsiteX7" fmla="*/ 58790 w 388036"/>
                <a:gd name="connsiteY7" fmla="*/ 567155 h 598569"/>
                <a:gd name="connsiteX8" fmla="*/ 223301 w 388036"/>
                <a:gd name="connsiteY8" fmla="*/ 586846 h 598569"/>
                <a:gd name="connsiteX9" fmla="*/ 382510 w 388036"/>
                <a:gd name="connsiteY9" fmla="*/ 384342 h 598569"/>
                <a:gd name="connsiteX10" fmla="*/ 308417 w 388036"/>
                <a:gd name="connsiteY10" fmla="*/ 82249 h 598569"/>
                <a:gd name="connsiteX11" fmla="*/ 85760 w 388036"/>
                <a:gd name="connsiteY11" fmla="*/ 40217 h 598569"/>
                <a:gd name="connsiteX12" fmla="*/ 205714 w 388036"/>
                <a:gd name="connsiteY12" fmla="*/ 43457 h 598569"/>
                <a:gd name="connsiteX13" fmla="*/ 85760 w 388036"/>
                <a:gd name="connsiteY13" fmla="*/ 40217 h 59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036" h="598569">
                  <a:moveTo>
                    <a:pt x="308417" y="82249"/>
                  </a:moveTo>
                  <a:cubicBezTo>
                    <a:pt x="254562" y="17749"/>
                    <a:pt x="185518" y="-15405"/>
                    <a:pt x="99560" y="6978"/>
                  </a:cubicBezTo>
                  <a:cubicBezTo>
                    <a:pt x="18273" y="28184"/>
                    <a:pt x="-23170" y="114941"/>
                    <a:pt x="13392" y="182807"/>
                  </a:cubicBezTo>
                  <a:cubicBezTo>
                    <a:pt x="32830" y="218780"/>
                    <a:pt x="65817" y="232791"/>
                    <a:pt x="104904" y="237671"/>
                  </a:cubicBezTo>
                  <a:cubicBezTo>
                    <a:pt x="68888" y="290685"/>
                    <a:pt x="70319" y="340206"/>
                    <a:pt x="115591" y="385899"/>
                  </a:cubicBezTo>
                  <a:cubicBezTo>
                    <a:pt x="100822" y="387961"/>
                    <a:pt x="87906" y="388045"/>
                    <a:pt x="76125" y="391663"/>
                  </a:cubicBezTo>
                  <a:cubicBezTo>
                    <a:pt x="40740" y="402476"/>
                    <a:pt x="19030" y="427048"/>
                    <a:pt x="13560" y="463400"/>
                  </a:cubicBezTo>
                  <a:cubicBezTo>
                    <a:pt x="7123" y="506694"/>
                    <a:pt x="22102" y="542626"/>
                    <a:pt x="58790" y="567155"/>
                  </a:cubicBezTo>
                  <a:cubicBezTo>
                    <a:pt x="109953" y="601361"/>
                    <a:pt x="165533" y="607168"/>
                    <a:pt x="223301" y="586846"/>
                  </a:cubicBezTo>
                  <a:cubicBezTo>
                    <a:pt x="316158" y="554196"/>
                    <a:pt x="366648" y="474550"/>
                    <a:pt x="382510" y="384342"/>
                  </a:cubicBezTo>
                  <a:cubicBezTo>
                    <a:pt x="401022" y="278778"/>
                    <a:pt x="372201" y="158698"/>
                    <a:pt x="308417" y="82249"/>
                  </a:cubicBezTo>
                  <a:close/>
                  <a:moveTo>
                    <a:pt x="85760" y="40217"/>
                  </a:moveTo>
                  <a:cubicBezTo>
                    <a:pt x="115296" y="8619"/>
                    <a:pt x="173990" y="9040"/>
                    <a:pt x="205714" y="43457"/>
                  </a:cubicBezTo>
                  <a:cubicBezTo>
                    <a:pt x="162798" y="27216"/>
                    <a:pt x="124384" y="25575"/>
                    <a:pt x="85760" y="40217"/>
                  </a:cubicBezTo>
                  <a:close/>
                </a:path>
              </a:pathLst>
            </a:custGeom>
            <a:solidFill>
              <a:schemeClr val="tx2"/>
            </a:solidFill>
            <a:ln w="0" cap="flat">
              <a:noFill/>
              <a:prstDash val="solid"/>
              <a:miter/>
            </a:ln>
          </p:spPr>
          <p:txBody>
            <a:bodyPr rtlCol="0" anchor="ctr">
              <a:noAutofit/>
            </a:bodyPr>
            <a:lstStyle/>
            <a:p>
              <a:endParaRPr lang="en-US"/>
            </a:p>
          </p:txBody>
        </p:sp>
        <p:sp>
          <p:nvSpPr>
            <p:cNvPr id="11" name="Freeform: Shape 10">
              <a:extLst>
                <a:ext uri="{FF2B5EF4-FFF2-40B4-BE49-F238E27FC236}">
                  <a16:creationId xmlns:a16="http://schemas.microsoft.com/office/drawing/2014/main" id="{137494CC-DAEA-699D-5691-22219871EC82}"/>
                </a:ext>
              </a:extLst>
            </p:cNvPr>
            <p:cNvSpPr/>
            <p:nvPr/>
          </p:nvSpPr>
          <p:spPr>
            <a:xfrm>
              <a:off x="6376213" y="2899302"/>
              <a:ext cx="119953" cy="26394"/>
            </a:xfrm>
            <a:custGeom>
              <a:avLst/>
              <a:gdLst>
                <a:gd name="connsiteX0" fmla="*/ 119954 w 119953"/>
                <a:gd name="connsiteY0" fmla="*/ 26394 h 26394"/>
                <a:gd name="connsiteX1" fmla="*/ 0 w 119953"/>
                <a:gd name="connsiteY1" fmla="*/ 23155 h 26394"/>
                <a:gd name="connsiteX2" fmla="*/ 119954 w 119953"/>
                <a:gd name="connsiteY2" fmla="*/ 26394 h 26394"/>
              </a:gdLst>
              <a:ahLst/>
              <a:cxnLst>
                <a:cxn ang="0">
                  <a:pos x="connsiteX0" y="connsiteY0"/>
                </a:cxn>
                <a:cxn ang="0">
                  <a:pos x="connsiteX1" y="connsiteY1"/>
                </a:cxn>
                <a:cxn ang="0">
                  <a:pos x="connsiteX2" y="connsiteY2"/>
                </a:cxn>
              </a:cxnLst>
              <a:rect l="l" t="t" r="r" b="b"/>
              <a:pathLst>
                <a:path w="119953" h="26394">
                  <a:moveTo>
                    <a:pt x="119954" y="26394"/>
                  </a:moveTo>
                  <a:cubicBezTo>
                    <a:pt x="77038" y="10154"/>
                    <a:pt x="38624" y="8513"/>
                    <a:pt x="0" y="23155"/>
                  </a:cubicBezTo>
                  <a:cubicBezTo>
                    <a:pt x="29536" y="-8443"/>
                    <a:pt x="88230" y="-8022"/>
                    <a:pt x="119954" y="26394"/>
                  </a:cubicBezTo>
                  <a:close/>
                </a:path>
              </a:pathLst>
            </a:custGeom>
            <a:solidFill>
              <a:schemeClr val="bg1"/>
            </a:solidFill>
            <a:ln w="0" cap="flat">
              <a:noFill/>
              <a:prstDash val="solid"/>
              <a:miter/>
            </a:ln>
          </p:spPr>
          <p:txBody>
            <a:bodyPr rtlCol="0" anchor="ctr">
              <a:noAutofit/>
            </a:bodyPr>
            <a:lstStyle/>
            <a:p>
              <a:endParaRPr lang="en-US"/>
            </a:p>
          </p:txBody>
        </p:sp>
        <p:sp>
          <p:nvSpPr>
            <p:cNvPr id="12" name="Freeform: Shape 11">
              <a:extLst>
                <a:ext uri="{FF2B5EF4-FFF2-40B4-BE49-F238E27FC236}">
                  <a16:creationId xmlns:a16="http://schemas.microsoft.com/office/drawing/2014/main" id="{1FBB94A8-668D-5185-F435-56821798C89C}"/>
                </a:ext>
              </a:extLst>
            </p:cNvPr>
            <p:cNvSpPr/>
            <p:nvPr/>
          </p:nvSpPr>
          <p:spPr>
            <a:xfrm>
              <a:off x="5513253" y="2882564"/>
              <a:ext cx="382553" cy="598021"/>
            </a:xfrm>
            <a:custGeom>
              <a:avLst/>
              <a:gdLst>
                <a:gd name="connsiteX0" fmla="*/ 252714 w 382553"/>
                <a:gd name="connsiteY0" fmla="*/ 469 h 598021"/>
                <a:gd name="connsiteX1" fmla="*/ 72931 w 382553"/>
                <a:gd name="connsiteY1" fmla="*/ 83271 h 598021"/>
                <a:gd name="connsiteX2" fmla="*/ 395 w 382553"/>
                <a:gd name="connsiteY2" fmla="*/ 296041 h 598021"/>
                <a:gd name="connsiteX3" fmla="*/ 65820 w 382553"/>
                <a:gd name="connsiteY3" fmla="*/ 517225 h 598021"/>
                <a:gd name="connsiteX4" fmla="*/ 321758 w 382553"/>
                <a:gd name="connsiteY4" fmla="*/ 568472 h 598021"/>
                <a:gd name="connsiteX5" fmla="*/ 369218 w 382553"/>
                <a:gd name="connsiteY5" fmla="*/ 461855 h 598021"/>
                <a:gd name="connsiteX6" fmla="*/ 305728 w 382553"/>
                <a:gd name="connsiteY6" fmla="*/ 390834 h 598021"/>
                <a:gd name="connsiteX7" fmla="*/ 268997 w 382553"/>
                <a:gd name="connsiteY7" fmla="*/ 385869 h 598021"/>
                <a:gd name="connsiteX8" fmla="*/ 276781 w 382553"/>
                <a:gd name="connsiteY8" fmla="*/ 237010 h 598021"/>
                <a:gd name="connsiteX9" fmla="*/ 314858 w 382553"/>
                <a:gd name="connsiteY9" fmla="*/ 225272 h 598021"/>
                <a:gd name="connsiteX10" fmla="*/ 325587 w 382553"/>
                <a:gd name="connsiteY10" fmla="*/ 218456 h 598021"/>
                <a:gd name="connsiteX11" fmla="*/ 349821 w 382553"/>
                <a:gd name="connsiteY11" fmla="*/ 200406 h 598021"/>
                <a:gd name="connsiteX12" fmla="*/ 361560 w 382553"/>
                <a:gd name="connsiteY12" fmla="*/ 176381 h 598021"/>
                <a:gd name="connsiteX13" fmla="*/ 382471 w 382553"/>
                <a:gd name="connsiteY13" fmla="*/ 134391 h 598021"/>
                <a:gd name="connsiteX14" fmla="*/ 252714 w 382553"/>
                <a:gd name="connsiteY14" fmla="*/ 469 h 598021"/>
                <a:gd name="connsiteX15" fmla="*/ 181777 w 382553"/>
                <a:gd name="connsiteY15" fmla="*/ 39724 h 598021"/>
                <a:gd name="connsiteX16" fmla="*/ 301436 w 382553"/>
                <a:gd name="connsiteY16" fmla="*/ 43343 h 598021"/>
                <a:gd name="connsiteX17" fmla="*/ 181777 w 382553"/>
                <a:gd name="connsiteY17" fmla="*/ 39724 h 59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2553" h="598021">
                  <a:moveTo>
                    <a:pt x="252714" y="469"/>
                  </a:moveTo>
                  <a:cubicBezTo>
                    <a:pt x="177948" y="-4328"/>
                    <a:pt x="119717" y="27985"/>
                    <a:pt x="72931" y="83271"/>
                  </a:cubicBezTo>
                  <a:cubicBezTo>
                    <a:pt x="21179" y="144447"/>
                    <a:pt x="3803" y="218540"/>
                    <a:pt x="395" y="296041"/>
                  </a:cubicBezTo>
                  <a:cubicBezTo>
                    <a:pt x="-3140" y="376697"/>
                    <a:pt x="16930" y="451842"/>
                    <a:pt x="65820" y="517225"/>
                  </a:cubicBezTo>
                  <a:cubicBezTo>
                    <a:pt x="128385" y="600869"/>
                    <a:pt x="237062" y="622411"/>
                    <a:pt x="321758" y="568472"/>
                  </a:cubicBezTo>
                  <a:cubicBezTo>
                    <a:pt x="360550" y="543732"/>
                    <a:pt x="376286" y="506749"/>
                    <a:pt x="369218" y="461855"/>
                  </a:cubicBezTo>
                  <a:cubicBezTo>
                    <a:pt x="363538" y="425587"/>
                    <a:pt x="341070" y="401395"/>
                    <a:pt x="305728" y="390834"/>
                  </a:cubicBezTo>
                  <a:cubicBezTo>
                    <a:pt x="294073" y="387384"/>
                    <a:pt x="281409" y="387426"/>
                    <a:pt x="268997" y="385869"/>
                  </a:cubicBezTo>
                  <a:cubicBezTo>
                    <a:pt x="311450" y="321538"/>
                    <a:pt x="313638" y="287878"/>
                    <a:pt x="276781" y="237010"/>
                  </a:cubicBezTo>
                  <a:cubicBezTo>
                    <a:pt x="290665" y="232803"/>
                    <a:pt x="302909" y="229437"/>
                    <a:pt x="314858" y="225272"/>
                  </a:cubicBezTo>
                  <a:cubicBezTo>
                    <a:pt x="318813" y="223883"/>
                    <a:pt x="322557" y="217909"/>
                    <a:pt x="325587" y="218456"/>
                  </a:cubicBezTo>
                  <a:cubicBezTo>
                    <a:pt x="340818" y="221275"/>
                    <a:pt x="344857" y="210335"/>
                    <a:pt x="349821" y="200406"/>
                  </a:cubicBezTo>
                  <a:cubicBezTo>
                    <a:pt x="353903" y="192243"/>
                    <a:pt x="355544" y="178569"/>
                    <a:pt x="361560" y="176381"/>
                  </a:cubicBezTo>
                  <a:cubicBezTo>
                    <a:pt x="383355" y="168429"/>
                    <a:pt x="381840" y="150716"/>
                    <a:pt x="382471" y="134391"/>
                  </a:cubicBezTo>
                  <a:cubicBezTo>
                    <a:pt x="385080" y="66652"/>
                    <a:pt x="325208" y="5139"/>
                    <a:pt x="252714" y="469"/>
                  </a:cubicBezTo>
                  <a:close/>
                  <a:moveTo>
                    <a:pt x="181777" y="39724"/>
                  </a:moveTo>
                  <a:cubicBezTo>
                    <a:pt x="213164" y="8211"/>
                    <a:pt x="272405" y="8842"/>
                    <a:pt x="301436" y="43343"/>
                  </a:cubicBezTo>
                  <a:cubicBezTo>
                    <a:pt x="258899" y="26218"/>
                    <a:pt x="220401" y="26008"/>
                    <a:pt x="181777" y="39724"/>
                  </a:cubicBezTo>
                  <a:close/>
                </a:path>
              </a:pathLst>
            </a:custGeom>
            <a:solidFill>
              <a:schemeClr val="tx2"/>
            </a:solidFill>
            <a:ln w="0" cap="flat">
              <a:noFill/>
              <a:prstDash val="solid"/>
              <a:miter/>
            </a:ln>
          </p:spPr>
          <p:txBody>
            <a:bodyPr rtlCol="0" anchor="ctr">
              <a:noAutofit/>
            </a:bodyPr>
            <a:lstStyle/>
            <a:p>
              <a:endParaRPr lang="en-US"/>
            </a:p>
          </p:txBody>
        </p:sp>
        <p:sp>
          <p:nvSpPr>
            <p:cNvPr id="13" name="Freeform: Shape 12">
              <a:extLst>
                <a:ext uri="{FF2B5EF4-FFF2-40B4-BE49-F238E27FC236}">
                  <a16:creationId xmlns:a16="http://schemas.microsoft.com/office/drawing/2014/main" id="{8C2415F8-3072-C81C-BC4C-99D9859D12CB}"/>
                </a:ext>
              </a:extLst>
            </p:cNvPr>
            <p:cNvSpPr/>
            <p:nvPr/>
          </p:nvSpPr>
          <p:spPr>
            <a:xfrm>
              <a:off x="5695030" y="2899316"/>
              <a:ext cx="119659" cy="26590"/>
            </a:xfrm>
            <a:custGeom>
              <a:avLst/>
              <a:gdLst>
                <a:gd name="connsiteX0" fmla="*/ 119659 w 119659"/>
                <a:gd name="connsiteY0" fmla="*/ 26590 h 26590"/>
                <a:gd name="connsiteX1" fmla="*/ 0 w 119659"/>
                <a:gd name="connsiteY1" fmla="*/ 22972 h 26590"/>
                <a:gd name="connsiteX2" fmla="*/ 119659 w 119659"/>
                <a:gd name="connsiteY2" fmla="*/ 26590 h 26590"/>
              </a:gdLst>
              <a:ahLst/>
              <a:cxnLst>
                <a:cxn ang="0">
                  <a:pos x="connsiteX0" y="connsiteY0"/>
                </a:cxn>
                <a:cxn ang="0">
                  <a:pos x="connsiteX1" y="connsiteY1"/>
                </a:cxn>
                <a:cxn ang="0">
                  <a:pos x="connsiteX2" y="connsiteY2"/>
                </a:cxn>
              </a:cxnLst>
              <a:rect l="l" t="t" r="r" b="b"/>
              <a:pathLst>
                <a:path w="119659" h="26590">
                  <a:moveTo>
                    <a:pt x="119659" y="26590"/>
                  </a:moveTo>
                  <a:cubicBezTo>
                    <a:pt x="77122" y="9466"/>
                    <a:pt x="38624" y="9256"/>
                    <a:pt x="0" y="22972"/>
                  </a:cubicBezTo>
                  <a:cubicBezTo>
                    <a:pt x="31387" y="-8542"/>
                    <a:pt x="90628" y="-7911"/>
                    <a:pt x="119659" y="26590"/>
                  </a:cubicBezTo>
                  <a:close/>
                </a:path>
              </a:pathLst>
            </a:custGeom>
            <a:solidFill>
              <a:schemeClr val="bg1"/>
            </a:solidFill>
            <a:ln w="0" cap="flat">
              <a:noFill/>
              <a:prstDash val="solid"/>
              <a:miter/>
            </a:ln>
          </p:spPr>
          <p:txBody>
            <a:bodyPr rtlCol="0" anchor="ctr">
              <a:noAutofit/>
            </a:bodyPr>
            <a:lstStyle/>
            <a:p>
              <a:endParaRPr lang="en-US"/>
            </a:p>
          </p:txBody>
        </p:sp>
        <p:sp>
          <p:nvSpPr>
            <p:cNvPr id="14" name="Freeform: Shape 13">
              <a:extLst>
                <a:ext uri="{FF2B5EF4-FFF2-40B4-BE49-F238E27FC236}">
                  <a16:creationId xmlns:a16="http://schemas.microsoft.com/office/drawing/2014/main" id="{BE17E7A9-E43B-3A8F-6D46-0775094B65B2}"/>
                </a:ext>
              </a:extLst>
            </p:cNvPr>
            <p:cNvSpPr/>
            <p:nvPr/>
          </p:nvSpPr>
          <p:spPr>
            <a:xfrm>
              <a:off x="5888007" y="3813421"/>
              <a:ext cx="410769" cy="428056"/>
            </a:xfrm>
            <a:custGeom>
              <a:avLst/>
              <a:gdLst>
                <a:gd name="connsiteX0" fmla="*/ 314060 w 410769"/>
                <a:gd name="connsiteY0" fmla="*/ 22089 h 428056"/>
                <a:gd name="connsiteX1" fmla="*/ 208749 w 410769"/>
                <a:gd name="connsiteY1" fmla="*/ 0 h 428056"/>
                <a:gd name="connsiteX2" fmla="*/ 109790 w 410769"/>
                <a:gd name="connsiteY2" fmla="*/ 17292 h 428056"/>
                <a:gd name="connsiteX3" fmla="*/ 24463 w 410769"/>
                <a:gd name="connsiteY3" fmla="*/ 229389 h 428056"/>
                <a:gd name="connsiteX4" fmla="*/ 120098 w 410769"/>
                <a:gd name="connsiteY4" fmla="*/ 325024 h 428056"/>
                <a:gd name="connsiteX5" fmla="*/ 181737 w 410769"/>
                <a:gd name="connsiteY5" fmla="*/ 411571 h 428056"/>
                <a:gd name="connsiteX6" fmla="*/ 206603 w 410769"/>
                <a:gd name="connsiteY6" fmla="*/ 427348 h 428056"/>
                <a:gd name="connsiteX7" fmla="*/ 228397 w 410769"/>
                <a:gd name="connsiteY7" fmla="*/ 410897 h 428056"/>
                <a:gd name="connsiteX8" fmla="*/ 289363 w 410769"/>
                <a:gd name="connsiteY8" fmla="*/ 325865 h 428056"/>
                <a:gd name="connsiteX9" fmla="*/ 386428 w 410769"/>
                <a:gd name="connsiteY9" fmla="*/ 228800 h 428056"/>
                <a:gd name="connsiteX10" fmla="*/ 314060 w 410769"/>
                <a:gd name="connsiteY10" fmla="*/ 22089 h 428056"/>
                <a:gd name="connsiteX11" fmla="*/ 142860 w 410769"/>
                <a:gd name="connsiteY11" fmla="*/ 47796 h 428056"/>
                <a:gd name="connsiteX12" fmla="*/ 268873 w 410769"/>
                <a:gd name="connsiteY12" fmla="*/ 47796 h 428056"/>
                <a:gd name="connsiteX13" fmla="*/ 142860 w 410769"/>
                <a:gd name="connsiteY13" fmla="*/ 47796 h 4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69" h="428056">
                  <a:moveTo>
                    <a:pt x="314060" y="22089"/>
                  </a:moveTo>
                  <a:cubicBezTo>
                    <a:pt x="279686" y="9887"/>
                    <a:pt x="242113" y="6732"/>
                    <a:pt x="208749" y="0"/>
                  </a:cubicBezTo>
                  <a:cubicBezTo>
                    <a:pt x="172859" y="6101"/>
                    <a:pt x="140546" y="8878"/>
                    <a:pt x="109790" y="17292"/>
                  </a:cubicBezTo>
                  <a:cubicBezTo>
                    <a:pt x="7549" y="45314"/>
                    <a:pt x="-28929" y="137835"/>
                    <a:pt x="24463" y="229389"/>
                  </a:cubicBezTo>
                  <a:cubicBezTo>
                    <a:pt x="47941" y="269738"/>
                    <a:pt x="81642" y="299821"/>
                    <a:pt x="120098" y="325024"/>
                  </a:cubicBezTo>
                  <a:cubicBezTo>
                    <a:pt x="151990" y="345935"/>
                    <a:pt x="180096" y="368781"/>
                    <a:pt x="181737" y="411571"/>
                  </a:cubicBezTo>
                  <a:cubicBezTo>
                    <a:pt x="182284" y="426254"/>
                    <a:pt x="195706" y="429789"/>
                    <a:pt x="206603" y="427348"/>
                  </a:cubicBezTo>
                  <a:cubicBezTo>
                    <a:pt x="215018" y="425455"/>
                    <a:pt x="228019" y="417040"/>
                    <a:pt x="228397" y="410897"/>
                  </a:cubicBezTo>
                  <a:cubicBezTo>
                    <a:pt x="231006" y="369033"/>
                    <a:pt x="258102" y="346397"/>
                    <a:pt x="289363" y="325865"/>
                  </a:cubicBezTo>
                  <a:cubicBezTo>
                    <a:pt x="328408" y="300284"/>
                    <a:pt x="363371" y="270243"/>
                    <a:pt x="386428" y="228800"/>
                  </a:cubicBezTo>
                  <a:cubicBezTo>
                    <a:pt x="435487" y="140444"/>
                    <a:pt x="409906" y="56211"/>
                    <a:pt x="314060" y="22089"/>
                  </a:cubicBezTo>
                  <a:close/>
                  <a:moveTo>
                    <a:pt x="142860" y="47796"/>
                  </a:moveTo>
                  <a:cubicBezTo>
                    <a:pt x="164697" y="22047"/>
                    <a:pt x="239589" y="21332"/>
                    <a:pt x="268873" y="47796"/>
                  </a:cubicBezTo>
                  <a:lnTo>
                    <a:pt x="142860" y="47796"/>
                  </a:lnTo>
                  <a:close/>
                </a:path>
              </a:pathLst>
            </a:custGeom>
            <a:solidFill>
              <a:schemeClr val="tx2"/>
            </a:solidFill>
            <a:ln w="0" cap="flat">
              <a:noFill/>
              <a:prstDash val="solid"/>
              <a:miter/>
            </a:ln>
          </p:spPr>
          <p:txBody>
            <a:bodyPr rtlCol="0" anchor="ctr">
              <a:noAutofit/>
            </a:bodyPr>
            <a:lstStyle/>
            <a:p>
              <a:endParaRPr lang="en-US"/>
            </a:p>
          </p:txBody>
        </p:sp>
        <p:sp>
          <p:nvSpPr>
            <p:cNvPr id="15" name="Freeform: Shape 14">
              <a:extLst>
                <a:ext uri="{FF2B5EF4-FFF2-40B4-BE49-F238E27FC236}">
                  <a16:creationId xmlns:a16="http://schemas.microsoft.com/office/drawing/2014/main" id="{F1B23C14-FC63-D219-4CAF-7CA925DF8D73}"/>
                </a:ext>
              </a:extLst>
            </p:cNvPr>
            <p:cNvSpPr/>
            <p:nvPr/>
          </p:nvSpPr>
          <p:spPr>
            <a:xfrm>
              <a:off x="6030867" y="3841636"/>
              <a:ext cx="126012" cy="19581"/>
            </a:xfrm>
            <a:custGeom>
              <a:avLst/>
              <a:gdLst>
                <a:gd name="connsiteX0" fmla="*/ 126012 w 126012"/>
                <a:gd name="connsiteY0" fmla="*/ 19581 h 19581"/>
                <a:gd name="connsiteX1" fmla="*/ 0 w 126012"/>
                <a:gd name="connsiteY1" fmla="*/ 19581 h 19581"/>
                <a:gd name="connsiteX2" fmla="*/ 126012 w 126012"/>
                <a:gd name="connsiteY2" fmla="*/ 19581 h 19581"/>
              </a:gdLst>
              <a:ahLst/>
              <a:cxnLst>
                <a:cxn ang="0">
                  <a:pos x="connsiteX0" y="connsiteY0"/>
                </a:cxn>
                <a:cxn ang="0">
                  <a:pos x="connsiteX1" y="connsiteY1"/>
                </a:cxn>
                <a:cxn ang="0">
                  <a:pos x="connsiteX2" y="connsiteY2"/>
                </a:cxn>
              </a:cxnLst>
              <a:rect l="l" t="t" r="r" b="b"/>
              <a:pathLst>
                <a:path w="126012" h="19581">
                  <a:moveTo>
                    <a:pt x="126012" y="19581"/>
                  </a:moveTo>
                  <a:lnTo>
                    <a:pt x="0" y="19581"/>
                  </a:lnTo>
                  <a:cubicBezTo>
                    <a:pt x="21837" y="-6168"/>
                    <a:pt x="96729" y="-6883"/>
                    <a:pt x="126012" y="19581"/>
                  </a:cubicBezTo>
                  <a:close/>
                </a:path>
              </a:pathLst>
            </a:custGeom>
            <a:solidFill>
              <a:schemeClr val="bg1"/>
            </a:solidFill>
            <a:ln w="0" cap="flat">
              <a:noFill/>
              <a:prstDash val="solid"/>
              <a:miter/>
            </a:ln>
          </p:spPr>
          <p:txBody>
            <a:bodyPr rtlCol="0" anchor="ctr">
              <a:noAutofit/>
            </a:bodyPr>
            <a:lstStyle/>
            <a:p>
              <a:endParaRPr lang="en-US"/>
            </a:p>
          </p:txBody>
        </p:sp>
        <p:sp>
          <p:nvSpPr>
            <p:cNvPr id="16" name="Freeform: Shape 15">
              <a:extLst>
                <a:ext uri="{FF2B5EF4-FFF2-40B4-BE49-F238E27FC236}">
                  <a16:creationId xmlns:a16="http://schemas.microsoft.com/office/drawing/2014/main" id="{7A168EED-80F4-AA9E-AC5E-33361319FA8E}"/>
                </a:ext>
              </a:extLst>
            </p:cNvPr>
            <p:cNvSpPr/>
            <p:nvPr/>
          </p:nvSpPr>
          <p:spPr>
            <a:xfrm>
              <a:off x="5838588" y="3155001"/>
              <a:ext cx="162505" cy="736846"/>
            </a:xfrm>
            <a:custGeom>
              <a:avLst/>
              <a:gdLst>
                <a:gd name="connsiteX0" fmla="*/ 6185 w 162505"/>
                <a:gd name="connsiteY0" fmla="*/ 0 h 736846"/>
                <a:gd name="connsiteX1" fmla="*/ 162365 w 162505"/>
                <a:gd name="connsiteY1" fmla="*/ 209782 h 736846"/>
                <a:gd name="connsiteX2" fmla="*/ 105480 w 162505"/>
                <a:gd name="connsiteY2" fmla="*/ 448806 h 736846"/>
                <a:gd name="connsiteX3" fmla="*/ 57221 w 162505"/>
                <a:gd name="connsiteY3" fmla="*/ 638645 h 736846"/>
                <a:gd name="connsiteX4" fmla="*/ 58189 w 162505"/>
                <a:gd name="connsiteY4" fmla="*/ 659640 h 736846"/>
                <a:gd name="connsiteX5" fmla="*/ 34122 w 162505"/>
                <a:gd name="connsiteY5" fmla="*/ 736847 h 736846"/>
                <a:gd name="connsiteX6" fmla="*/ 6479 w 162505"/>
                <a:gd name="connsiteY6" fmla="*/ 650510 h 736846"/>
                <a:gd name="connsiteX7" fmla="*/ 49311 w 162505"/>
                <a:gd name="connsiteY7" fmla="*/ 438035 h 736846"/>
                <a:gd name="connsiteX8" fmla="*/ 91259 w 162505"/>
                <a:gd name="connsiteY8" fmla="*/ 274114 h 736846"/>
                <a:gd name="connsiteX9" fmla="*/ 84443 w 162505"/>
                <a:gd name="connsiteY9" fmla="*/ 182939 h 736846"/>
                <a:gd name="connsiteX10" fmla="*/ 0 w 162505"/>
                <a:gd name="connsiteY10" fmla="*/ 91091 h 736846"/>
                <a:gd name="connsiteX11" fmla="*/ 6227 w 162505"/>
                <a:gd name="connsiteY11" fmla="*/ 42 h 73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05" h="736846">
                  <a:moveTo>
                    <a:pt x="6185" y="0"/>
                  </a:moveTo>
                  <a:cubicBezTo>
                    <a:pt x="93994" y="24487"/>
                    <a:pt x="159630" y="113011"/>
                    <a:pt x="162365" y="209782"/>
                  </a:cubicBezTo>
                  <a:cubicBezTo>
                    <a:pt x="164763" y="294814"/>
                    <a:pt x="136068" y="371852"/>
                    <a:pt x="105480" y="448806"/>
                  </a:cubicBezTo>
                  <a:cubicBezTo>
                    <a:pt x="81161" y="509982"/>
                    <a:pt x="57095" y="571242"/>
                    <a:pt x="57221" y="638645"/>
                  </a:cubicBezTo>
                  <a:cubicBezTo>
                    <a:pt x="57221" y="645630"/>
                    <a:pt x="57221" y="652698"/>
                    <a:pt x="58189" y="659640"/>
                  </a:cubicBezTo>
                  <a:cubicBezTo>
                    <a:pt x="62115" y="687691"/>
                    <a:pt x="54094" y="713424"/>
                    <a:pt x="34122" y="736847"/>
                  </a:cubicBezTo>
                  <a:cubicBezTo>
                    <a:pt x="16157" y="710550"/>
                    <a:pt x="8331" y="681687"/>
                    <a:pt x="6479" y="650510"/>
                  </a:cubicBezTo>
                  <a:cubicBezTo>
                    <a:pt x="2062" y="575828"/>
                    <a:pt x="27559" y="507542"/>
                    <a:pt x="49311" y="438035"/>
                  </a:cubicBezTo>
                  <a:cubicBezTo>
                    <a:pt x="66183" y="384222"/>
                    <a:pt x="81582" y="329526"/>
                    <a:pt x="91259" y="274114"/>
                  </a:cubicBezTo>
                  <a:cubicBezTo>
                    <a:pt x="96350" y="244872"/>
                    <a:pt x="91427" y="212391"/>
                    <a:pt x="84443" y="182939"/>
                  </a:cubicBezTo>
                  <a:cubicBezTo>
                    <a:pt x="73588" y="137078"/>
                    <a:pt x="41611" y="106953"/>
                    <a:pt x="0" y="91091"/>
                  </a:cubicBezTo>
                  <a:cubicBezTo>
                    <a:pt x="2104" y="60082"/>
                    <a:pt x="4123" y="30630"/>
                    <a:pt x="6227" y="42"/>
                  </a:cubicBezTo>
                  <a:close/>
                </a:path>
              </a:pathLst>
            </a:custGeom>
            <a:solidFill>
              <a:schemeClr val="tx2"/>
            </a:solidFill>
            <a:ln w="0" cap="flat">
              <a:noFill/>
              <a:prstDash val="solid"/>
              <a:miter/>
            </a:ln>
          </p:spPr>
          <p:txBody>
            <a:bodyPr rtlCol="0" anchor="ctr">
              <a:noAutofit/>
            </a:bodyPr>
            <a:lstStyle/>
            <a:p>
              <a:endParaRPr lang="en-US"/>
            </a:p>
          </p:txBody>
        </p:sp>
        <p:sp>
          <p:nvSpPr>
            <p:cNvPr id="21" name="Freeform: Shape 20">
              <a:extLst>
                <a:ext uri="{FF2B5EF4-FFF2-40B4-BE49-F238E27FC236}">
                  <a16:creationId xmlns:a16="http://schemas.microsoft.com/office/drawing/2014/main" id="{5CC1996C-5F28-F332-75EF-6566AEEB43CC}"/>
                </a:ext>
              </a:extLst>
            </p:cNvPr>
            <p:cNvSpPr/>
            <p:nvPr/>
          </p:nvSpPr>
          <p:spPr>
            <a:xfrm>
              <a:off x="6184596" y="3153865"/>
              <a:ext cx="165241" cy="741390"/>
            </a:xfrm>
            <a:custGeom>
              <a:avLst/>
              <a:gdLst>
                <a:gd name="connsiteX0" fmla="*/ 157411 w 165241"/>
                <a:gd name="connsiteY0" fmla="*/ 0 h 741390"/>
                <a:gd name="connsiteX1" fmla="*/ 163427 w 165241"/>
                <a:gd name="connsiteY1" fmla="*/ 92732 h 741390"/>
                <a:gd name="connsiteX2" fmla="*/ 164395 w 165241"/>
                <a:gd name="connsiteY2" fmla="*/ 91217 h 741390"/>
                <a:gd name="connsiteX3" fmla="*/ 70906 w 165241"/>
                <a:gd name="connsiteY3" fmla="*/ 274997 h 741390"/>
                <a:gd name="connsiteX4" fmla="*/ 125350 w 165241"/>
                <a:gd name="connsiteY4" fmla="*/ 476954 h 741390"/>
                <a:gd name="connsiteX5" fmla="*/ 152909 w 165241"/>
                <a:gd name="connsiteY5" fmla="*/ 676386 h 741390"/>
                <a:gd name="connsiteX6" fmla="*/ 131829 w 165241"/>
                <a:gd name="connsiteY6" fmla="*/ 741391 h 741390"/>
                <a:gd name="connsiteX7" fmla="*/ 103513 w 165241"/>
                <a:gd name="connsiteY7" fmla="*/ 663427 h 741390"/>
                <a:gd name="connsiteX8" fmla="*/ 80078 w 165241"/>
                <a:gd name="connsiteY8" fmla="*/ 507794 h 741390"/>
                <a:gd name="connsiteX9" fmla="*/ 12675 w 165241"/>
                <a:gd name="connsiteY9" fmla="*/ 311602 h 741390"/>
                <a:gd name="connsiteX10" fmla="*/ 26013 w 165241"/>
                <a:gd name="connsiteY10" fmla="*/ 112843 h 741390"/>
                <a:gd name="connsiteX11" fmla="*/ 157411 w 165241"/>
                <a:gd name="connsiteY11" fmla="*/ 42 h 74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241" h="741390">
                  <a:moveTo>
                    <a:pt x="157411" y="0"/>
                  </a:moveTo>
                  <a:cubicBezTo>
                    <a:pt x="159388" y="30420"/>
                    <a:pt x="161239" y="59283"/>
                    <a:pt x="163427" y="92732"/>
                  </a:cubicBezTo>
                  <a:cubicBezTo>
                    <a:pt x="165952" y="89071"/>
                    <a:pt x="165405" y="90796"/>
                    <a:pt x="164395" y="91217"/>
                  </a:cubicBezTo>
                  <a:cubicBezTo>
                    <a:pt x="86347" y="121931"/>
                    <a:pt x="64595" y="196361"/>
                    <a:pt x="70906" y="274997"/>
                  </a:cubicBezTo>
                  <a:cubicBezTo>
                    <a:pt x="76586" y="345724"/>
                    <a:pt x="103303" y="410687"/>
                    <a:pt x="125350" y="476954"/>
                  </a:cubicBezTo>
                  <a:cubicBezTo>
                    <a:pt x="146892" y="541748"/>
                    <a:pt x="165867" y="607132"/>
                    <a:pt x="152909" y="676386"/>
                  </a:cubicBezTo>
                  <a:cubicBezTo>
                    <a:pt x="148996" y="697297"/>
                    <a:pt x="139866" y="717198"/>
                    <a:pt x="131829" y="741391"/>
                  </a:cubicBezTo>
                  <a:cubicBezTo>
                    <a:pt x="111465" y="715641"/>
                    <a:pt x="95056" y="698054"/>
                    <a:pt x="103513" y="663427"/>
                  </a:cubicBezTo>
                  <a:cubicBezTo>
                    <a:pt x="116430" y="610371"/>
                    <a:pt x="97539" y="558284"/>
                    <a:pt x="80078" y="507794"/>
                  </a:cubicBezTo>
                  <a:cubicBezTo>
                    <a:pt x="57484" y="442411"/>
                    <a:pt x="31524" y="378037"/>
                    <a:pt x="12675" y="311602"/>
                  </a:cubicBezTo>
                  <a:cubicBezTo>
                    <a:pt x="-6258" y="244956"/>
                    <a:pt x="-5669" y="177259"/>
                    <a:pt x="26013" y="112843"/>
                  </a:cubicBezTo>
                  <a:cubicBezTo>
                    <a:pt x="53866" y="56211"/>
                    <a:pt x="100358" y="21584"/>
                    <a:pt x="157411" y="42"/>
                  </a:cubicBezTo>
                  <a:close/>
                </a:path>
              </a:pathLst>
            </a:custGeom>
            <a:solidFill>
              <a:schemeClr val="tx2"/>
            </a:solidFill>
            <a:ln w="0" cap="flat">
              <a:noFill/>
              <a:prstDash val="solid"/>
              <a:miter/>
            </a:ln>
          </p:spPr>
          <p:txBody>
            <a:bodyPr rtlCol="0" anchor="ctr">
              <a:noAutofit/>
            </a:bodyPr>
            <a:lstStyle/>
            <a:p>
              <a:endParaRPr lang="en-US"/>
            </a:p>
          </p:txBody>
        </p:sp>
        <p:sp>
          <p:nvSpPr>
            <p:cNvPr id="22" name="Freeform: Shape 21">
              <a:extLst>
                <a:ext uri="{FF2B5EF4-FFF2-40B4-BE49-F238E27FC236}">
                  <a16:creationId xmlns:a16="http://schemas.microsoft.com/office/drawing/2014/main" id="{61E6EDD9-9D51-D609-2E74-89E58664B96F}"/>
                </a:ext>
              </a:extLst>
            </p:cNvPr>
            <p:cNvSpPr/>
            <p:nvPr/>
          </p:nvSpPr>
          <p:spPr>
            <a:xfrm>
              <a:off x="6000876" y="4286126"/>
              <a:ext cx="184749" cy="289926"/>
            </a:xfrm>
            <a:custGeom>
              <a:avLst/>
              <a:gdLst>
                <a:gd name="connsiteX0" fmla="*/ 92555 w 184749"/>
                <a:gd name="connsiteY0" fmla="*/ 0 h 289926"/>
                <a:gd name="connsiteX1" fmla="*/ 182341 w 184749"/>
                <a:gd name="connsiteY1" fmla="*/ 174819 h 289926"/>
                <a:gd name="connsiteX2" fmla="*/ 144222 w 184749"/>
                <a:gd name="connsiteY2" fmla="*/ 274282 h 289926"/>
                <a:gd name="connsiteX3" fmla="*/ 39457 w 184749"/>
                <a:gd name="connsiteY3" fmla="*/ 273441 h 289926"/>
                <a:gd name="connsiteX4" fmla="*/ 2684 w 184749"/>
                <a:gd name="connsiteY4" fmla="*/ 175492 h 289926"/>
                <a:gd name="connsiteX5" fmla="*/ 21618 w 184749"/>
                <a:gd name="connsiteY5" fmla="*/ 122436 h 289926"/>
                <a:gd name="connsiteX6" fmla="*/ 92555 w 184749"/>
                <a:gd name="connsiteY6" fmla="*/ 0 h 28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49" h="289926">
                  <a:moveTo>
                    <a:pt x="92555" y="0"/>
                  </a:moveTo>
                  <a:cubicBezTo>
                    <a:pt x="124405" y="61008"/>
                    <a:pt x="168036" y="110235"/>
                    <a:pt x="182341" y="174819"/>
                  </a:cubicBezTo>
                  <a:cubicBezTo>
                    <a:pt x="191009" y="213948"/>
                    <a:pt x="175820" y="253413"/>
                    <a:pt x="144222" y="274282"/>
                  </a:cubicBezTo>
                  <a:cubicBezTo>
                    <a:pt x="112246" y="295446"/>
                    <a:pt x="71139" y="295109"/>
                    <a:pt x="39457" y="273441"/>
                  </a:cubicBezTo>
                  <a:cubicBezTo>
                    <a:pt x="8869" y="252530"/>
                    <a:pt x="-6614" y="213316"/>
                    <a:pt x="2684" y="175492"/>
                  </a:cubicBezTo>
                  <a:cubicBezTo>
                    <a:pt x="7144" y="157316"/>
                    <a:pt x="12782" y="138803"/>
                    <a:pt x="21618" y="122436"/>
                  </a:cubicBezTo>
                  <a:cubicBezTo>
                    <a:pt x="43202" y="82508"/>
                    <a:pt x="66974" y="43757"/>
                    <a:pt x="92555" y="0"/>
                  </a:cubicBezTo>
                  <a:close/>
                </a:path>
              </a:pathLst>
            </a:custGeom>
            <a:solidFill>
              <a:schemeClr val="tx2"/>
            </a:solidFill>
            <a:ln w="0" cap="flat">
              <a:noFill/>
              <a:prstDash val="solid"/>
              <a:miter/>
            </a:ln>
          </p:spPr>
          <p:txBody>
            <a:bodyPr rtlCol="0" anchor="ctr">
              <a:noAutofit/>
            </a:bodyPr>
            <a:lstStyle/>
            <a:p>
              <a:endParaRPr lang="en-US"/>
            </a:p>
          </p:txBody>
        </p:sp>
      </p:grpSp>
      <p:sp>
        <p:nvSpPr>
          <p:cNvPr id="25" name="textruta 24">
            <a:extLst>
              <a:ext uri="{FF2B5EF4-FFF2-40B4-BE49-F238E27FC236}">
                <a16:creationId xmlns:a16="http://schemas.microsoft.com/office/drawing/2014/main" id="{B3B483F8-378B-55FF-A846-D0F315277AD4}"/>
              </a:ext>
            </a:extLst>
          </p:cNvPr>
          <p:cNvSpPr txBox="1"/>
          <p:nvPr/>
        </p:nvSpPr>
        <p:spPr>
          <a:xfrm>
            <a:off x="839788" y="6368184"/>
            <a:ext cx="22654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o" sz="1200" i="1" err="1">
                <a:solidFill>
                  <a:schemeClr val="bg1">
                    <a:lumMod val="65000"/>
                  </a:schemeClr>
                </a:solidFill>
                <a:cs typeface="Calibri"/>
              </a:rPr>
              <a:t>Kennelly </a:t>
            </a:r>
            <a:r>
              <a:rPr lang="no" sz="1200" i="1">
                <a:solidFill>
                  <a:schemeClr val="bg1">
                    <a:lumMod val="65000"/>
                  </a:schemeClr>
                </a:solidFill>
                <a:cs typeface="Calibri"/>
              </a:rPr>
              <a:t>et al 2019</a:t>
            </a:r>
            <a:endParaRPr lang="sv-SE" sz="1200" i="1">
              <a:solidFill>
                <a:schemeClr val="bg1">
                  <a:lumMod val="65000"/>
                </a:schemeClr>
              </a:solidFill>
            </a:endParaRPr>
          </a:p>
        </p:txBody>
      </p:sp>
      <p:pic>
        <p:nvPicPr>
          <p:cNvPr id="4" name="Graphic 7">
            <a:hlinkClick r:id="" action="ppaction://hlinkshowjump?jump=nextslide"/>
            <a:extLst>
              <a:ext uri="{FF2B5EF4-FFF2-40B4-BE49-F238E27FC236}">
                <a16:creationId xmlns:a16="http://schemas.microsoft.com/office/drawing/2014/main" id="{73F16194-B24E-5C73-311B-96AC9FA7AC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 action="ppaction://hlinkshowjump?jump=firstslide"/>
            <a:extLst>
              <a:ext uri="{FF2B5EF4-FFF2-40B4-BE49-F238E27FC236}">
                <a16:creationId xmlns:a16="http://schemas.microsoft.com/office/drawing/2014/main" id="{C5D67553-E1EC-EC52-EA96-3B33CDE14A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26" name="Graphic 6">
            <a:hlinkClick r:id="" action="ppaction://hlinkshowjump?jump=previousslide"/>
            <a:extLst>
              <a:ext uri="{FF2B5EF4-FFF2-40B4-BE49-F238E27FC236}">
                <a16:creationId xmlns:a16="http://schemas.microsoft.com/office/drawing/2014/main" id="{CC02233E-2BBA-B323-C9A7-92F6D5F577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553311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39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8FB7-7B88-AD54-D9C7-7A573CC30CD6}"/>
              </a:ext>
            </a:extLst>
          </p:cNvPr>
          <p:cNvSpPr txBox="1">
            <a:spLocks noGrp="1"/>
          </p:cNvSpPr>
          <p:nvPr>
            <p:ph type="title"/>
          </p:nvPr>
        </p:nvSpPr>
        <p:spPr>
          <a:xfrm>
            <a:off x="839788" y="916343"/>
            <a:ext cx="10512425" cy="1072795"/>
          </a:xfrm>
        </p:spPr>
        <p:txBody>
          <a:bodyPr>
            <a:noAutofit/>
          </a:bodyPr>
          <a:lstStyle/>
          <a:p>
            <a:pPr lvl="0">
              <a:lnSpc>
                <a:spcPts val="3300"/>
              </a:lnSpc>
            </a:pPr>
            <a:r>
              <a:rPr lang="no" sz="1400" b="1"/>
              <a:t>Grunnleggende informasjon om UVI </a:t>
            </a:r>
            <a:br>
              <a:rPr lang="en" sz="3200" b="1"/>
            </a:br>
            <a:r>
              <a:rPr lang="no" sz="3200"/>
              <a:t>Typer urinveisinfeksjoner</a:t>
            </a:r>
          </a:p>
        </p:txBody>
      </p:sp>
      <p:sp>
        <p:nvSpPr>
          <p:cNvPr id="3" name="Content Placeholder 2">
            <a:extLst>
              <a:ext uri="{FF2B5EF4-FFF2-40B4-BE49-F238E27FC236}">
                <a16:creationId xmlns:a16="http://schemas.microsoft.com/office/drawing/2014/main" id="{716EF31A-77AD-1E0F-08B9-B4BC06046394}"/>
              </a:ext>
            </a:extLst>
          </p:cNvPr>
          <p:cNvSpPr txBox="1">
            <a:spLocks noGrp="1"/>
          </p:cNvSpPr>
          <p:nvPr>
            <p:ph idx="1"/>
          </p:nvPr>
        </p:nvSpPr>
        <p:spPr/>
        <p:txBody>
          <a:bodyPr vert="horz" lIns="0" tIns="0" rIns="0" bIns="0" rtlCol="0" anchor="t">
            <a:noAutofit/>
          </a:bodyPr>
          <a:lstStyle/>
          <a:p>
            <a:pPr marL="0" indent="0">
              <a:spcAft>
                <a:spcPts val="1200"/>
              </a:spcAft>
              <a:buNone/>
            </a:pPr>
            <a:r>
              <a:rPr lang="no" sz="2000" dirty="0"/>
              <a:t>Urinveisinfeksjoner kan deles inn etter plassering og alvorlighetsgrad:</a:t>
            </a:r>
          </a:p>
          <a:p>
            <a:pPr lvl="0"/>
            <a:r>
              <a:rPr lang="no" sz="2000" b="1" dirty="0"/>
              <a:t>Nedre urinveisinfeksjoner </a:t>
            </a:r>
            <a:r>
              <a:rPr lang="no" sz="2000" dirty="0"/>
              <a:t>(cystitt)</a:t>
            </a:r>
            <a:endParaRPr lang="sv-SE" sz="2000" dirty="0"/>
          </a:p>
          <a:p>
            <a:r>
              <a:rPr lang="no" sz="2000" b="1" dirty="0"/>
              <a:t>Øvre urinveisinfeksjoner </a:t>
            </a:r>
            <a:r>
              <a:rPr lang="no" sz="2000" dirty="0"/>
              <a:t>(</a:t>
            </a:r>
            <a:r>
              <a:rPr lang="no" dirty="0"/>
              <a:t>når nyrene er påvirket</a:t>
            </a:r>
            <a:r>
              <a:rPr lang="no" sz="2000" dirty="0"/>
              <a:t>)</a:t>
            </a:r>
            <a:endParaRPr lang="sv-SE" sz="2000" dirty="0"/>
          </a:p>
          <a:p>
            <a:pPr lvl="0">
              <a:lnSpc>
                <a:spcPts val="2300"/>
              </a:lnSpc>
            </a:pPr>
            <a:r>
              <a:rPr lang="no" sz="2000" b="1" dirty="0"/>
              <a:t>Komplisert UVI: </a:t>
            </a:r>
            <a:r>
              <a:rPr lang="no" sz="2000" dirty="0"/>
              <a:t>Strukturell eller funksjonell forstyrrelse i urinveiene eller ved underliggende sykdom</a:t>
            </a:r>
            <a:endParaRPr lang="sv-SE" sz="2000" dirty="0"/>
          </a:p>
        </p:txBody>
      </p:sp>
      <p:pic>
        <p:nvPicPr>
          <p:cNvPr id="9" name="Picture Placeholder 8" descr="A close-up of a medically accurate image of a virus&#10;&#10;Description automatically generated">
            <a:extLst>
              <a:ext uri="{FF2B5EF4-FFF2-40B4-BE49-F238E27FC236}">
                <a16:creationId xmlns:a16="http://schemas.microsoft.com/office/drawing/2014/main" id="{1538BF48-077C-6B98-AB6B-F6B13456797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798" t="4453" r="9750" b="4254"/>
          <a:stretch/>
        </p:blipFill>
        <p:spPr>
          <a:xfrm>
            <a:off x="7180036" y="2269921"/>
            <a:ext cx="4172177" cy="3930854"/>
          </a:xfrm>
          <a:ln>
            <a:noFill/>
          </a:ln>
          <a:effectLst/>
        </p:spPr>
      </p:pic>
      <p:pic>
        <p:nvPicPr>
          <p:cNvPr id="4" name="Graphic 7">
            <a:hlinkClick r:id="" action="ppaction://hlinkshowjump?jump=nextslide"/>
            <a:extLst>
              <a:ext uri="{FF2B5EF4-FFF2-40B4-BE49-F238E27FC236}">
                <a16:creationId xmlns:a16="http://schemas.microsoft.com/office/drawing/2014/main" id="{DC9E66F4-5D03-8BA7-E555-897608B983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 action="ppaction://hlinkshowjump?jump=firstslide"/>
            <a:extLst>
              <a:ext uri="{FF2B5EF4-FFF2-40B4-BE49-F238E27FC236}">
                <a16:creationId xmlns:a16="http://schemas.microsoft.com/office/drawing/2014/main" id="{495AEE2C-FD6F-1FCC-864E-924B00608E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247C2FAA-7C2E-1C57-6E44-EBE5B9578B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88546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62E7-FA66-0416-9C29-6F4DAEC4815A}"/>
              </a:ext>
            </a:extLst>
          </p:cNvPr>
          <p:cNvSpPr>
            <a:spLocks noGrp="1"/>
          </p:cNvSpPr>
          <p:nvPr>
            <p:ph type="title"/>
          </p:nvPr>
        </p:nvSpPr>
        <p:spPr>
          <a:xfrm>
            <a:off x="839788" y="916343"/>
            <a:ext cx="10512425" cy="1054121"/>
          </a:xfrm>
        </p:spPr>
        <p:txBody>
          <a:bodyPr/>
          <a:lstStyle/>
          <a:p>
            <a:r>
              <a:rPr lang="no" sz="1400" b="1"/>
              <a:t>Grunnleggende informasjon om UVI </a:t>
            </a:r>
            <a:br>
              <a:rPr lang="en" sz="3200" b="1"/>
            </a:br>
            <a:r>
              <a:rPr lang="no"/>
              <a:t>Hvordan oppstår en UVI?</a:t>
            </a:r>
          </a:p>
        </p:txBody>
      </p:sp>
      <p:pic>
        <p:nvPicPr>
          <p:cNvPr id="20" name="Picture Placeholder 19">
            <a:extLst>
              <a:ext uri="{FF2B5EF4-FFF2-40B4-BE49-F238E27FC236}">
                <a16:creationId xmlns:a16="http://schemas.microsoft.com/office/drawing/2014/main" id="{E0B00E18-3D7D-98E8-8292-D1B1F9B19DF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3" r="113"/>
          <a:stretch/>
        </p:blipFill>
        <p:spPr>
          <a:xfrm>
            <a:off x="5664200" y="2269921"/>
            <a:ext cx="5688013" cy="3206751"/>
          </a:xfrm>
        </p:spPr>
      </p:pic>
      <p:sp>
        <p:nvSpPr>
          <p:cNvPr id="13" name="Rectangle: Rounded Corners 12">
            <a:hlinkClick r:id="rId4"/>
            <a:extLst>
              <a:ext uri="{FF2B5EF4-FFF2-40B4-BE49-F238E27FC236}">
                <a16:creationId xmlns:a16="http://schemas.microsoft.com/office/drawing/2014/main" id="{F033BDE6-FD1C-1C7F-C130-8CB55EAE1362}"/>
              </a:ext>
            </a:extLst>
          </p:cNvPr>
          <p:cNvSpPr/>
          <p:nvPr/>
        </p:nvSpPr>
        <p:spPr>
          <a:xfrm>
            <a:off x="838199" y="4527913"/>
            <a:ext cx="4172177"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288000" rtlCol="0" anchor="ctr"/>
          <a:lstStyle/>
          <a:p>
            <a:pPr algn="ctr"/>
            <a:r>
              <a:rPr lang="no" sz="1400"/>
              <a:t>Se animasjon</a:t>
            </a:r>
          </a:p>
        </p:txBody>
      </p:sp>
      <p:sp>
        <p:nvSpPr>
          <p:cNvPr id="18" name="Content Placeholder 17">
            <a:extLst>
              <a:ext uri="{FF2B5EF4-FFF2-40B4-BE49-F238E27FC236}">
                <a16:creationId xmlns:a16="http://schemas.microsoft.com/office/drawing/2014/main" id="{C025D3F2-C57C-B688-2D98-188AB875F4EB}"/>
              </a:ext>
            </a:extLst>
          </p:cNvPr>
          <p:cNvSpPr>
            <a:spLocks noGrp="1"/>
          </p:cNvSpPr>
          <p:nvPr>
            <p:ph idx="1"/>
          </p:nvPr>
        </p:nvSpPr>
        <p:spPr>
          <a:xfrm>
            <a:off x="839788" y="2276475"/>
            <a:ext cx="4172177" cy="1886964"/>
          </a:xfrm>
        </p:spPr>
        <p:txBody>
          <a:bodyPr/>
          <a:lstStyle/>
          <a:p>
            <a:pPr marL="0" indent="0">
              <a:spcAft>
                <a:spcPts val="600"/>
              </a:spcAft>
              <a:buNone/>
            </a:pPr>
            <a:r>
              <a:rPr lang="no" sz="2000" b="1" dirty="0"/>
              <a:t>Urinveisinfeksjoner – </a:t>
            </a:r>
            <a:br>
              <a:rPr lang="en-US" sz="2000" b="1" dirty="0"/>
            </a:br>
            <a:r>
              <a:rPr lang="no" sz="2000" b="1" dirty="0"/>
              <a:t>en sekvensiell forklaring</a:t>
            </a:r>
          </a:p>
          <a:p>
            <a:pPr marL="0" indent="0">
              <a:buNone/>
            </a:pPr>
            <a:r>
              <a:rPr lang="no" sz="2000" dirty="0"/>
              <a:t>Se denne beskrivende trinnvise animasjonen for en klar forståelse av </a:t>
            </a:r>
            <a:r>
              <a:rPr lang="no" dirty="0"/>
              <a:t>hvordan </a:t>
            </a:r>
            <a:r>
              <a:rPr lang="no" sz="2000" dirty="0"/>
              <a:t>en UVI oppstår.</a:t>
            </a:r>
          </a:p>
        </p:txBody>
      </p:sp>
      <p:pic>
        <p:nvPicPr>
          <p:cNvPr id="21" name="Graphic 20">
            <a:extLst>
              <a:ext uri="{FF2B5EF4-FFF2-40B4-BE49-F238E27FC236}">
                <a16:creationId xmlns:a16="http://schemas.microsoft.com/office/drawing/2014/main" id="{26A58948-4DD1-F894-9D05-5BB0DC53B0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9868" y="4603250"/>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73397327-994A-9348-3A45-6536F6985B2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 action="ppaction://hlinkshowjump?jump=firstslide"/>
            <a:extLst>
              <a:ext uri="{FF2B5EF4-FFF2-40B4-BE49-F238E27FC236}">
                <a16:creationId xmlns:a16="http://schemas.microsoft.com/office/drawing/2014/main" id="{E57E2C14-94D5-257C-2624-E67D4D86F56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6F3F6F20-FC3E-5393-C9E2-77677BD59D8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4572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D801-B844-F491-01BC-8DC65A6F905E}"/>
              </a:ext>
            </a:extLst>
          </p:cNvPr>
          <p:cNvSpPr>
            <a:spLocks noGrp="1"/>
          </p:cNvSpPr>
          <p:nvPr>
            <p:ph type="title"/>
          </p:nvPr>
        </p:nvSpPr>
        <p:spPr>
          <a:xfrm>
            <a:off x="839788" y="335281"/>
            <a:ext cx="10512425" cy="1635184"/>
          </a:xfrm>
        </p:spPr>
        <p:txBody>
          <a:bodyPr>
            <a:noAutofit/>
          </a:bodyPr>
          <a:lstStyle/>
          <a:p>
            <a:pPr>
              <a:lnSpc>
                <a:spcPts val="3300"/>
              </a:lnSpc>
            </a:pPr>
            <a:r>
              <a:rPr lang="no" sz="1400" b="1"/>
              <a:t>Grunnleggende informasjon om UVI </a:t>
            </a:r>
            <a:br>
              <a:rPr lang="en" sz="3200" b="1"/>
            </a:br>
            <a:r>
              <a:rPr lang="no" sz="3200"/>
              <a:t>Viktige aspekter å vurdere for </a:t>
            </a:r>
            <a:br>
              <a:rPr lang="en-US" sz="3200"/>
            </a:br>
            <a:r>
              <a:rPr lang="no" sz="3200"/>
              <a:t>å redusere risikoen for UVI hos kateterbrukere</a:t>
            </a:r>
          </a:p>
        </p:txBody>
      </p:sp>
      <p:pic>
        <p:nvPicPr>
          <p:cNvPr id="15" name="Picture Placeholder 14">
            <a:extLst>
              <a:ext uri="{FF2B5EF4-FFF2-40B4-BE49-F238E27FC236}">
                <a16:creationId xmlns:a16="http://schemas.microsoft.com/office/drawing/2014/main" id="{DE5FB09C-E6CB-39E1-37C0-BCEA44C1B8D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 r="12"/>
          <a:stretch/>
        </p:blipFill>
        <p:spPr>
          <a:xfrm>
            <a:off x="5664200" y="2269921"/>
            <a:ext cx="5688013" cy="3200247"/>
          </a:xfrm>
        </p:spPr>
      </p:pic>
      <p:sp>
        <p:nvSpPr>
          <p:cNvPr id="12" name="Rectangle: Rounded Corners 11">
            <a:hlinkClick r:id="rId4"/>
            <a:extLst>
              <a:ext uri="{FF2B5EF4-FFF2-40B4-BE49-F238E27FC236}">
                <a16:creationId xmlns:a16="http://schemas.microsoft.com/office/drawing/2014/main" id="{15502E5A-0AD2-E87A-CF72-8FFEAC316891}"/>
              </a:ext>
            </a:extLst>
          </p:cNvPr>
          <p:cNvSpPr/>
          <p:nvPr/>
        </p:nvSpPr>
        <p:spPr>
          <a:xfrm>
            <a:off x="838199" y="5240412"/>
            <a:ext cx="4172177"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no" sz="1400"/>
              <a:t>Se animasjon</a:t>
            </a:r>
          </a:p>
        </p:txBody>
      </p:sp>
      <p:sp>
        <p:nvSpPr>
          <p:cNvPr id="5" name="Content Placeholder 4">
            <a:extLst>
              <a:ext uri="{FF2B5EF4-FFF2-40B4-BE49-F238E27FC236}">
                <a16:creationId xmlns:a16="http://schemas.microsoft.com/office/drawing/2014/main" id="{9A6725D8-7236-CD39-BAD1-3F6CAF965AE8}"/>
              </a:ext>
            </a:extLst>
          </p:cNvPr>
          <p:cNvSpPr>
            <a:spLocks noGrp="1"/>
          </p:cNvSpPr>
          <p:nvPr>
            <p:ph idx="1"/>
          </p:nvPr>
        </p:nvSpPr>
        <p:spPr/>
        <p:txBody>
          <a:bodyPr/>
          <a:lstStyle/>
          <a:p>
            <a:pPr marL="0" indent="0">
              <a:buNone/>
            </a:pPr>
            <a:r>
              <a:rPr lang="no" dirty="0"/>
              <a:t>Ren i</a:t>
            </a:r>
            <a:r>
              <a:rPr lang="no" sz="2000" dirty="0"/>
              <a:t>ntermitterende kateterisering er gullstandarden for blærebehandling, men det er en økt risiko for urinveisinfeksjoner (UVI) sammenlignet med naturlig blæretømming.</a:t>
            </a:r>
          </a:p>
          <a:p>
            <a:pPr marL="0" indent="0">
              <a:buNone/>
            </a:pPr>
            <a:r>
              <a:rPr lang="no" sz="2000" dirty="0"/>
              <a:t>Se denne korte, beskrivende animasjonen som viser de optimale forholdene for skånsom og vellykket kateterisering for å unngå komplikasjoner som UVI.</a:t>
            </a:r>
            <a:endParaRPr lang="en-US" sz="2000" dirty="0">
              <a:cs typeface="Calibri"/>
            </a:endParaRPr>
          </a:p>
          <a:p>
            <a:pPr marL="0" indent="0">
              <a:buNone/>
            </a:pPr>
            <a:endParaRPr lang="en-SE" dirty="0"/>
          </a:p>
        </p:txBody>
      </p:sp>
      <p:pic>
        <p:nvPicPr>
          <p:cNvPr id="11" name="Graphic 10">
            <a:extLst>
              <a:ext uri="{FF2B5EF4-FFF2-40B4-BE49-F238E27FC236}">
                <a16:creationId xmlns:a16="http://schemas.microsoft.com/office/drawing/2014/main" id="{FAC6ADDC-29A2-FEA3-8D25-97741DA2DD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3147" y="5318651"/>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D9F96EB4-F4E7-0361-940F-8A1B45D6B0F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 action="ppaction://hlinkshowjump?jump=firstslide"/>
            <a:extLst>
              <a:ext uri="{FF2B5EF4-FFF2-40B4-BE49-F238E27FC236}">
                <a16:creationId xmlns:a16="http://schemas.microsoft.com/office/drawing/2014/main" id="{8908164F-7D37-F964-FEFB-C9033943C23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65A25E4C-5315-3099-37CA-26EC03D0A22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300463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C548121-9A91-93FE-B1C1-96AFBD9B7EE6}"/>
              </a:ext>
            </a:extLst>
          </p:cNvPr>
          <p:cNvSpPr>
            <a:spLocks noGrp="1"/>
          </p:cNvSpPr>
          <p:nvPr>
            <p:ph type="title"/>
          </p:nvPr>
        </p:nvSpPr>
        <p:spPr/>
        <p:txBody>
          <a:bodyPr anchor="b" anchorCtr="0">
            <a:noAutofit/>
          </a:bodyPr>
          <a:lstStyle/>
          <a:p>
            <a:r>
              <a:rPr lang="no" sz="1400" b="1"/>
              <a:t>Grunnleggende informasjon om UVI </a:t>
            </a:r>
            <a:br>
              <a:rPr lang="en" sz="3200" b="1"/>
            </a:br>
            <a:r>
              <a:rPr lang="no"/>
              <a:t>Vanlige symptomer på urinveisinfeksjoner</a:t>
            </a:r>
            <a:endParaRPr lang="en-US"/>
          </a:p>
        </p:txBody>
      </p:sp>
      <p:sp>
        <p:nvSpPr>
          <p:cNvPr id="9" name="Content Placeholder 8">
            <a:extLst>
              <a:ext uri="{FF2B5EF4-FFF2-40B4-BE49-F238E27FC236}">
                <a16:creationId xmlns:a16="http://schemas.microsoft.com/office/drawing/2014/main" id="{DB1D17D9-C947-7CB9-D780-1EC94EB95939}"/>
              </a:ext>
            </a:extLst>
          </p:cNvPr>
          <p:cNvSpPr>
            <a:spLocks noGrp="1"/>
          </p:cNvSpPr>
          <p:nvPr>
            <p:ph idx="1"/>
          </p:nvPr>
        </p:nvSpPr>
        <p:spPr/>
        <p:txBody>
          <a:bodyPr/>
          <a:lstStyle/>
          <a:p>
            <a:pPr marL="285750" indent="-285750">
              <a:lnSpc>
                <a:spcPct val="100000"/>
              </a:lnSpc>
              <a:spcBef>
                <a:spcPts val="0"/>
              </a:spcBef>
              <a:spcAft>
                <a:spcPts val="600"/>
              </a:spcAft>
              <a:buFont typeface="Arial" panose="020B0604020202020204" pitchFamily="34" charset="0"/>
              <a:buChar char="•"/>
            </a:pPr>
            <a:r>
              <a:rPr lang="no" sz="2000" kern="1200" dirty="0">
                <a:ea typeface="+mn-ea"/>
                <a:cs typeface="+mn-cs"/>
              </a:rPr>
              <a:t>Stikkende/brennende følelse </a:t>
            </a:r>
            <a:br>
              <a:rPr lang="en-US" sz="2000" kern="1200" dirty="0">
                <a:ea typeface="+mn-ea"/>
                <a:cs typeface="+mn-cs"/>
              </a:rPr>
            </a:br>
            <a:r>
              <a:rPr lang="no" sz="2000" kern="1200" dirty="0">
                <a:ea typeface="+mn-ea"/>
                <a:cs typeface="+mn-cs"/>
              </a:rPr>
              <a:t>ved tømming av blæren</a:t>
            </a:r>
          </a:p>
          <a:p>
            <a:pPr marL="285750" indent="-285750">
              <a:lnSpc>
                <a:spcPct val="100000"/>
              </a:lnSpc>
              <a:spcBef>
                <a:spcPts val="0"/>
              </a:spcBef>
              <a:spcAft>
                <a:spcPts val="600"/>
              </a:spcAft>
              <a:buFont typeface="Arial" panose="020B0604020202020204" pitchFamily="34" charset="0"/>
              <a:buChar char="•"/>
            </a:pPr>
            <a:r>
              <a:rPr lang="no" sz="2000" kern="1200" dirty="0">
                <a:ea typeface="+mn-ea"/>
                <a:cs typeface="+mn-cs"/>
              </a:rPr>
              <a:t>Urininkontinens</a:t>
            </a:r>
          </a:p>
          <a:p>
            <a:pPr marL="285750" indent="-285750">
              <a:lnSpc>
                <a:spcPct val="100000"/>
              </a:lnSpc>
              <a:spcBef>
                <a:spcPts val="0"/>
              </a:spcBef>
              <a:spcAft>
                <a:spcPts val="600"/>
              </a:spcAft>
              <a:buFont typeface="Arial" panose="020B0604020202020204" pitchFamily="34" charset="0"/>
              <a:buChar char="•"/>
            </a:pPr>
            <a:r>
              <a:rPr lang="no" sz="2000" kern="1200" dirty="0">
                <a:ea typeface="+mn-ea"/>
                <a:cs typeface="+mn-cs"/>
              </a:rPr>
              <a:t>Økt miksjonsfrekvens</a:t>
            </a:r>
          </a:p>
          <a:p>
            <a:pPr marL="285750" indent="-285750">
              <a:lnSpc>
                <a:spcPct val="100000"/>
              </a:lnSpc>
              <a:spcBef>
                <a:spcPts val="0"/>
              </a:spcBef>
              <a:spcAft>
                <a:spcPts val="600"/>
              </a:spcAft>
              <a:buFont typeface="Arial" panose="020B0604020202020204" pitchFamily="34" charset="0"/>
              <a:buChar char="•"/>
            </a:pPr>
            <a:r>
              <a:rPr lang="no" dirty="0"/>
              <a:t>Ille</a:t>
            </a:r>
            <a:r>
              <a:rPr lang="no" sz="2000" kern="1200" dirty="0">
                <a:ea typeface="+mn-ea"/>
                <a:cs typeface="+mn-cs"/>
              </a:rPr>
              <a:t>luktende urin og/eller </a:t>
            </a:r>
            <a:r>
              <a:rPr lang="no" dirty="0"/>
              <a:t>grumsete</a:t>
            </a:r>
            <a:r>
              <a:rPr lang="no" sz="2000" kern="1200" dirty="0">
                <a:ea typeface="+mn-ea"/>
                <a:cs typeface="+mn-cs"/>
              </a:rPr>
              <a:t> urin</a:t>
            </a:r>
          </a:p>
          <a:p>
            <a:pPr marL="285750" indent="-285750">
              <a:lnSpc>
                <a:spcPct val="100000"/>
              </a:lnSpc>
              <a:spcBef>
                <a:spcPts val="0"/>
              </a:spcBef>
              <a:spcAft>
                <a:spcPts val="600"/>
              </a:spcAft>
              <a:buFont typeface="Arial" panose="020B0604020202020204" pitchFamily="34" charset="0"/>
              <a:buChar char="•"/>
            </a:pPr>
            <a:r>
              <a:rPr lang="no" sz="2000" kern="1200" dirty="0">
                <a:ea typeface="+mn-ea"/>
                <a:cs typeface="+mn-cs"/>
              </a:rPr>
              <a:t>Lekkasje/økt lekkasje</a:t>
            </a:r>
          </a:p>
          <a:p>
            <a:pPr marL="285750" indent="-285750">
              <a:lnSpc>
                <a:spcPct val="100000"/>
              </a:lnSpc>
              <a:spcBef>
                <a:spcPts val="0"/>
              </a:spcBef>
              <a:spcAft>
                <a:spcPts val="600"/>
              </a:spcAft>
              <a:buFont typeface="Arial" panose="020B0604020202020204" pitchFamily="34" charset="0"/>
              <a:buChar char="•"/>
            </a:pPr>
            <a:r>
              <a:rPr lang="no" sz="2000" kern="1200" dirty="0">
                <a:ea typeface="+mn-ea"/>
                <a:cs typeface="+mn-cs"/>
              </a:rPr>
              <a:t>Smerter over nedre del av magen eller ryggen</a:t>
            </a:r>
          </a:p>
          <a:p>
            <a:pPr marL="285750" indent="-285750">
              <a:lnSpc>
                <a:spcPct val="100000"/>
              </a:lnSpc>
              <a:spcBef>
                <a:spcPts val="0"/>
              </a:spcBef>
              <a:spcAft>
                <a:spcPts val="600"/>
              </a:spcAft>
              <a:buFont typeface="Arial" panose="020B0604020202020204" pitchFamily="34" charset="0"/>
              <a:buChar char="•"/>
            </a:pPr>
            <a:r>
              <a:rPr lang="no" sz="2000" kern="1200" dirty="0">
                <a:ea typeface="+mn-ea"/>
                <a:cs typeface="+mn-cs"/>
              </a:rPr>
              <a:t>Feber og/eller nedsatt allmenntilstand</a:t>
            </a:r>
          </a:p>
          <a:p>
            <a:pPr marL="285750" indent="-285750">
              <a:lnSpc>
                <a:spcPct val="100000"/>
              </a:lnSpc>
              <a:spcBef>
                <a:spcPts val="0"/>
              </a:spcBef>
              <a:spcAft>
                <a:spcPts val="600"/>
              </a:spcAft>
              <a:buFont typeface="Arial" panose="020B0604020202020204" pitchFamily="34" charset="0"/>
              <a:buChar char="•"/>
            </a:pPr>
            <a:r>
              <a:rPr lang="no" sz="2000" kern="1200" dirty="0">
                <a:ea typeface="+mn-ea"/>
                <a:cs typeface="+mn-cs"/>
              </a:rPr>
              <a:t>Økt spastisitet</a:t>
            </a:r>
          </a:p>
          <a:p>
            <a:pPr marL="285750" indent="-285750">
              <a:lnSpc>
                <a:spcPct val="100000"/>
              </a:lnSpc>
              <a:spcBef>
                <a:spcPts val="0"/>
              </a:spcBef>
              <a:spcAft>
                <a:spcPts val="600"/>
              </a:spcAft>
              <a:buFont typeface="Arial" panose="020B0604020202020204" pitchFamily="34" charset="0"/>
              <a:buChar char="•"/>
            </a:pPr>
            <a:r>
              <a:rPr lang="no" sz="2000" dirty="0"/>
              <a:t>Forvirring (for eldre)</a:t>
            </a:r>
          </a:p>
          <a:p>
            <a:pPr marL="285750" indent="-285750">
              <a:lnSpc>
                <a:spcPct val="100000"/>
              </a:lnSpc>
              <a:spcBef>
                <a:spcPts val="0"/>
              </a:spcBef>
              <a:spcAft>
                <a:spcPts val="600"/>
              </a:spcAft>
              <a:buFont typeface="Arial" panose="020B0604020202020204" pitchFamily="34" charset="0"/>
              <a:buChar char="•"/>
            </a:pPr>
            <a:r>
              <a:rPr lang="no" sz="2000" kern="0" dirty="0">
                <a:ea typeface="+mn-ea"/>
                <a:cs typeface="+mn-cs"/>
              </a:rPr>
              <a:t>Hematuri</a:t>
            </a:r>
            <a:endParaRPr lang="en-US" sz="2000" dirty="0"/>
          </a:p>
          <a:p>
            <a:pPr marL="0" indent="0">
              <a:lnSpc>
                <a:spcPct val="100000"/>
              </a:lnSpc>
              <a:spcBef>
                <a:spcPts val="0"/>
              </a:spcBef>
              <a:spcAft>
                <a:spcPts val="200"/>
              </a:spcAft>
              <a:buNone/>
            </a:pPr>
            <a:endParaRPr lang="en-SE" dirty="0"/>
          </a:p>
        </p:txBody>
      </p:sp>
      <p:pic>
        <p:nvPicPr>
          <p:cNvPr id="13" name="Picture Placeholder 12" descr="A close-up of a person's stomach&#10;&#10;Description automatically generated">
            <a:extLst>
              <a:ext uri="{FF2B5EF4-FFF2-40B4-BE49-F238E27FC236}">
                <a16:creationId xmlns:a16="http://schemas.microsoft.com/office/drawing/2014/main" id="{22AA7880-80F4-1A44-B1FD-6C4BE661051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105" t="1515" r="1096" b="1"/>
          <a:stretch/>
        </p:blipFill>
        <p:spPr>
          <a:xfrm>
            <a:off x="7180036" y="2269921"/>
            <a:ext cx="4172177" cy="3930854"/>
          </a:xfrm>
        </p:spPr>
      </p:pic>
      <p:sp>
        <p:nvSpPr>
          <p:cNvPr id="3" name="Content Placeholder 2">
            <a:extLst>
              <a:ext uri="{FF2B5EF4-FFF2-40B4-BE49-F238E27FC236}">
                <a16:creationId xmlns:a16="http://schemas.microsoft.com/office/drawing/2014/main" id="{ED439797-9571-2529-4A60-1313710F05E6}"/>
              </a:ext>
            </a:extLst>
          </p:cNvPr>
          <p:cNvSpPr>
            <a:spLocks/>
          </p:cNvSpPr>
          <p:nvPr/>
        </p:nvSpPr>
        <p:spPr>
          <a:xfrm>
            <a:off x="6172200" y="2073600"/>
            <a:ext cx="5181600" cy="4230000"/>
          </a:xfrm>
          <a:prstGeom prst="rect">
            <a:avLst/>
          </a:prstGeom>
        </p:spPr>
        <p:txBody>
          <a:bodyPr/>
          <a:lstStyle/>
          <a:p>
            <a:endParaRPr lang="en-US" sz="1600"/>
          </a:p>
        </p:txBody>
      </p:sp>
      <p:pic>
        <p:nvPicPr>
          <p:cNvPr id="4" name="Graphic 7">
            <a:hlinkClick r:id="" action="ppaction://hlinkshowjump?jump=nextslide"/>
            <a:extLst>
              <a:ext uri="{FF2B5EF4-FFF2-40B4-BE49-F238E27FC236}">
                <a16:creationId xmlns:a16="http://schemas.microsoft.com/office/drawing/2014/main" id="{DC169496-6B6F-6A53-2505-3294A41E97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 action="ppaction://hlinkshowjump?jump=firstslide"/>
            <a:extLst>
              <a:ext uri="{FF2B5EF4-FFF2-40B4-BE49-F238E27FC236}">
                <a16:creationId xmlns:a16="http://schemas.microsoft.com/office/drawing/2014/main" id="{6188616D-2903-37E2-3ED0-8AE7A69B4C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E27486BE-E2E5-C831-C7AD-43028F519B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537718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F73C-AC00-C0A2-5BC2-C6600ABAEC3D}"/>
              </a:ext>
            </a:extLst>
          </p:cNvPr>
          <p:cNvSpPr>
            <a:spLocks noGrp="1"/>
          </p:cNvSpPr>
          <p:nvPr>
            <p:ph type="title"/>
          </p:nvPr>
        </p:nvSpPr>
        <p:spPr/>
        <p:txBody>
          <a:bodyPr>
            <a:noAutofit/>
          </a:bodyPr>
          <a:lstStyle/>
          <a:p>
            <a:pPr>
              <a:lnSpc>
                <a:spcPts val="3300"/>
              </a:lnSpc>
            </a:pPr>
            <a:r>
              <a:rPr lang="no" sz="1400" b="1"/>
              <a:t>Grunnleggende informasjon om UVI </a:t>
            </a:r>
            <a:br>
              <a:rPr lang="en" sz="3200" b="1"/>
            </a:br>
            <a:r>
              <a:rPr lang="no" sz="3200"/>
              <a:t>Forskjellen mellom følgende termer</a:t>
            </a:r>
          </a:p>
        </p:txBody>
      </p:sp>
      <p:sp>
        <p:nvSpPr>
          <p:cNvPr id="3" name="Content Placeholder 2">
            <a:extLst>
              <a:ext uri="{FF2B5EF4-FFF2-40B4-BE49-F238E27FC236}">
                <a16:creationId xmlns:a16="http://schemas.microsoft.com/office/drawing/2014/main" id="{F1CF4EE3-324B-96E8-A1D2-F115652C9B04}"/>
              </a:ext>
            </a:extLst>
          </p:cNvPr>
          <p:cNvSpPr>
            <a:spLocks noGrp="1"/>
          </p:cNvSpPr>
          <p:nvPr>
            <p:ph idx="1"/>
          </p:nvPr>
        </p:nvSpPr>
        <p:spPr>
          <a:xfrm>
            <a:off x="838199" y="2276474"/>
            <a:ext cx="10515599" cy="2611063"/>
          </a:xfrm>
        </p:spPr>
        <p:txBody>
          <a:bodyPr vert="horz" lIns="91440" tIns="45720" rIns="91440" bIns="45720" rtlCol="0" anchor="t">
            <a:noAutofit/>
          </a:bodyPr>
          <a:lstStyle/>
          <a:p>
            <a:pPr>
              <a:lnSpc>
                <a:spcPts val="2300"/>
              </a:lnSpc>
              <a:spcAft>
                <a:spcPts val="600"/>
              </a:spcAft>
            </a:pPr>
            <a:r>
              <a:rPr lang="no" sz="2000" b="1" dirty="0"/>
              <a:t>Bakteriuri </a:t>
            </a:r>
            <a:r>
              <a:rPr lang="no" sz="2000" dirty="0"/>
              <a:t>er tilstedeværelsen av bakterier i urinen og </a:t>
            </a:r>
            <a:br>
              <a:rPr lang="en-US" sz="2000" dirty="0"/>
            </a:br>
            <a:r>
              <a:rPr lang="no" sz="2000" dirty="0"/>
              <a:t>kan klassifiseres som </a:t>
            </a:r>
            <a:r>
              <a:rPr lang="no" sz="2000" i="1" dirty="0"/>
              <a:t>symptomatisk eller asymptomatisk.</a:t>
            </a:r>
            <a:endParaRPr lang="en-US" sz="2000" dirty="0"/>
          </a:p>
          <a:p>
            <a:pPr>
              <a:lnSpc>
                <a:spcPts val="2300"/>
              </a:lnSpc>
              <a:spcAft>
                <a:spcPts val="600"/>
              </a:spcAft>
            </a:pPr>
            <a:r>
              <a:rPr lang="no" sz="2000" dirty="0"/>
              <a:t>En pasient med </a:t>
            </a:r>
            <a:r>
              <a:rPr lang="no" sz="2000" b="1" dirty="0"/>
              <a:t>asymptomatisk bakteriuri </a:t>
            </a:r>
            <a:r>
              <a:rPr lang="no" sz="2000" dirty="0"/>
              <a:t>er definert som å ha kolonisert </a:t>
            </a:r>
            <a:br>
              <a:rPr lang="en-US" sz="2000" dirty="0"/>
            </a:br>
            <a:r>
              <a:rPr lang="no" sz="2000" dirty="0"/>
              <a:t>med en eller flere organismer i en urinprøve uten symptomer </a:t>
            </a:r>
            <a:br>
              <a:rPr lang="en-US" sz="2000" dirty="0"/>
            </a:br>
            <a:r>
              <a:rPr lang="no" sz="2000" dirty="0"/>
              <a:t>eller infeksjon. Dette skal normalt ikke behandles med antibiotika.</a:t>
            </a:r>
            <a:endParaRPr lang="en-US" sz="2000" dirty="0">
              <a:cs typeface="Calibri"/>
            </a:endParaRPr>
          </a:p>
          <a:p>
            <a:pPr>
              <a:lnSpc>
                <a:spcPts val="2300"/>
              </a:lnSpc>
              <a:spcAft>
                <a:spcPts val="600"/>
              </a:spcAft>
            </a:pPr>
            <a:r>
              <a:rPr lang="no" sz="2000" b="1" dirty="0"/>
              <a:t>UVI er definert </a:t>
            </a:r>
            <a:r>
              <a:rPr lang="no" sz="2000" dirty="0"/>
              <a:t>som bakteriuri eller sopp </a:t>
            </a:r>
            <a:r>
              <a:rPr lang="no" sz="2000" i="1" dirty="0"/>
              <a:t>( </a:t>
            </a:r>
            <a:r>
              <a:rPr lang="no" sz="2000" i="1" dirty="0">
                <a:effectLst/>
                <a:latin typeface="Calibri"/>
                <a:ea typeface="Times New Roman" panose="02020603050405020304" pitchFamily="18" charset="0"/>
                <a:cs typeface="Calibri"/>
              </a:rPr>
              <a:t>tilstedeværelse av sopp i urin) </a:t>
            </a:r>
            <a:r>
              <a:rPr lang="no" sz="2000" dirty="0"/>
              <a:t>sammen med </a:t>
            </a:r>
            <a:br>
              <a:rPr lang="en-US" sz="2000" dirty="0"/>
            </a:br>
            <a:r>
              <a:rPr lang="no" sz="2000" dirty="0"/>
              <a:t>urinveissymptomer, som dysuri og feber med en </a:t>
            </a:r>
            <a:r>
              <a:rPr lang="no" dirty="0"/>
              <a:t>konsentrasjon</a:t>
            </a:r>
            <a:r>
              <a:rPr lang="no" sz="2000" dirty="0"/>
              <a:t> på &gt; 10 </a:t>
            </a:r>
            <a:r>
              <a:rPr lang="no" sz="2000" baseline="30000" dirty="0"/>
              <a:t>3 </a:t>
            </a:r>
            <a:r>
              <a:rPr lang="no" sz="2000" dirty="0"/>
              <a:t>CFU/ml.</a:t>
            </a:r>
            <a:endParaRPr lang="en-US" sz="2000" dirty="0">
              <a:cs typeface="Calibri"/>
            </a:endParaRPr>
          </a:p>
        </p:txBody>
      </p:sp>
      <p:sp>
        <p:nvSpPr>
          <p:cNvPr id="6" name="TextBox 5">
            <a:extLst>
              <a:ext uri="{FF2B5EF4-FFF2-40B4-BE49-F238E27FC236}">
                <a16:creationId xmlns:a16="http://schemas.microsoft.com/office/drawing/2014/main" id="{9BC2A439-7E81-E5D9-4CC6-206E0407B766}"/>
              </a:ext>
            </a:extLst>
          </p:cNvPr>
          <p:cNvSpPr txBox="1"/>
          <p:nvPr/>
        </p:nvSpPr>
        <p:spPr>
          <a:xfrm>
            <a:off x="838199" y="5039658"/>
            <a:ext cx="6093618" cy="307777"/>
          </a:xfrm>
          <a:prstGeom prst="rect">
            <a:avLst/>
          </a:prstGeom>
          <a:noFill/>
        </p:spPr>
        <p:txBody>
          <a:bodyPr wrap="square">
            <a:spAutoFit/>
          </a:bodyPr>
          <a:lstStyle/>
          <a:p>
            <a:r>
              <a:rPr lang="no" sz="1400" i="1">
                <a:solidFill>
                  <a:schemeClr val="bg1">
                    <a:lumMod val="65000"/>
                  </a:schemeClr>
                </a:solidFill>
              </a:rPr>
              <a:t>(EAUN IC-retningslinjer 2024)</a:t>
            </a:r>
            <a:endParaRPr lang="en-SE" sz="1400"/>
          </a:p>
        </p:txBody>
      </p:sp>
      <p:pic>
        <p:nvPicPr>
          <p:cNvPr id="5" name="Graphic 7">
            <a:hlinkClick r:id="" action="ppaction://hlinkshowjump?jump=nextslide"/>
            <a:extLst>
              <a:ext uri="{FF2B5EF4-FFF2-40B4-BE49-F238E27FC236}">
                <a16:creationId xmlns:a16="http://schemas.microsoft.com/office/drawing/2014/main" id="{EB6746AC-BB0B-5C3A-8C4F-24A9AFCCAD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 action="ppaction://hlinkshowjump?jump=firstslide"/>
            <a:extLst>
              <a:ext uri="{FF2B5EF4-FFF2-40B4-BE49-F238E27FC236}">
                <a16:creationId xmlns:a16="http://schemas.microsoft.com/office/drawing/2014/main" id="{E76D25ED-7AD1-E5B4-C1AF-5AED1F4CA5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EB247A34-CCD3-623F-280A-E9A4F9EDF3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736971"/>
      </p:ext>
    </p:extLst>
  </p:cSld>
  <p:clrMapOvr>
    <a:masterClrMapping/>
  </p:clrMapOvr>
</p:sld>
</file>

<file path=ppt/theme/theme1.xml><?xml version="1.0" encoding="utf-8"?>
<a:theme xmlns:a="http://schemas.openxmlformats.org/drawingml/2006/main" name="Corporate">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DC33EAD-7FD0-4489-B60A-5121F9151BE9}"/>
    </a:ext>
  </a:extLst>
</a:theme>
</file>

<file path=ppt/theme/theme2.xml><?xml version="1.0" encoding="utf-8"?>
<a:theme xmlns:a="http://schemas.openxmlformats.org/drawingml/2006/main" name="1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3.xml><?xml version="1.0" encoding="utf-8"?>
<a:theme xmlns:a="http://schemas.openxmlformats.org/drawingml/2006/main" name="2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potx" id="{D1DC860E-B5AF-487F-9484-277260CFA11A}" vid="{39D07603-ED71-4D88-8B7A-4C094EECE1D9}"/>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823D1DB78D4846AE07CA7116C010A9" ma:contentTypeVersion="15" ma:contentTypeDescription="Create a new document." ma:contentTypeScope="" ma:versionID="9cc18db4b49f6e31ff2e8f955e1c1a7b">
  <xsd:schema xmlns:xsd="http://www.w3.org/2001/XMLSchema" xmlns:xs="http://www.w3.org/2001/XMLSchema" xmlns:p="http://schemas.microsoft.com/office/2006/metadata/properties" xmlns:ns2="bc0ab657-9929-4d44-b5ca-1d208193fcee" xmlns:ns3="35da44a1-c60c-404f-bb4c-f4b8ad1f26c3" xmlns:ns4="0161a2e1-9af3-4001-a705-d3f2a57e3bfc" targetNamespace="http://schemas.microsoft.com/office/2006/metadata/properties" ma:root="true" ma:fieldsID="f17e330e7615f94ba2100b4da886b9a7" ns2:_="" ns3:_="" ns4:_="">
    <xsd:import namespace="bc0ab657-9929-4d44-b5ca-1d208193fcee"/>
    <xsd:import namespace="35da44a1-c60c-404f-bb4c-f4b8ad1f26c3"/>
    <xsd:import namespace="0161a2e1-9af3-4001-a705-d3f2a57e3bf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DateTaken" minOccurs="0"/>
                <xsd:element ref="ns2:MediaLengthInSeconds" minOccurs="0"/>
                <xsd:element ref="ns2:MediaServiceSearchProperties" minOccurs="0"/>
                <xsd:element ref="ns2:TranslatedLa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0ab657-9929-4d44-b5ca-1d208193fc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9e31dd9-086b-491e-9da5-9ad521351aa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TranslatedLang" ma:index="22" nillable="true" ma:displayName="Translated Language" ma:internalName="TranslatedLang">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da44a1-c60c-404f-bb4c-f4b8ad1f26c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c84cb49-f6dd-4e3b-924c-f1696add9a76}" ma:internalName="TaxCatchAll" ma:showField="CatchAllData" ma:web="0161a2e1-9af3-4001-a705-d3f2a57e3b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161a2e1-9af3-4001-a705-d3f2a57e3bf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5da44a1-c60c-404f-bb4c-f4b8ad1f26c3" xsi:nil="true"/>
    <lcf76f155ced4ddcb4097134ff3c332f xmlns="bc0ab657-9929-4d44-b5ca-1d208193fcee">
      <Terms xmlns="http://schemas.microsoft.com/office/infopath/2007/PartnerControls"/>
    </lcf76f155ced4ddcb4097134ff3c332f>
    <TranslatedLang xmlns="bc0ab657-9929-4d44-b5ca-1d208193fcee" xsi:nil="true"/>
  </documentManagement>
</p:properties>
</file>

<file path=customXml/itemProps1.xml><?xml version="1.0" encoding="utf-8"?>
<ds:datastoreItem xmlns:ds="http://schemas.openxmlformats.org/officeDocument/2006/customXml" ds:itemID="{E8C45910-7A89-4DA8-A484-027E974F1186}">
  <ds:schemaRefs>
    <ds:schemaRef ds:uri="0161a2e1-9af3-4001-a705-d3f2a57e3bfc"/>
    <ds:schemaRef ds:uri="35da44a1-c60c-404f-bb4c-f4b8ad1f26c3"/>
    <ds:schemaRef ds:uri="bc0ab657-9929-4d44-b5ca-1d208193fc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4689D14-A1D7-4D57-910A-AFEC8416C6B1}">
  <ds:schemaRefs>
    <ds:schemaRef ds:uri="http://schemas.microsoft.com/sharepoint/v3/contenttype/forms"/>
  </ds:schemaRefs>
</ds:datastoreItem>
</file>

<file path=customXml/itemProps3.xml><?xml version="1.0" encoding="utf-8"?>
<ds:datastoreItem xmlns:ds="http://schemas.openxmlformats.org/officeDocument/2006/customXml" ds:itemID="{DDE80C33-4082-4758-8771-8CCF58AFE5A0}">
  <ds:schemaRefs>
    <ds:schemaRef ds:uri="http://schemas.microsoft.com/office/2006/documentManagement/types"/>
    <ds:schemaRef ds:uri="bc0ab657-9929-4d44-b5ca-1d208193fcee"/>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35da44a1-c60c-404f-bb4c-f4b8ad1f26c3"/>
    <ds:schemaRef ds:uri="0161a2e1-9af3-4001-a705-d3f2a57e3bf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Wellspect Presentation Template</Template>
  <TotalTime>8217</TotalTime>
  <Words>5860</Words>
  <Application>Microsoft Office PowerPoint</Application>
  <PresentationFormat>Widescreen</PresentationFormat>
  <Paragraphs>527</Paragraphs>
  <Slides>30</Slides>
  <Notes>28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-apple-system</vt:lpstr>
      <vt:lpstr>Aptos Narrow</vt:lpstr>
      <vt:lpstr>Arial</vt:lpstr>
      <vt:lpstr>Calibri</vt:lpstr>
      <vt:lpstr>Calibri Light</vt:lpstr>
      <vt:lpstr>Gotham SSm A</vt:lpstr>
      <vt:lpstr>Lato</vt:lpstr>
      <vt:lpstr>Open sans</vt:lpstr>
      <vt:lpstr>Roboto-Regular</vt:lpstr>
      <vt:lpstr>Source Sans Pro</vt:lpstr>
      <vt:lpstr>System Font Regular</vt:lpstr>
      <vt:lpstr>Corporate</vt:lpstr>
      <vt:lpstr>1_Corporate</vt:lpstr>
      <vt:lpstr>2_Corporate</vt:lpstr>
      <vt:lpstr>Interaktivt verktøy for tilbakevendende urinveisinfeksjoner hos  pasienter som utfører ren  intermitterende kateterisering</vt:lpstr>
      <vt:lpstr>Hvordan bruke dette verktøyet</vt:lpstr>
      <vt:lpstr>Grunnleggende informasjon om UVI (målet med dette materialet)</vt:lpstr>
      <vt:lpstr>Grunnleggende informasjon om UVI  Risikofaktorer for UVI delt inn i fire deler</vt:lpstr>
      <vt:lpstr>Grunnleggende informasjon om UVI  Typer urinveisinfeksjoner</vt:lpstr>
      <vt:lpstr>Grunnleggende informasjon om UVI  Hvordan oppstår en UVI?</vt:lpstr>
      <vt:lpstr>Grunnleggende informasjon om UVI  Viktige aspekter å vurdere for  å redusere risikoen for UVI hos kateterbrukere</vt:lpstr>
      <vt:lpstr>Grunnleggende informasjon om UVI  Vanlige symptomer på urinveisinfeksjoner</vt:lpstr>
      <vt:lpstr>Grunnleggende informasjon om UVI  Forskjellen mellom følgende termer</vt:lpstr>
      <vt:lpstr>Undersøkelse av UVI</vt:lpstr>
      <vt:lpstr>Produkt og kateteriseringsteknikk  1.1 Katetervalg  – faktorer å vurdere</vt:lpstr>
      <vt:lpstr>Produkt og kateteriseringsteknikk  1.2 Katetervalg  – faktorer å vurdere, forts</vt:lpstr>
      <vt:lpstr>Produkt- og kateteriseringsteknikk  1.3 Non-touch-teknologi  – faktorer å vurdere</vt:lpstr>
      <vt:lpstr>Produkt og kateteriseringsteknikk  1.4 Hygiene  – faktorer å vurdere</vt:lpstr>
      <vt:lpstr>Produkt og kateteriseringsteknikk  1.5 Ufullstendig blæretømming  – faktorer å vurdere</vt:lpstr>
      <vt:lpstr>Urinanalyse peilestav/urinkultur  2.1 Urinanalyse / stix  – faktorer å vurdere</vt:lpstr>
      <vt:lpstr>Urinanalyse peilepinne/Urinkultur  2.2 Urinkultur  – faktorer å vurdere</vt:lpstr>
      <vt:lpstr>Miksjonsliste  3.1 Miksjons-/tømmefrekvens</vt:lpstr>
      <vt:lpstr>Miksjonsliste  3.2 Miksjon  – faktorer å vurdere</vt:lpstr>
      <vt:lpstr>Tarmtømming  4.1 tømming</vt:lpstr>
      <vt:lpstr>Tarmtømming  4.2 Tarmtømming – faktorer å vurdere</vt:lpstr>
      <vt:lpstr>Tarmtømming  4.3 Tarmtømming – ressurser</vt:lpstr>
      <vt:lpstr>Tarmtømming  4.4 Tarmtømming  – ressurser</vt:lpstr>
      <vt:lpstr>Assistert RIK  5.1 Assistert RIK – faktorer å vurdere</vt:lpstr>
      <vt:lpstr>Assistert RIK 5.2 Assistert RIK – faktorer å vurdere</vt:lpstr>
      <vt:lpstr> 6.1 Avansert undersøkelse</vt:lpstr>
      <vt:lpstr>Sammendrag</vt:lpstr>
      <vt:lpstr>Wellspect tilbyr både produkter og opplæringsmateriell  for å redusere risikoen for UVI Skann QR-koden eller bruk lenkene for å komme til;</vt:lpstr>
      <vt:lpstr>Dette materialet er utviklet i samarbeid med følgende helsepersonell</vt:lpstr>
      <vt:lpstr>Referanser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tool for recurrent urinary tract infections in IC patients</dc:title>
  <dc:creator>Tholen, Tiina</dc:creator>
  <cp:lastModifiedBy>Olsson, Gunilla</cp:lastModifiedBy>
  <cp:revision>52</cp:revision>
  <cp:lastPrinted>2024-05-27T08:17:07Z</cp:lastPrinted>
  <dcterms:created xsi:type="dcterms:W3CDTF">2024-04-23T09:21:51Z</dcterms:created>
  <dcterms:modified xsi:type="dcterms:W3CDTF">2025-04-09T12:41:19Z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0x01010062823D1DB78D4846AE07CA7116C010A9</vt:lpwstr>
  </property>
  <property fmtid="{D5CDD505-2E9C-101B-9397-08002B2CF9AE}" pid="3" name="MediaServiceImageTags">
    <vt:lpwstr/>
  </property>
</Properties>
</file>