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9" r:id="rId2"/>
    <p:sldMasterId id="2147483811" r:id="rId3"/>
  </p:sldMasterIdLst>
  <p:notesMasterIdLst>
    <p:notesMasterId r:id="rId28"/>
  </p:notesMasterIdLst>
  <p:sldIdLst>
    <p:sldId id="512" r:id="rId4"/>
    <p:sldId id="525" r:id="rId5"/>
    <p:sldId id="500" r:id="rId6"/>
    <p:sldId id="516" r:id="rId7"/>
    <p:sldId id="481" r:id="rId8"/>
    <p:sldId id="456" r:id="rId9"/>
    <p:sldId id="482" r:id="rId10"/>
    <p:sldId id="519" r:id="rId11"/>
    <p:sldId id="520" r:id="rId12"/>
    <p:sldId id="521" r:id="rId13"/>
    <p:sldId id="514" r:id="rId14"/>
    <p:sldId id="513" r:id="rId15"/>
    <p:sldId id="507" r:id="rId16"/>
    <p:sldId id="522" r:id="rId17"/>
    <p:sldId id="492" r:id="rId18"/>
    <p:sldId id="493" r:id="rId19"/>
    <p:sldId id="517" r:id="rId20"/>
    <p:sldId id="274" r:id="rId21"/>
    <p:sldId id="511" r:id="rId22"/>
    <p:sldId id="506" r:id="rId23"/>
    <p:sldId id="498" r:id="rId24"/>
    <p:sldId id="480" r:id="rId25"/>
    <p:sldId id="489" r:id="rId26"/>
    <p:sldId id="4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orient="horz" pos="4178" userDrawn="1">
          <p15:clr>
            <a:srgbClr val="A4A3A4"/>
          </p15:clr>
        </p15:guide>
        <p15:guide id="10" orient="horz" pos="3974" userDrawn="1">
          <p15:clr>
            <a:srgbClr val="A4A3A4"/>
          </p15:clr>
        </p15:guide>
        <p15:guide id="11" orient="horz" pos="1071" userDrawn="1">
          <p15:clr>
            <a:srgbClr val="A4A3A4"/>
          </p15:clr>
        </p15:guide>
        <p15:guide id="12" pos="5949" userDrawn="1">
          <p15:clr>
            <a:srgbClr val="A4A3A4"/>
          </p15:clr>
        </p15:guide>
        <p15:guide id="13" pos="7537" userDrawn="1">
          <p15:clr>
            <a:srgbClr val="A4A3A4"/>
          </p15:clr>
        </p15:guide>
        <p15:guide id="14" pos="143" userDrawn="1">
          <p15:clr>
            <a:srgbClr val="A4A3A4"/>
          </p15:clr>
        </p15:guide>
        <p15:guide id="15" orient="horz" pos="1502" userDrawn="1">
          <p15:clr>
            <a:srgbClr val="A4A3A4"/>
          </p15:clr>
        </p15:guide>
        <p15:guide id="16" orient="horz" pos="1752" userDrawn="1">
          <p15:clr>
            <a:srgbClr val="A4A3A4"/>
          </p15:clr>
        </p15:guide>
        <p15:guide id="17" pos="1890" userDrawn="1">
          <p15:clr>
            <a:srgbClr val="A4A3A4"/>
          </p15:clr>
        </p15:guide>
        <p15:guide id="18" pos="3182" userDrawn="1">
          <p15:clr>
            <a:srgbClr val="A4A3A4"/>
          </p15:clr>
        </p15:guide>
        <p15:guide id="19" pos="45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FFC3A1-60A6-8B1D-A2FF-2B8A8BB3CB39}" name="Olsson, Annika" initials="OA" userId="S::Annika.Olsson@wellspect.com::10ddc8fa-71f3-425e-aaf3-0509d5bd365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erggren Persson, Asa" initials="BPA" lastIdx="7" clrIdx="6">
    <p:extLst>
      <p:ext uri="{19B8F6BF-5375-455C-9EA6-DF929625EA0E}">
        <p15:presenceInfo xmlns:p15="http://schemas.microsoft.com/office/powerpoint/2012/main" userId="S::Asa.BerggrenPersson@wellspect.com::fc8efaf7-0f34-4e8b-bcd0-41becc820cea" providerId="AD"/>
      </p:ext>
    </p:extLst>
  </p:cmAuthor>
  <p:cmAuthor id="1" name="Olsson, Annika" initials="OA" lastIdx="176" clrIdx="0">
    <p:extLst>
      <p:ext uri="{19B8F6BF-5375-455C-9EA6-DF929625EA0E}">
        <p15:presenceInfo xmlns:p15="http://schemas.microsoft.com/office/powerpoint/2012/main" userId="S::Annika.Olsson@wellspect.com::10ddc8fa-71f3-425e-aaf3-0509d5bd3659" providerId="AD"/>
      </p:ext>
    </p:extLst>
  </p:cmAuthor>
  <p:cmAuthor id="2" name="Youngstrom, Hanna" initials="YH" lastIdx="70" clrIdx="1">
    <p:extLst>
      <p:ext uri="{19B8F6BF-5375-455C-9EA6-DF929625EA0E}">
        <p15:presenceInfo xmlns:p15="http://schemas.microsoft.com/office/powerpoint/2012/main" userId="S-1-5-21-1841724411-1273268600-111957827-83067" providerId="AD"/>
      </p:ext>
    </p:extLst>
  </p:cmAuthor>
  <p:cmAuthor id="3" name="Knutsson, Bjorn" initials="KB" lastIdx="7" clrIdx="2">
    <p:extLst>
      <p:ext uri="{19B8F6BF-5375-455C-9EA6-DF929625EA0E}">
        <p15:presenceInfo xmlns:p15="http://schemas.microsoft.com/office/powerpoint/2012/main" userId="S::Bjorn.Knutsson@wellspect.com::0ca6adb6-2dcd-4df6-91c9-7019a041ef42" providerId="AD"/>
      </p:ext>
    </p:extLst>
  </p:cmAuthor>
  <p:cmAuthor id="4" name="Birgitta Magnusson" initials="BM" lastIdx="25" clrIdx="3">
    <p:extLst>
      <p:ext uri="{19B8F6BF-5375-455C-9EA6-DF929625EA0E}">
        <p15:presenceInfo xmlns:p15="http://schemas.microsoft.com/office/powerpoint/2012/main" userId="1003bffd90fb2b0d" providerId="None"/>
      </p:ext>
    </p:extLst>
  </p:cmAuthor>
  <p:cmAuthor id="5" name="Katarina Gunséus" initials="KG" lastIdx="12" clrIdx="4">
    <p:extLst>
      <p:ext uri="{19B8F6BF-5375-455C-9EA6-DF929625EA0E}">
        <p15:presenceInfo xmlns:p15="http://schemas.microsoft.com/office/powerpoint/2012/main" userId="S-1-5-21-3767723875-3641016550-3046868103-97010" providerId="AD"/>
      </p:ext>
    </p:extLst>
  </p:cmAuthor>
  <p:cmAuthor id="6" name="Karl-Gustav Sandberg" initials="KS" lastIdx="5" clrIdx="5">
    <p:extLst>
      <p:ext uri="{19B8F6BF-5375-455C-9EA6-DF929625EA0E}">
        <p15:presenceInfo xmlns:p15="http://schemas.microsoft.com/office/powerpoint/2012/main" userId="4348964b774a4d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102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2718" autoAdjust="0"/>
  </p:normalViewPr>
  <p:slideViewPr>
    <p:cSldViewPr snapToGrid="0">
      <p:cViewPr varScale="1">
        <p:scale>
          <a:sx n="77" d="100"/>
          <a:sy n="77" d="100"/>
        </p:scale>
        <p:origin x="1428" y="84"/>
      </p:cViewPr>
      <p:guideLst>
        <p:guide orient="horz" pos="4178"/>
        <p:guide orient="horz" pos="3974"/>
        <p:guide orient="horz" pos="1071"/>
        <p:guide pos="5949"/>
        <p:guide pos="7537"/>
        <p:guide pos="143"/>
        <p:guide orient="horz" pos="1502"/>
        <p:guide orient="horz" pos="1752"/>
        <p:guide pos="1890"/>
        <p:guide pos="3182"/>
        <p:guide pos="4520"/>
      </p:guideLst>
    </p:cSldViewPr>
  </p:slideViewPr>
  <p:notesTextViewPr>
    <p:cViewPr>
      <p:scale>
        <a:sx n="3" d="2"/>
        <a:sy n="3" d="2"/>
      </p:scale>
      <p:origin x="0" y="0"/>
    </p:cViewPr>
  </p:notesTextViewPr>
  <p:sorterViewPr>
    <p:cViewPr varScale="1">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11/2/2023</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3232395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fi-FI" dirty="0"/>
              <a:t>Tuhannet lapset, naiset ja miehet ympäri maailmaa itsekatetroivat 4-6 kertaa päivässä, joka päivä. </a:t>
            </a:r>
            <a:br>
              <a:rPr lang="fi-FI" dirty="0"/>
            </a:br>
            <a:r>
              <a:rPr lang="fi-FI" dirty="0"/>
              <a:t>Aluksi se saattaa kuulostaa vaikealta ja kivuliaalta, mutta kun useimmat ovat oppineet toistokatetroinnin, se on helppoa. </a:t>
            </a:r>
            <a:br>
              <a:rPr lang="fi-FI" dirty="0"/>
            </a:br>
            <a:r>
              <a:rPr lang="fi-FI" dirty="0"/>
              <a:t>Jotta lapsi oppisi toistokatetroinnin, tarvitaan harjoittelua. Tämä tapahtuu rakentamalla rutiineja ja strategioita, jotka perustuvat heidän omiin kykyihinsä ja itseluottamukseensa. </a:t>
            </a:r>
            <a:br>
              <a:rPr lang="fi-FI" dirty="0"/>
            </a:br>
            <a:r>
              <a:rPr lang="fi-FI" dirty="0"/>
              <a:t>Sen lisäksi, että lapsi/nuori itse asettaa katetrin virtsarakkoon, hänen pitäisi pystyä seuraamaan toistokatetrointiaikoja, hoitaa siirtymiset, käsien pesut, tarvikkeiden ottamiset/säilyttämiset sekä pukeminen ja riisuminen.</a:t>
            </a:r>
            <a:br>
              <a:rPr lang="fi-FI" dirty="0"/>
            </a:br>
            <a:r>
              <a:rPr lang="fi-FI" dirty="0"/>
              <a:t>Kun toistokatetrointi on harjoiteltu ja tekniikkaan on totuttu, toistokatetroinnista tulee jokapäiväinen rutiini, eikä se estä lasta tai vanhempaa elämästä normaalia elämää. </a:t>
            </a:r>
            <a:br>
              <a:rPr lang="fi-FI" dirty="0"/>
            </a:br>
            <a:r>
              <a:rPr lang="fi-FI" dirty="0"/>
              <a:t>Etsi tilanteita ja vuorokauden aikoja, jotka sopivat toistokatetroinnin toteuttamiseen. Näin varmistetaan, että toistokatetrointi ei häiritse liikaa koulua, leikkejä tai muita toimintoja. </a:t>
            </a:r>
            <a:br>
              <a:rPr lang="fi-FI" dirty="0"/>
            </a:br>
            <a:r>
              <a:rPr lang="fi-FI" dirty="0"/>
              <a:t>Selkäydinvammaisilla lapsilla voi olla heikentynyt motoriikka ja tuntoaisti, joten on tärkeää, että </a:t>
            </a:r>
            <a:r>
              <a:rPr lang="fi-FI" dirty="0" err="1"/>
              <a:t>toistokatetroinnnin</a:t>
            </a:r>
            <a:r>
              <a:rPr lang="fi-FI" dirty="0"/>
              <a:t> ympäristö ja välineet on mukautettu lapsen olosuhteisiin.</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10</a:t>
            </a:fld>
            <a:endParaRPr lang="en-US"/>
          </a:p>
        </p:txBody>
      </p:sp>
    </p:spTree>
    <p:extLst>
      <p:ext uri="{BB962C8B-B14F-4D97-AF65-F5344CB8AC3E}">
        <p14:creationId xmlns:p14="http://schemas.microsoft.com/office/powerpoint/2010/main" val="3551273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endParaRPr lang="sv-SE" sz="800" b="0" dirty="0">
              <a:solidFill>
                <a:schemeClr val="dk1"/>
              </a:solidFill>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fi-FI" dirty="0"/>
              <a:t>Aikuisilla tehdyt tutkimukset ovat osoittaneet selkeän yhteyden pitkien katetrointivälien ja virtsassa olevien bakteerien välillä. Lisääntynyt riski, kun toistokatetrointivälit ovat &gt; 4 tuntia ja virtsarakon tilavuus &gt; 400 ml (tilavuus koskee aikuisia).</a:t>
            </a:r>
            <a:br>
              <a:rPr lang="fi-FI" dirty="0"/>
            </a:br>
            <a:r>
              <a:rPr lang="fi-FI" dirty="0"/>
              <a:t>On tärkeää, että lapsen tyhjennysajat sovitetaan lapsen elämään ja rutiineihin.</a:t>
            </a:r>
            <a:br>
              <a:rPr lang="fi-FI" dirty="0"/>
            </a:br>
            <a:r>
              <a:rPr lang="fi-FI" dirty="0"/>
              <a:t>Jos tyhjennysajat liittyvät muihin tapahtumiin, kuten aamiaiseen, taukoihin, koulupäivän loppuun ja nukkumaanmenoaikaan, tyhjennyksen muistaminen voi olla helpompaa. </a:t>
            </a:r>
            <a:br>
              <a:rPr lang="fi-FI" dirty="0"/>
            </a:br>
            <a:r>
              <a:rPr lang="fi-FI" dirty="0"/>
              <a:t>Yritä keksiä niksejä, jotka auttavat lasta muistamaan, milloin on aika katetroida, esimerkiksi kello, joka soi tai värisee, ja matkapuhelin voivat tukea muistia.</a:t>
            </a:r>
            <a:br>
              <a:rPr lang="fi-FI" dirty="0"/>
            </a:br>
            <a:r>
              <a:rPr lang="fi-FI" dirty="0"/>
              <a:t>On parempi </a:t>
            </a:r>
            <a:r>
              <a:rPr lang="fi-FI" dirty="0" err="1"/>
              <a:t>toistokatetroida</a:t>
            </a:r>
            <a:r>
              <a:rPr lang="fi-FI" dirty="0"/>
              <a:t> kerran liian usein kuin kerran liian harvoin. Koululaisille toistokatetrointia ei tulisi tehdä välituntien aikana. Sosiaalisesta näkökulmasta on tärkeää, että lapset voivat seurustella ikätovereidensa kanssa välitunnilla. On myös tärkeää, että he tulevat välitunnille samaan aikaan kuin luokkatoverinsa, jotta he ovat mukana alusta alkaen. Ei myöskään ole tarkoituksenmukaista ajoittaa toistokatetrointiaikoja oppitunnin alkuun, jolloin läpikäynti tapahtuu. Lapsen on parempi käydä vessassa oppitunnin lopussa, hyvissä ajoin ennen välituntia. Opettajalle on ilmoitettava toistokatetrointiajasta, jotta hän voi mukauttaa oppituntia.</a:t>
            </a:r>
            <a:endParaRPr lang="sv-SE" sz="1200" dirty="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542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12</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fi-FI" dirty="0"/>
              <a:t>Toistokatetroinnin suorituspaikka vaihtelee lapsen iän mukaan. Pikkulapsille katetrointi tehdään yleensä vaipanvaihdon yhteydessä, joten hoitopöytä on luonnollinen paikka. Kun lapsi on vanhempi ja istuu vakaammin, on myös tärkeää, että lapsi pääsee istuma-asentoon ja että katetrointi tehdään vessassa. WC-istuinta on ehkä muokattava niin, että lapsi tuntee olonsa turvalliseksi ja rennoksi. Tässä yhteydessä on tärkeää tehdä yhteistyötä, esimerkiksi yhdessä toimintaterapeutin kanssa. On tärkeää, että istuma-asentoa arvioidaan säännöllisesti paitsi turvallisuuden ja katetroinnin teknisen toteutuksen kannalta myös sen varmistamiseksi, kuinka tehokas tyhjennys on, eli jäännösvirtsan mittaamiseksi tyhjennyksen jälkeen. Istuma-asennon arviointi ei koske ainoastaan kotiympäristöä vaan myös paikkoja, joissa lapsi viettää paljon aikaa (esikoulu ja koulu).</a:t>
            </a:r>
            <a:endParaRPr sz="1200" i="0" dirty="0">
              <a:latin typeface="+mn-lt"/>
            </a:endParaRPr>
          </a:p>
        </p:txBody>
      </p:sp>
    </p:spTree>
    <p:extLst>
      <p:ext uri="{BB962C8B-B14F-4D97-AF65-F5344CB8AC3E}">
        <p14:creationId xmlns:p14="http://schemas.microsoft.com/office/powerpoint/2010/main" val="3809081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fi-FI" dirty="0"/>
              <a:t>Lapset tunnistavat heti, kun vanhemmat ovat ahdistuneita ja huolissaan. Siksi voi olla hyödyllistä antaa vanhemmille ensin kaikki tarvittavat tiedot ja aikaa, jotta he voivat luottaa lapsensa toistokatetroinnin aloitukseen, ja sitten tukea lasta. </a:t>
            </a:r>
            <a:br>
              <a:rPr lang="fi-FI" dirty="0"/>
            </a:br>
            <a:r>
              <a:rPr lang="fi-FI" dirty="0"/>
              <a:t>Sen jälkeen lapsi ja vanhemmat voivat yhdessä saada tietoa lapsen yksilöllisellä tasolla. </a:t>
            </a:r>
            <a:br>
              <a:rPr lang="fi-FI" dirty="0"/>
            </a:br>
            <a:r>
              <a:rPr lang="fi-FI" dirty="0"/>
              <a:t>On tärkeää, että lapset ja vanhemmat ymmärtävät, miksi heidän on aloitettava toistokatetrointi luottamuksen luomiseksi.</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13</a:t>
            </a:fld>
            <a:endParaRPr lang="en-US"/>
          </a:p>
        </p:txBody>
      </p:sp>
    </p:spTree>
    <p:extLst>
      <p:ext uri="{BB962C8B-B14F-4D97-AF65-F5344CB8AC3E}">
        <p14:creationId xmlns:p14="http://schemas.microsoft.com/office/powerpoint/2010/main" val="1967965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14</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fi-FI" dirty="0"/>
              <a:t>Vaikka lapset eivät tässä iässä yleensä ole kuivia, on tärkeää, että he tyhjentävät virtsarakon kokonaan, jotta vältetään infektiot ja munuaisvauriot. </a:t>
            </a:r>
            <a:br>
              <a:rPr lang="fi-FI" dirty="0"/>
            </a:br>
            <a:r>
              <a:rPr lang="fi-FI" dirty="0"/>
              <a:t>Tyynyn asettaminen vauvan selän alle muuttaa vartalon kulmaa siten, että on helpompi varmistaa että rakko on täysin tyhjä. Voit myös painaa kättäsi kevyesti häpyluun päälle, kun virtsa on lakannut virtaamasta, ennen kuin poistat katetrin.</a:t>
            </a:r>
            <a:br>
              <a:rPr lang="fi-FI" dirty="0"/>
            </a:br>
            <a:r>
              <a:rPr lang="fi-FI" dirty="0"/>
              <a:t>Lapsen on hyvä päästä istuma-asentoon toistokatetrointia varten heti, kun lapsi istuu tukevasti potalla tai wc-istuimella. </a:t>
            </a:r>
            <a:br>
              <a:rPr lang="fi-FI" dirty="0"/>
            </a:br>
            <a:r>
              <a:rPr lang="fi-FI" dirty="0"/>
              <a:t>Anna lapsen osallistua, noin 1 vuoden iässä tai kun lapsi osoittaa kiinnostusta johonkin hoidon osaan, kuten katetrin ulos ottamiseen ja katetripakkauksen avaamiseen.</a:t>
            </a:r>
            <a:endParaRPr lang="sv-SE" sz="1200" b="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3010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Lapsen opettaminen virtsaamaan katetrin avulla on prosessi. Opeta lasta aina hänen omilla ehdoillaan. </a:t>
            </a:r>
            <a:br>
              <a:rPr lang="fi-FI" dirty="0"/>
            </a:br>
            <a:r>
              <a:rPr lang="fi-FI" dirty="0"/>
              <a:t>Tämän ikäiset lapset ovat usein motorisesti aktiivisia ja heillä on vahva oma tahto, mikä voi vaikeuttaa toistokatetroinnin aloittamista tässä iässä. Lapsille, jotka ovat jo aloittaneet toistokatetrointihoidon, tämä on harvoin ongelma. </a:t>
            </a:r>
            <a:br>
              <a:rPr lang="fi-FI" dirty="0"/>
            </a:br>
            <a:r>
              <a:rPr lang="fi-FI" dirty="0"/>
              <a:t>On arvokasta antaa lapsen osallistua ja oppia katetrointi mahdollisimman varhain. </a:t>
            </a:r>
            <a:br>
              <a:rPr lang="fi-FI" dirty="0"/>
            </a:br>
            <a:r>
              <a:rPr lang="fi-FI" dirty="0"/>
              <a:t>Itse toistokatetrointiharjoittelu on yksilöllistä, ja siihen on asetettu asianmukaiset välitavoitteet, jotka perustuvat lapsen kognitiivisiin kykyihin ja käden motoriikkaan.</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15</a:t>
            </a:fld>
            <a:endParaRPr lang="en-US"/>
          </a:p>
        </p:txBody>
      </p:sp>
    </p:spTree>
    <p:extLst>
      <p:ext uri="{BB962C8B-B14F-4D97-AF65-F5344CB8AC3E}">
        <p14:creationId xmlns:p14="http://schemas.microsoft.com/office/powerpoint/2010/main" val="785182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Opetusmateriaali on mukautettava iän ja älylliseen kehityksen mukaisesti.</a:t>
            </a:r>
            <a:br>
              <a:rPr lang="fi-FI" dirty="0"/>
            </a:br>
            <a:r>
              <a:rPr lang="fi-FI" dirty="0"/>
              <a:t>Konkreettiset ja yksinkertaiset kuvat auttavat lapsia, joilla on havaintovaikeuksia. </a:t>
            </a:r>
            <a:br>
              <a:rPr lang="fi-FI" dirty="0"/>
            </a:br>
            <a:r>
              <a:rPr lang="fi-FI" dirty="0"/>
              <a:t>Luonnollisen näköisiä nukkeja on saatavilla eri materiaaleista, mieluiten sellaisia, jotka voidaan avata ja joilla voidaan havainnollistaa, mistä puhutaan. </a:t>
            </a:r>
            <a:br>
              <a:rPr lang="fi-FI" dirty="0"/>
            </a:br>
            <a:r>
              <a:rPr lang="fi-FI" dirty="0"/>
              <a:t>Peili, joka on sijoitettu niin, että lapset, joilla on aistihäiriöitä, voivat nähdä kehonsa ja samalla tuntea sen, lisää heidän kehontietoisuuttaan. </a:t>
            </a:r>
            <a:br>
              <a:rPr lang="fi-FI" dirty="0"/>
            </a:br>
            <a:r>
              <a:rPr lang="fi-FI" dirty="0"/>
              <a:t>Tässä iässä on tärkeää motivoida lasta harjoittelemaan koko katetrointiprosessin suorittamista vaihe vaiheelta. Tämä tarkoittaa tyhjennysaikojen muistamista, tarvikkeiden ottamista, käsien pesua, vaatteiden riisumista, wc:ssä käyntiä, katetrin valmistelua, katetrin asettamista ja virtsarakon tyhjentämistä, katetrin poistamista ja hävittämistä, pukeutumista ja käsien pesua.</a:t>
            </a:r>
            <a:br>
              <a:rPr lang="fi-FI" dirty="0"/>
            </a:br>
            <a:r>
              <a:rPr lang="fi-FI" dirty="0"/>
              <a:t>Vaikutukset kognitiiviseen kypsyyteen ja hienomotoristen taitojen vaikeudet voivat aiheuttaa vaikeuksia, mikä voi merkitä sitä, että lapsi ei kykene hallitsemaan katetrointiprosessia niin varhain tai niin itsenäisesti kuin muutoin olisi mahdollista.</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16</a:t>
            </a:fld>
            <a:endParaRPr lang="en-US"/>
          </a:p>
        </p:txBody>
      </p:sp>
    </p:spTree>
    <p:extLst>
      <p:ext uri="{BB962C8B-B14F-4D97-AF65-F5344CB8AC3E}">
        <p14:creationId xmlns:p14="http://schemas.microsoft.com/office/powerpoint/2010/main" val="1030821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On erittäin tärkeää, että </a:t>
            </a:r>
            <a:r>
              <a:rPr lang="fi-FI" dirty="0" err="1"/>
              <a:t>uroterapeutti</a:t>
            </a:r>
            <a:r>
              <a:rPr lang="fi-FI" dirty="0"/>
              <a:t>/sairaanhoitaja luo luottamuksellisen ja turvallisen suhteen lapseen ja perheeseen.</a:t>
            </a:r>
            <a:br>
              <a:rPr lang="fi-FI" dirty="0"/>
            </a:br>
            <a:r>
              <a:rPr lang="fi-FI" dirty="0"/>
              <a:t>Anna lapsen kertoa tarina omilla kuvillaan piirtämällä tai maalaamalla, miten rakko ja munuaiset toimivat.</a:t>
            </a:r>
            <a:br>
              <a:rPr lang="fi-FI" dirty="0"/>
            </a:br>
            <a:r>
              <a:rPr lang="fi-FI" dirty="0" err="1"/>
              <a:t>Uroterapeutin</a:t>
            </a:r>
            <a:r>
              <a:rPr lang="fi-FI" dirty="0"/>
              <a:t> tehtävänä on opettaa katetrointitekniikkaa vanhemmille ja lapsille.</a:t>
            </a:r>
            <a:br>
              <a:rPr lang="fi-FI" dirty="0"/>
            </a:br>
            <a:r>
              <a:rPr lang="fi-FI" dirty="0"/>
              <a:t>Päiväkodeissa, esikouluissa ja kouluissa katetroinnin opettaminen on yleensä vanhempien tehtävä, ja tarvittaessa </a:t>
            </a:r>
            <a:r>
              <a:rPr lang="fi-FI" dirty="0" err="1"/>
              <a:t>uroterapeutti</a:t>
            </a:r>
            <a:r>
              <a:rPr lang="fi-FI" dirty="0"/>
              <a:t> voi olla mukana. </a:t>
            </a:r>
            <a:br>
              <a:rPr lang="fi-FI" dirty="0"/>
            </a:br>
            <a:r>
              <a:rPr lang="fi-FI" dirty="0"/>
              <a:t>Tärkeintä tässä iässä on motivoida lasta hallitsemaan mahdollisimman paljon katetrointiprosessista. Tämä tarkoittaa pukemista ja riisumista, ajan muistamista, vessassa käyntiä, katetrin valmistelua, käsien pesua, katetrin asettamista, virtsarakon tyhjentymisen varmistamista, katetrin poistamista ja hävittämistä, pukeutumista ja käsien pesua.</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152591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sz="1200" b="0" dirty="0">
                <a:solidFill>
                  <a:srgbClr val="000000"/>
                </a:solidFill>
              </a:rPr>
              <a:t>Kuten tutkimukset osoittavat, on tärkeää antaa vanhemmille ja lapsille hyvää tietoa ennen toistokatetrointihoidon aloittamista ja myös hyvä seuranta on tärkeää. </a:t>
            </a:r>
          </a:p>
          <a:p>
            <a:pPr marL="0" lvl="0" indent="0" algn="l" rtl="0">
              <a:spcBef>
                <a:spcPts val="0"/>
              </a:spcBef>
              <a:spcAft>
                <a:spcPts val="0"/>
              </a:spcAft>
              <a:buNone/>
            </a:pPr>
            <a:r>
              <a:rPr lang="fi-FI" sz="1200" b="0" dirty="0">
                <a:solidFill>
                  <a:srgbClr val="000000"/>
                </a:solidFill>
              </a:rPr>
              <a:t>Wellspect tarjoaa tiedotusmateriaalia ja kuvavalikoiman, jonka avulla katetrointiohjeet voidaan räätälöidä kullekin lapselle sopiviksi hyvän alun varmistamiseksi:</a:t>
            </a:r>
          </a:p>
          <a:p>
            <a:pPr marL="0" lvl="0" indent="0" algn="l" rtl="0">
              <a:spcBef>
                <a:spcPts val="0"/>
              </a:spcBef>
              <a:spcAft>
                <a:spcPts val="0"/>
              </a:spcAft>
              <a:buNone/>
            </a:pPr>
            <a:r>
              <a:rPr lang="fi-FI" sz="1200" b="0" dirty="0">
                <a:solidFill>
                  <a:srgbClr val="000000"/>
                </a:solidFill>
              </a:rPr>
              <a:t>Löydät kaiken tämän, tuotetietoa ja paljon muuta osoitteesta Wellspect.fi.</a:t>
            </a:r>
            <a:br>
              <a:rPr lang="en-US" sz="1200" dirty="0"/>
            </a:br>
            <a:endParaRPr lang="sv-SE" sz="1200" b="0" dirty="0">
              <a:solidFill>
                <a:srgbClr val="FF0000"/>
              </a:solidFill>
            </a:endParaRPr>
          </a:p>
        </p:txBody>
      </p:sp>
      <p:sp>
        <p:nvSpPr>
          <p:cNvPr id="306" name="Google Shape;3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Toistokatetroinnin aloittaminen esikouluikäisen lapsen kanssa vaatii kärsivällisyyttä ja erittäin huolellista valmistelua, jotta lapselle ei aiheutuisi traumaattisia kokemuksia. Rakenna luottamus lapsen kanssa - muodosta tiimi.</a:t>
            </a:r>
          </a:p>
          <a:p>
            <a:r>
              <a:rPr lang="fi-FI"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Ota pieniä askeleita ja sovi lapsen kanssa, milloin on aika ottaa seuraava askel. Älä tee enemmän kuin lupasit.</a:t>
            </a:r>
          </a:p>
          <a:p>
            <a:r>
              <a:rPr lang="fi-FI"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Älä lupaa enemmän kuin pystyt pitämään. </a:t>
            </a:r>
          </a:p>
          <a:p>
            <a:endParaRPr lang="sv-SE" dirty="0">
              <a:latin typeface="+mn-lt"/>
            </a:endParaRPr>
          </a:p>
          <a:p>
            <a:r>
              <a:rPr lang="fi-FI" sz="1200" dirty="0"/>
              <a:t>Lapsilla, jotka aloittavat toistokatetroinnin lapsena, on harvoin ongelmia itsenäisessä oppimisessa. </a:t>
            </a:r>
          </a:p>
          <a:p>
            <a:r>
              <a:rPr lang="fi-FI" sz="1200" dirty="0"/>
              <a:t>Siitä on jo tullut rutiinia lapselle ja vanhemmalle. Lapsi on ollut mukana katetroinnin omatoimisessa harjoittelussa jo varhaisessa vaiheessa.</a:t>
            </a:r>
          </a:p>
          <a:p>
            <a:r>
              <a:rPr lang="fi-FI" sz="1200" dirty="0"/>
              <a:t>Lapselle tulee luonnolliseksi, että hän vähitellen seuraa ja oppii vanhemmilta. </a:t>
            </a:r>
            <a:endParaRPr lang="sv-SE" sz="1200" dirty="0"/>
          </a:p>
          <a:p>
            <a:pPr lvl="1">
              <a:buFont typeface="Arial" panose="020B0604020202020204" pitchFamily="34" charset="0"/>
              <a:buNone/>
            </a:pP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19</a:t>
            </a:fld>
            <a:endParaRPr lang="en-US"/>
          </a:p>
        </p:txBody>
      </p:sp>
    </p:spTree>
    <p:extLst>
      <p:ext uri="{BB962C8B-B14F-4D97-AF65-F5344CB8AC3E}">
        <p14:creationId xmlns:p14="http://schemas.microsoft.com/office/powerpoint/2010/main" val="368695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Kehitetty</a:t>
            </a:r>
            <a:r>
              <a:rPr lang="sv-SE" dirty="0"/>
              <a:t> </a:t>
            </a:r>
            <a:r>
              <a:rPr lang="sv-SE" dirty="0" err="1"/>
              <a:t>yhteistyössä</a:t>
            </a:r>
            <a:r>
              <a:rPr lang="sv-SE" dirty="0"/>
              <a:t> </a:t>
            </a:r>
            <a:r>
              <a:rPr lang="sv-SE" dirty="0" err="1"/>
              <a:t>uro</a:t>
            </a:r>
            <a:r>
              <a:rPr lang="sv-SE" dirty="0"/>
              <a:t>- ja </a:t>
            </a:r>
            <a:r>
              <a:rPr lang="sv-SE" dirty="0" err="1"/>
              <a:t>suolistoterapeutti</a:t>
            </a:r>
            <a:r>
              <a:rPr lang="sv-SE" dirty="0"/>
              <a:t> Agneta Sandbergin </a:t>
            </a:r>
            <a:r>
              <a:rPr lang="sv-SE" dirty="0" err="1"/>
              <a:t>kanssa</a:t>
            </a:r>
            <a:endParaRPr lang="sv-SE" dirty="0"/>
          </a:p>
          <a:p>
            <a:r>
              <a:rPr lang="sv-SE" dirty="0"/>
              <a:t>Lasten ja </a:t>
            </a:r>
            <a:r>
              <a:rPr lang="sv-SE" dirty="0" err="1"/>
              <a:t>nuorten</a:t>
            </a:r>
            <a:r>
              <a:rPr lang="sv-SE" dirty="0"/>
              <a:t> </a:t>
            </a:r>
            <a:r>
              <a:rPr lang="sv-SE" dirty="0" err="1"/>
              <a:t>vastaanotto</a:t>
            </a:r>
            <a:endParaRPr lang="sv-SE" dirty="0"/>
          </a:p>
          <a:p>
            <a:r>
              <a:rPr lang="sv-SE" dirty="0"/>
              <a:t>Blekingen </a:t>
            </a:r>
            <a:r>
              <a:rPr lang="sv-SE" dirty="0" err="1"/>
              <a:t>alue</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3393237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fi-FI" dirty="0"/>
              <a:t>Kun tyttö on varma anatomiasta, hän siirtyy wc-istuimelle ja katsoo peilin avulla, missä virtsaputki sijaitsee. On tärkeää, että tyttö tietää, missä virtsaputken suu on, eikä hänellä ole peiliä katetrointitoimenpiteen aikana, koska se voi olla vaikeaa, jos valaistus on huono ja myös peilikuva on käänteinen, mikä voi olla lapselle vaikeaa. Toimenpide on helpompi, jos peiliä ei tarvita.</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sv-SE" sz="12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Calibri" panose="020F0502020204030204" pitchFamily="34" charset="0"/>
            </a:endParaRPr>
          </a:p>
          <a:p>
            <a:r>
              <a:rPr lang="fi-FI" dirty="0"/>
              <a:t>Pese sukuelimen alue kerran päivässä, mutta myös ulosteen ja runsaan virtsan karkailun yhteydessä.</a:t>
            </a:r>
          </a:p>
          <a:p>
            <a:endParaRPr lang="sv-SE" dirty="0"/>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Ota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esille</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katetrointiin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tarvittavat</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tarvikkeet</a:t>
            </a:r>
            <a:b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b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ja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mahdollisesti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uusi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housunsuoja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Pese</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kädet</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Valmistele</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Istu</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optimaalisessa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asennossa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tai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seiso</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Levitä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yhdellä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kädellä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häpyhuulet</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Toisella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kädellä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vie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virtsaputkeen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kunnes</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alkaa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virrata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Pidä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katetria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paikallaan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kunnes</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lakkaa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virtaamasta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Kun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lakkaa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virtaamasta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vedä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katetria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hieman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ulospäin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Jos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alkaa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taas</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virrata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odota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kunnes</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lakkaa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virtaamasta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ja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vedä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hitaasti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ulos</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Jos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virtsarakon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tyhjentäminen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on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vaikeaa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paina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vatsaa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tai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yskäise</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kun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on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vielä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virtsarakossa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r>
              <a:rPr lang="fi-FI" dirty="0"/>
              <a:t>Älä anna katetrin pinnan koskettaa mitään ennen sen asettamista virtsaputkeen.</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20</a:t>
            </a:fld>
            <a:endParaRPr lang="en-US"/>
          </a:p>
        </p:txBody>
      </p:sp>
    </p:spTree>
    <p:extLst>
      <p:ext uri="{BB962C8B-B14F-4D97-AF65-F5344CB8AC3E}">
        <p14:creationId xmlns:p14="http://schemas.microsoft.com/office/powerpoint/2010/main" val="3794192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Ota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esille</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katetrointiin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tarvittavat</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tarvikkeet</a:t>
            </a:r>
            <a:b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b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ja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mahdollisesti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uusi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housunsuoja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Pese</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kädet</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Valmistele</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Istu</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optimaalisessa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asennossa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tai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seiso</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endPar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Calibri" panose="020F0502020204030204" pitchFamily="34" charset="0"/>
            </a:endParaRPr>
          </a:p>
          <a:p>
            <a:pPr marL="277813" marR="0" lvl="1" indent="-27781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Calibri" panose="020F0502020204030204" pitchFamily="34" charset="0"/>
              </a:rPr>
              <a:t>Pidä toisella kädellä penistä ulospäin/ylöspäin kohti vatsaa.</a:t>
            </a:r>
          </a:p>
          <a:p>
            <a:pPr marL="277813" marR="0" lvl="1" indent="-27781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Calibri" panose="020F0502020204030204" pitchFamily="34" charset="0"/>
              </a:rPr>
              <a:t>Vedä esinahka taaksepäin niin, että virtsaputken aukko tulee näkyviin.</a:t>
            </a:r>
          </a:p>
          <a:p>
            <a:pPr marL="277813" marR="0" lvl="1" indent="-27781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Calibri" panose="020F0502020204030204" pitchFamily="34" charset="0"/>
              </a:rPr>
              <a:t>Toisella kädellä: vie katetri virtsaputkeen, kunnes virtsa alkaa virrata. </a:t>
            </a:r>
          </a:p>
          <a:p>
            <a:pPr marL="277813" marR="0" lvl="1" indent="-27781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Pidä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katetria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paikallaan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kunnes</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lakkaa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virtaamasta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Kun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lakkaa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virtaamasta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vedä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katetria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hieman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ulospäin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Jos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alkaa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taas</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virrata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odota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kunnes</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lakkaa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virtaamasta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ja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vedä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hitaasti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ulos</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p>
          <a:p>
            <a:pPr marL="227013" marR="0" lvl="1" indent="-22701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Jos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virtsarakon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tyhjentäminen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on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vaikeaa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paina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vatsaa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tai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yskäise</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kun</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katetri</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on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vielä</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 </a:t>
            </a:r>
            <a:r>
              <a:rPr kumimoji="0" lang="sv-SE" sz="1800" b="0" i="0" u="none" strike="noStrike" kern="1200" cap="none" spc="0" normalizeH="0" baseline="0" noProof="0" dirty="0" err="1">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virtsarakossa</a:t>
            </a:r>
            <a:r>
              <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Times New Roman" panose="02020603050405020304" pitchFamily="18" charset="0"/>
              </a:rPr>
              <a:t>.</a:t>
            </a:r>
          </a:p>
          <a:p>
            <a:r>
              <a:rPr lang="fi-FI" dirty="0"/>
              <a:t>Pese sukuelimen alue kerran päivässä, mutta myös ulosteen ja runsaan virtsan karkailun yhteydessä.</a:t>
            </a:r>
          </a:p>
          <a:p>
            <a:r>
              <a:rPr lang="fi-FI" dirty="0"/>
              <a:t>Älä anna katetrin pinnan koskettaa mitään ennen sen asettamista virtsaputkeen.</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2787960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22</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Toistokatetrointi (</a:t>
            </a:r>
            <a:r>
              <a:rPr lang="fi-FI" dirty="0" err="1"/>
              <a:t>Clean</a:t>
            </a:r>
            <a:r>
              <a:rPr lang="fi-FI" dirty="0"/>
              <a:t> </a:t>
            </a:r>
            <a:r>
              <a:rPr lang="fi-FI" dirty="0" err="1"/>
              <a:t>Intermittent</a:t>
            </a:r>
            <a:r>
              <a:rPr lang="fi-FI" dirty="0"/>
              <a:t> </a:t>
            </a:r>
            <a:r>
              <a:rPr lang="fi-FI" dirty="0" err="1"/>
              <a:t>Catheterisation</a:t>
            </a:r>
            <a:r>
              <a:rPr lang="fi-FI" dirty="0"/>
              <a:t>, CIC) on turvallinen ja tehokas menetelmä, jossa virtsarakko tyhjennetään säännöllisesti kertakäyttökatetrilla itse tai toisen henkilön toimesta.</a:t>
            </a:r>
            <a:br>
              <a:rPr lang="fi-FI" dirty="0"/>
            </a:br>
            <a:r>
              <a:rPr lang="fi-FI" dirty="0"/>
              <a:t>Käytettävissä oleva kliininen näyttö tukee strategiaa, jonka mukaan toistokatetrointi on aina ensimmäinen vaihtoehto ennen kuin harkitaan kestokatetrin käyttöä. </a:t>
            </a:r>
            <a:br>
              <a:rPr lang="fi-FI" dirty="0"/>
            </a:br>
            <a:r>
              <a:rPr lang="fi-FI" dirty="0"/>
              <a:t>Toistokatetrointi muistuttaa normaalia virtsarakon tyhjennystä, ja sillä on hyvin vähän vasta-aiheita. Virtsarakko tyhjennetään säännöllisesti alhaisella paineella. </a:t>
            </a:r>
            <a:br>
              <a:rPr lang="fi-FI" dirty="0"/>
            </a:br>
            <a:r>
              <a:rPr lang="fi-FI" dirty="0"/>
              <a:t>Tärkeimmät syyt toistokatetroinnin suositteluun ovat virtsateiden yläosan kunnon säilyminen, munuaisten toiminnan säilyminen ja virtsatietulehdusten riskin pieneneminen.</a:t>
            </a:r>
            <a:br>
              <a:rPr lang="fi-FI" dirty="0"/>
            </a:br>
            <a:r>
              <a:rPr lang="fi-FI" dirty="0"/>
              <a:t>Tärkeimmät hyödyt toistokatetroinnin aloittamiseen lapselle ovat kuivana pysyminen ja itsenäisyys.</a:t>
            </a:r>
            <a:endParaRPr sz="800" i="1" dirty="0"/>
          </a:p>
        </p:txBody>
      </p:sp>
    </p:spTree>
    <p:extLst>
      <p:ext uri="{BB962C8B-B14F-4D97-AF65-F5344CB8AC3E}">
        <p14:creationId xmlns:p14="http://schemas.microsoft.com/office/powerpoint/2010/main" val="2639951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23</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endParaRPr lang="sv-SE" sz="800" b="0" dirty="0">
              <a:solidFill>
                <a:schemeClr val="dk1"/>
              </a:solidFill>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fi-FI" dirty="0"/>
              <a:t>Epätäydellinen tyhjeneminen voi johtua ummetuksesta. Täysi suoli painaa virtsarakkoa ja vaikeuttaa virtsan tyhjentämistä katetrilla.</a:t>
            </a:r>
            <a:br>
              <a:rPr lang="fi-FI" dirty="0"/>
            </a:br>
            <a:r>
              <a:rPr lang="fi-FI" dirty="0"/>
              <a:t>Liian ohut katetri aiheuttaa huonon virtauksen, ja virtsarakon usein esiintyvää valkoista sakkaa, joka koostuu suoloista, kuolleista soluista, bakteereista jne. on vaikea tyhjentää.</a:t>
            </a:r>
            <a:br>
              <a:rPr lang="fi-FI" dirty="0"/>
            </a:br>
            <a:r>
              <a:rPr lang="fi-FI" dirty="0"/>
              <a:t>Optimoi lapsen istuma- tai tyhjennysasento.</a:t>
            </a:r>
            <a:br>
              <a:rPr lang="fi-FI" dirty="0"/>
            </a:br>
            <a:r>
              <a:rPr lang="fi-FI" dirty="0"/>
              <a:t>Ohut katetri on terävämpi, mikä voi lisätä katetrin väärän ohjautumisen riskiä pojilla.</a:t>
            </a:r>
            <a:br>
              <a:rPr lang="fi-FI" dirty="0"/>
            </a:br>
            <a:r>
              <a:rPr lang="fi-FI" dirty="0"/>
              <a:t>Liian nopeasti ulos vedetty katetri, ennen kuin rakko on tyhjä, voi aiheuttaa epätäydellisen tyhjenemisen.</a:t>
            </a:r>
            <a:br>
              <a:rPr lang="fi-FI" dirty="0"/>
            </a:br>
            <a:r>
              <a:rPr lang="fi-FI" dirty="0"/>
              <a:t>Verijäljet katetrissa ovat yleisiä toistokatetrointihoidon ensimmäisen kuukauden aikana, eivätkä ne vaadi toimenpiteitä.</a:t>
            </a:r>
            <a:br>
              <a:rPr lang="fi-FI" dirty="0"/>
            </a:br>
            <a:r>
              <a:rPr lang="fi-FI" dirty="0"/>
              <a:t>Virtsarakon kivet johtuvat yleensä huonosta tyhjennystekniikasta ja/tai kiviä muodostavien bakteerien esiintymisestä.</a:t>
            </a:r>
            <a:br>
              <a:rPr lang="fi-FI" dirty="0"/>
            </a:br>
            <a:r>
              <a:rPr lang="fi-FI" dirty="0" err="1"/>
              <a:t>Epididymiitti</a:t>
            </a:r>
            <a:r>
              <a:rPr lang="fi-FI" dirty="0"/>
              <a:t> (lisäkivestulehdus) on harvinainen nuorilla pojilla, mutta sitä voi esiintyä toistokatetroinnin yhteydessä.</a:t>
            </a:r>
            <a:br>
              <a:rPr lang="fi-FI" dirty="0"/>
            </a:br>
            <a:br>
              <a:rPr lang="fi-FI" dirty="0"/>
            </a:br>
            <a:r>
              <a:rPr lang="fi-FI" dirty="0"/>
              <a:t>Tutkimukset osoittavat, että jos henkilö pystyy itse asettamaan katetrin, infektioita ja virtsaputken vaurioita esiintyy vähemmän.</a:t>
            </a:r>
            <a:endParaRPr lang="sv-SE" sz="800" i="1" dirty="0"/>
          </a:p>
        </p:txBody>
      </p:sp>
    </p:spTree>
    <p:extLst>
      <p:ext uri="{BB962C8B-B14F-4D97-AF65-F5344CB8AC3E}">
        <p14:creationId xmlns:p14="http://schemas.microsoft.com/office/powerpoint/2010/main" val="4104429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Tyttöjen virtsaputken aukkoa voi joskus olla vaikea löytää, koska sen sijainti vaihtelee. Siksi on tärkeää, että tyttö tuntee anatomian ja tietää, missä virtsaputki sijaitsee, ennen kuin aloittaa harjoittelun katetrin kanssa. Voi olla hyödyllistä, että tyttö makaa sängyllä ja näyttää peilin avulla, missä virtsaputki sijaitsee. Kun tyttö on varma anatomiasta, hän siirtyy wc-istuimelle ja näyttää peilin avulla, missä virtsaputki sijaitsee. Sitten hän yrittää asettaa katetrin ilman peiliä. </a:t>
            </a:r>
            <a:br>
              <a:rPr lang="fi-FI" dirty="0"/>
            </a:br>
            <a:r>
              <a:rPr lang="fi-FI" dirty="0"/>
              <a:t>Jos virtsaputken suuaukon paikantaminen on vaikeaa, voidaan ympäröivään alueeseen ruiskuttaa puudutusgeeliä, joka täyttää virtsaputken alaosan, jolloin se näkyy laajentuneena tummana aukkona.</a:t>
            </a:r>
            <a:br>
              <a:rPr lang="fi-FI" dirty="0"/>
            </a:br>
            <a:r>
              <a:rPr lang="fi-FI" dirty="0"/>
              <a:t>Nuorilla pojilla esinahan ei tarvitse olla täysin vetäytyneenä, ennen kuin katetri viedään virtsaputkeen, mutta virtsaputken aukon on oltava näkyvissä, jotta katetri ei pääse liikkumaan esinahan alla.</a:t>
            </a:r>
            <a:br>
              <a:rPr lang="fi-FI" dirty="0"/>
            </a:br>
            <a:r>
              <a:rPr lang="fi-FI" dirty="0"/>
              <a:t>Jos sulkijalihaksen vastus on suuri, katetri muodostaa S-kirjaimen muodon. Tällöin on suositeltavaa odottaa muutama minuutti, kun katetri on paikallaan virtsaputkessa. Lapsi voi hengittää syvään, ja sitten tehdään uusi katetrointiyritys juuri kun lapsi hengittää ulos. </a:t>
            </a:r>
            <a:br>
              <a:rPr lang="fi-FI" dirty="0"/>
            </a:br>
            <a:r>
              <a:rPr lang="fi-FI" dirty="0"/>
              <a:t>Osallistumista edistetään, kun toistokatetrointia käyttävät lapset ja nuoret voivat tavata muita toistokatetrointia käyttäviä lapsia ja nuoria.</a:t>
            </a:r>
            <a:br>
              <a:rPr lang="fi-FI" dirty="0"/>
            </a:br>
            <a:r>
              <a:rPr lang="fi-FI"/>
              <a:t>Positiivisesti </a:t>
            </a:r>
            <a:r>
              <a:rPr lang="fi-FI" dirty="0"/>
              <a:t>erilaisilla palkitsemisjärjestelmillä, jotka kannustavat harjoitteluun.</a:t>
            </a:r>
          </a:p>
          <a:p>
            <a:pPr marL="0" marR="0" lvl="0" indent="0" algn="l" defTabSz="914400" rtl="0" eaLnBrk="1" fontAlgn="auto" latinLnBrk="0" hangingPunct="1">
              <a:lnSpc>
                <a:spcPct val="100000"/>
              </a:lnSpc>
              <a:spcBef>
                <a:spcPts val="0"/>
              </a:spcBef>
              <a:spcAft>
                <a:spcPts val="0"/>
              </a:spcAft>
              <a:buClrTx/>
              <a:buSzTx/>
              <a:buFontTx/>
              <a:buNone/>
              <a:tabLst/>
              <a:defRPr/>
            </a:pPr>
            <a:br>
              <a:rPr lang="fi-FI" dirty="0"/>
            </a:br>
            <a:r>
              <a:rPr lang="fi-FI" dirty="0"/>
              <a:t>Säilytä katetreja eri paikoissa, joissa lapsi viettää aikaa: mummolassa, autossa, äidin työpaikalla jne.</a:t>
            </a:r>
            <a:endParaRPr lang="sv-SE" dirty="0">
              <a:latin typeface="+mn-lt"/>
            </a:endParaRPr>
          </a:p>
        </p:txBody>
      </p:sp>
      <p:sp>
        <p:nvSpPr>
          <p:cNvPr id="4" name="Platshållare för bildnummer 3"/>
          <p:cNvSpPr>
            <a:spLocks noGrp="1"/>
          </p:cNvSpPr>
          <p:nvPr>
            <p:ph type="sldNum" sz="quarter" idx="5"/>
          </p:nvPr>
        </p:nvSpPr>
        <p:spPr/>
        <p:txBody>
          <a:bodyPr/>
          <a:lstStyle/>
          <a:p>
            <a:fld id="{6D4018D2-26EA-4626-92F2-1F10E443FD0D}" type="slidenum">
              <a:rPr lang="en-US" smtClean="0"/>
              <a:t>24</a:t>
            </a:fld>
            <a:endParaRPr lang="en-US"/>
          </a:p>
        </p:txBody>
      </p:sp>
    </p:spTree>
    <p:extLst>
      <p:ext uri="{BB962C8B-B14F-4D97-AF65-F5344CB8AC3E}">
        <p14:creationId xmlns:p14="http://schemas.microsoft.com/office/powerpoint/2010/main" val="164280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dirty="0"/>
              <a:t>Virtsatiet ovat yksi ihmiskehon elintärkeimmistä järjestelmistä. Lapsen terveyden kannalta on erittäin tärkeää, että se toimii asianmukaisesti.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dirty="0"/>
              <a:t>Kun lapsen on aika aloittaa toistokatetrointi, on tärkeää, että lapset ja vanhemmat tutustuvat virtsateiden anatomiaan ja fysiologiaan sekä siihen, miksi toistokatetrointi on aloitettava.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dirty="0"/>
              <a:t>Käyttöopas on hyvä apuväline, jonka avulla potilas voi tutustua hoitoon ennen käyntiä ja sen jälkeen.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dirty="0"/>
              <a:t>On arvokasta antaa lapsen osallistua ja oppia katetrointi mahdollisimman varhain.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dirty="0"/>
              <a:t>Lapsen opettaminen virtsaamaan katetrin avulla on prosessi. Opeta lasta aina hänen omilla ehdoillaan. Jotkin sairaudet voivat aiheuttaa oppimisvaikeuksia, jolloin lapsi ei ehkä pysty hallitsemaan katetrointia niin varhain tai niin itsenäisesti kuin tavallisesti.</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a:t>
            </a:fld>
            <a:endParaRPr lang="en-US"/>
          </a:p>
        </p:txBody>
      </p:sp>
    </p:spTree>
    <p:extLst>
      <p:ext uri="{BB962C8B-B14F-4D97-AF65-F5344CB8AC3E}">
        <p14:creationId xmlns:p14="http://schemas.microsoft.com/office/powerpoint/2010/main" val="1735132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fi-FI" dirty="0">
                <a:highlight>
                  <a:srgbClr val="FFFF00"/>
                </a:highlight>
              </a:rPr>
              <a:t>Se, ettei virtsarakko tyhjene kokonaan normaalisti, on yleisempää kuin luullaan. Joka vuosi syntyy paljon vauvoja, jotka eri syistä eivät pysty virtsaamaan kuten muut. Myös vanhemmilla lapsilla (ja aikuisilla) voi olla virtsaamisongelmia sairauden, vamman, leikkauksen tai lääkityksen vuoksi. Joillakin nämä ongelmat ovat tilapäisiä, kun taas toisilla niitä esiintyy koko loppuelämän ajan. Nykyään useimmat ihmiset, joilla on tämäntyyppisiä ongelmia, saavat apua hoidosta, jota kutsutaan toistokatetroinniksi (</a:t>
            </a:r>
            <a:r>
              <a:rPr lang="fi-FI" dirty="0" err="1">
                <a:highlight>
                  <a:srgbClr val="FFFF00"/>
                </a:highlight>
              </a:rPr>
              <a:t>Clean</a:t>
            </a:r>
            <a:r>
              <a:rPr lang="fi-FI" dirty="0">
                <a:highlight>
                  <a:srgbClr val="FFFF00"/>
                </a:highlight>
              </a:rPr>
              <a:t> </a:t>
            </a:r>
            <a:r>
              <a:rPr lang="fi-FI" dirty="0" err="1">
                <a:highlight>
                  <a:srgbClr val="FFFF00"/>
                </a:highlight>
              </a:rPr>
              <a:t>Intermittent</a:t>
            </a:r>
            <a:r>
              <a:rPr lang="fi-FI" dirty="0">
                <a:highlight>
                  <a:srgbClr val="FFFF00"/>
                </a:highlight>
              </a:rPr>
              <a:t> </a:t>
            </a:r>
            <a:r>
              <a:rPr lang="fi-FI" dirty="0" err="1">
                <a:highlight>
                  <a:srgbClr val="FFFF00"/>
                </a:highlight>
              </a:rPr>
              <a:t>Catheterisation</a:t>
            </a:r>
            <a:r>
              <a:rPr lang="fi-FI" dirty="0">
                <a:highlight>
                  <a:srgbClr val="FFFF00"/>
                </a:highlight>
              </a:rPr>
              <a:t>, CIC). Siinä virtsarakko tyhjennetään katetrilla virtsaputken kautta puhtaissa olosuhteissa, ja kun virtsarakko on tyhjä, katetri vedetään pois.</a:t>
            </a:r>
          </a:p>
          <a:p>
            <a:r>
              <a:rPr lang="fi-FI" dirty="0"/>
              <a:t>Hinnan havaitsi 1960-luvulla, että kun terveeseen virtsarakkoon istutettiin e-colia, infektiota ei syntynyt, kun potilas pystyi tyhjentämään virtsarakon kokonaan.  Jack </a:t>
            </a:r>
            <a:r>
              <a:rPr lang="fi-FI" dirty="0" err="1"/>
              <a:t>Lapides</a:t>
            </a:r>
            <a:r>
              <a:rPr lang="fi-FI" dirty="0"/>
              <a:t> päätteli tuolloin, että potilaille, joilla on vaikeuksia virtsarakon tyhjentämisessä, ”toistokatetroinnin pitäisi olla vaaraton toimenpide edellyttäen, että virtsarakko ei paisu. Lisäksi puhtaan tekniikan pitäisi riittää, koska yksilön vastustuskyky neutralisoi kaikki katetrin tuomat bakteerit".</a:t>
            </a:r>
          </a:p>
          <a:p>
            <a:r>
              <a:rPr lang="fi-FI" dirty="0">
                <a:latin typeface="+mn-lt"/>
              </a:rPr>
              <a:t>Toistokatetrointi on hyväksi todettu menetelmä, jonka tohtori Jack </a:t>
            </a:r>
            <a:r>
              <a:rPr lang="fi-FI" dirty="0" err="1">
                <a:latin typeface="+mn-lt"/>
              </a:rPr>
              <a:t>Lapides</a:t>
            </a:r>
            <a:r>
              <a:rPr lang="fi-FI" dirty="0">
                <a:latin typeface="+mn-lt"/>
              </a:rPr>
              <a:t> aloitti 1970-luvulla. Hän tunnusti, että virtsarakon säännöllisen tyhjenemisen saavuttaminen oli tärkeämpää kuin hoidon suorittaminen steriilisti. Hän otti käyttöön </a:t>
            </a:r>
            <a:r>
              <a:rPr lang="fi-FI" dirty="0" err="1">
                <a:highlight>
                  <a:srgbClr val="FFFF00"/>
                </a:highlight>
              </a:rPr>
              <a:t>Clean</a:t>
            </a:r>
            <a:r>
              <a:rPr lang="fi-FI" dirty="0">
                <a:highlight>
                  <a:srgbClr val="FFFF00"/>
                </a:highlight>
              </a:rPr>
              <a:t> </a:t>
            </a:r>
            <a:r>
              <a:rPr lang="fi-FI" dirty="0" err="1">
                <a:highlight>
                  <a:srgbClr val="FFFF00"/>
                </a:highlight>
              </a:rPr>
              <a:t>Intermittent</a:t>
            </a:r>
            <a:r>
              <a:rPr lang="fi-FI" dirty="0">
                <a:highlight>
                  <a:srgbClr val="FFFF00"/>
                </a:highlight>
              </a:rPr>
              <a:t> </a:t>
            </a:r>
            <a:r>
              <a:rPr lang="fi-FI" dirty="0" err="1">
                <a:highlight>
                  <a:srgbClr val="FFFF00"/>
                </a:highlight>
              </a:rPr>
              <a:t>Catheterisation</a:t>
            </a:r>
            <a:r>
              <a:rPr lang="fi-FI" dirty="0">
                <a:highlight>
                  <a:srgbClr val="FFFF00"/>
                </a:highlight>
              </a:rPr>
              <a:t> –käsitteen (</a:t>
            </a:r>
            <a:r>
              <a:rPr lang="fi-FI" dirty="0">
                <a:latin typeface="+mn-lt"/>
              </a:rPr>
              <a:t>toistokatetrointi). Toistokatetrointi otettiin käyttöön Ruotsissa vuonna 1977 (Birgitta </a:t>
            </a:r>
            <a:r>
              <a:rPr lang="fi-FI" dirty="0" err="1">
                <a:latin typeface="+mn-lt"/>
              </a:rPr>
              <a:t>Lindehall</a:t>
            </a:r>
            <a:r>
              <a:rPr lang="fi-FI" dirty="0">
                <a:latin typeface="+mn-lt"/>
              </a:rPr>
              <a:t>), ja siitä lähtien se on ollut tärkein virtsarakon tyhjennysmenetelmä silloin, kun yksilön oma virtsarakon tyhjennyskyky ei ole tyydyttävä.</a:t>
            </a:r>
          </a:p>
          <a:p>
            <a:r>
              <a:rPr lang="fi-FI" dirty="0">
                <a:latin typeface="+mn-lt"/>
              </a:rPr>
              <a:t>Kertakatetreja on saatavana erikokoisia ja -mallisia.</a:t>
            </a:r>
            <a:endParaRPr lang="sv-SE" dirty="0"/>
          </a:p>
          <a:p>
            <a:pPr marL="0" lvl="0" indent="0" algn="l" rtl="0">
              <a:lnSpc>
                <a:spcPct val="80000"/>
              </a:lnSpc>
              <a:spcBef>
                <a:spcPts val="0"/>
              </a:spcBef>
              <a:spcAft>
                <a:spcPts val="0"/>
              </a:spcAft>
              <a:buNone/>
            </a:pPr>
            <a:endParaRPr lang="sv-SE" sz="1200" dirty="0">
              <a:latin typeface="+mn-lt"/>
            </a:endParaRPr>
          </a:p>
        </p:txBody>
      </p:sp>
      <p:sp>
        <p:nvSpPr>
          <p:cNvPr id="4" name="Platshållare för bildnummer 3"/>
          <p:cNvSpPr>
            <a:spLocks noGrp="1"/>
          </p:cNvSpPr>
          <p:nvPr>
            <p:ph type="sldNum" sz="quarter" idx="5"/>
          </p:nvPr>
        </p:nvSpPr>
        <p:spPr/>
        <p:txBody>
          <a:bodyPr/>
          <a:lstStyle/>
          <a:p>
            <a:fld id="{6D4018D2-26EA-4626-92F2-1F10E443FD0D}" type="slidenum">
              <a:rPr lang="en-US" smtClean="0"/>
              <a:t>4</a:t>
            </a:fld>
            <a:endParaRPr lang="en-US"/>
          </a:p>
        </p:txBody>
      </p:sp>
    </p:spTree>
    <p:extLst>
      <p:ext uri="{BB962C8B-B14F-4D97-AF65-F5344CB8AC3E}">
        <p14:creationId xmlns:p14="http://schemas.microsoft.com/office/powerpoint/2010/main" val="404780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fi-FI" sz="1200" dirty="0">
                <a:latin typeface="+mn-lt"/>
              </a:rPr>
              <a:t>Munuaisten tärkein tehtävä on puhdistaa veri. Munuaiset suodattavat veren ja tuottavat virtsaa, joka virtsanjohtimien lihaksen avulla kulkeutuu virtsarakkoon. Munuaiset säätelevät elimistön vesi- ja suolatasapainoa. Virtsa kuljettaa aineenvaihdunnan jätetuotteet, urean, lääkkeet ja muut vieraat aineet pois elimistöstä. Munuaiset osallistuvat myös muun muassa verenpaineen säätelyyn. Nestetasapainosta huolehditaan siten, että munuaiset säätelevät virtsan määrää siten, että virtsa tiivistyy, jos elimistö on kuivunut, ja laimenee ja kasvaa tilavuudeltaan, jos on juonut paljon.</a:t>
            </a:r>
          </a:p>
          <a:p>
            <a:pPr marL="0" lvl="0" indent="0" algn="l" rtl="0">
              <a:lnSpc>
                <a:spcPct val="80000"/>
              </a:lnSpc>
              <a:spcBef>
                <a:spcPts val="0"/>
              </a:spcBef>
              <a:spcAft>
                <a:spcPts val="0"/>
              </a:spcAft>
              <a:buNone/>
            </a:pPr>
            <a:r>
              <a:rPr lang="fi-FI" sz="1200" dirty="0">
                <a:latin typeface="+mn-lt"/>
              </a:rPr>
              <a:t>Virtsarakko on lihaksilla vuorattu pussi, joka varastoi ja tyhjentää virtsaa. Tätä lihasta kutsutaan </a:t>
            </a:r>
            <a:r>
              <a:rPr lang="fi-FI" sz="1200" dirty="0" err="1">
                <a:latin typeface="+mn-lt"/>
              </a:rPr>
              <a:t>detrusorilihakseksi</a:t>
            </a:r>
            <a:r>
              <a:rPr lang="fi-FI" sz="1200" dirty="0">
                <a:latin typeface="+mn-lt"/>
              </a:rPr>
              <a:t>. Virtsarakko kerää ja varastoi virtsaa, kunnes virtsaamistarve tulee. Virtsaputkea ympäröi kaksi sulkijalihaksiksi kutsuttua pyöreää lihasta, jotka estävät virtsan vuotamisen virtsarakon ulkopuolelle. Sisäinen sulkijalihas toimii tahdosta riippumatta ja ulkoinen sulkijalihas toimii tahdonalaisesti, eli sitä voidaan hallita puristamalla. Virtsarakon täyttymisen aikana paine virtsaputkessa on korkeampi kuin paine virtsarakon sisällä. Kun on rupeaa olemaan aika virtsata, rakko lähettää aivoihin viestin, että se on tyhjennettävä pian. Kun on aika virtsata, aivot lähettävät selkäytimen kautta signaaleja virtsarakon lihakselle, joka supistuu ja sulkijalihakset rentoutuvat, ja virtsa virtaa ulos virtsaputken kautta.</a:t>
            </a:r>
          </a:p>
          <a:p>
            <a:pPr marL="0" lvl="0" indent="0" algn="l" rtl="0">
              <a:lnSpc>
                <a:spcPct val="80000"/>
              </a:lnSpc>
              <a:spcBef>
                <a:spcPts val="0"/>
              </a:spcBef>
              <a:spcAft>
                <a:spcPts val="0"/>
              </a:spcAft>
              <a:buNone/>
            </a:pPr>
            <a:r>
              <a:rPr lang="fi-FI" sz="1200" dirty="0">
                <a:solidFill>
                  <a:srgbClr val="FF0000"/>
                </a:solidFill>
                <a:latin typeface="+mn-lt"/>
              </a:rPr>
              <a:t>Tytöillä virtsaputki on suora ja vain muutaman senttimetrin pituinen. Se sijaitsee juuri emättimen yläpuolella. Pojilla virtsaputki on pidempi, S-muotoinen ja aukeaa peniksen kärjestä.</a:t>
            </a:r>
            <a:endParaRPr lang="sv-SE" sz="1200" dirty="0">
              <a:latin typeface="+mn-lt"/>
            </a:endParaRPr>
          </a:p>
        </p:txBody>
      </p:sp>
    </p:spTree>
    <p:extLst>
      <p:ext uri="{BB962C8B-B14F-4D97-AF65-F5344CB8AC3E}">
        <p14:creationId xmlns:p14="http://schemas.microsoft.com/office/powerpoint/2010/main" val="74705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4708" marR="0" lvl="0" indent="-98508" algn="l" defTabSz="914400" rtl="0" eaLnBrk="1" fontAlgn="auto" latinLnBrk="0" hangingPunct="1">
              <a:lnSpc>
                <a:spcPct val="100000"/>
              </a:lnSpc>
              <a:spcBef>
                <a:spcPts val="0"/>
              </a:spcBef>
              <a:spcAft>
                <a:spcPts val="0"/>
              </a:spcAft>
              <a:buClr>
                <a:schemeClr val="dk1"/>
              </a:buClr>
              <a:buSzPts val="1200"/>
              <a:buFont typeface="Arial"/>
              <a:buNone/>
              <a:tabLst/>
              <a:defRPr/>
            </a:pPr>
            <a:r>
              <a:rPr lang="sv-SE" dirty="0"/>
              <a:t>   </a:t>
            </a:r>
            <a:r>
              <a:rPr lang="fi-FI" dirty="0"/>
              <a:t>Virtsarakon asianmukainen toiminta edellyttää autonomisen, </a:t>
            </a:r>
            <a:r>
              <a:rPr lang="fi-FI" dirty="0" err="1"/>
              <a:t>tahdostariippumattoman</a:t>
            </a:r>
            <a:r>
              <a:rPr lang="fi-FI" dirty="0"/>
              <a:t>, ja somaattisen, </a:t>
            </a:r>
            <a:r>
              <a:rPr lang="fi-FI" dirty="0" err="1"/>
              <a:t>tahdostariippuvaisen</a:t>
            </a:r>
            <a:r>
              <a:rPr lang="fi-FI" dirty="0"/>
              <a:t>, hermoston välistä vuorovaikutusta. Tämä saavutetaan hyvin monimutkaisen refleksijärjestelmän ja aivojen tietoisen ohjauksen ja virtsarakon ja virtsaputken sileän lihaksen tiedostamattoman ohjauksen välisen vuorovaikutuksen avulla. Se edellyttää myös, että sekä </a:t>
            </a:r>
            <a:r>
              <a:rPr lang="fi-FI" dirty="0" err="1"/>
              <a:t>afferentin</a:t>
            </a:r>
            <a:r>
              <a:rPr lang="fi-FI" dirty="0"/>
              <a:t> että </a:t>
            </a:r>
            <a:r>
              <a:rPr lang="fi-FI" dirty="0" err="1"/>
              <a:t>efferentin</a:t>
            </a:r>
            <a:r>
              <a:rPr lang="fi-FI" dirty="0"/>
              <a:t> järjestelmän hermostollinen ohjaus toimii virtsajärjestelmän kannalta tärkeissä keskuksissa aivoissa, aivorungossa, selkäytimessä ja virtsarakon ja virtsaputken lihasten ja limakalvojen ääreishermoissa. Täysin kehittyneellä yksilöllä virtsarakko ja virtsaputki toimivat hermoston ohjaamana yksikkönä.</a:t>
            </a:r>
            <a:br>
              <a:rPr lang="fi-FI" dirty="0"/>
            </a:br>
            <a:r>
              <a:rPr lang="fi-FI" dirty="0"/>
              <a:t>Virtsarakon tyhjenemistä ohjataan kolmelta keskushermoston tasolta: aivojen otsalohkosta (Central </a:t>
            </a:r>
            <a:r>
              <a:rPr lang="fi-FI" dirty="0" err="1"/>
              <a:t>Micturition</a:t>
            </a:r>
            <a:r>
              <a:rPr lang="fi-FI" dirty="0"/>
              <a:t> Centre, CMC), jota ohjataan tahdonalaisesti, aivorungossa sijaitsevasta virtsankeräyskeskuksesta (</a:t>
            </a:r>
            <a:r>
              <a:rPr lang="fi-FI" dirty="0" err="1"/>
              <a:t>Pontine</a:t>
            </a:r>
            <a:r>
              <a:rPr lang="fi-FI" dirty="0"/>
              <a:t> </a:t>
            </a:r>
            <a:r>
              <a:rPr lang="fi-FI" dirty="0" err="1"/>
              <a:t>Micturition</a:t>
            </a:r>
            <a:r>
              <a:rPr lang="fi-FI" dirty="0"/>
              <a:t> Centre, PMC) ja selkäytimen alaosasta (</a:t>
            </a:r>
            <a:r>
              <a:rPr lang="fi-FI" dirty="0" err="1"/>
              <a:t>Sacral</a:t>
            </a:r>
            <a:r>
              <a:rPr lang="fi-FI" dirty="0"/>
              <a:t> </a:t>
            </a:r>
            <a:r>
              <a:rPr lang="fi-FI" dirty="0" err="1"/>
              <a:t>Micturition</a:t>
            </a:r>
            <a:r>
              <a:rPr lang="fi-FI" dirty="0"/>
              <a:t> Centre). Aivojen otsalohkossa (CMC) teemme aktiivisesti päätöksen tyhjennyksen viivyttämisestä tai sallimisesta. Kun päätös virtsaamisesta on tehty, aivojen otsalohko lähettää signaalin virtsankeräyskeskukseen (PMC), jolloin virtsarakko supistuu ja sulkijalihas rentoutuu. Sakraalirefleksikeskus sijaitsee selkäytimen alaosassa. Sieltä haarautuvat selkäytimestä virtsarakon toiminnan kannalta tärkeät hermot, ääreishermot. Selkäytimestä lähtee pääasiassa kolme hermoa: </a:t>
            </a:r>
            <a:r>
              <a:rPr lang="fi-FI" dirty="0" err="1"/>
              <a:t>hypogastrinen</a:t>
            </a:r>
            <a:r>
              <a:rPr lang="fi-FI" dirty="0"/>
              <a:t> hermo, joka vastaa virtsarakon lihasten aktiivisesta rentoutumisesta täytön aikana. </a:t>
            </a:r>
            <a:r>
              <a:rPr lang="fi-FI" dirty="0" err="1"/>
              <a:t>Nervus</a:t>
            </a:r>
            <a:r>
              <a:rPr lang="fi-FI" dirty="0"/>
              <a:t> </a:t>
            </a:r>
            <a:r>
              <a:rPr lang="fi-FI" dirty="0" err="1"/>
              <a:t>pelvicus</a:t>
            </a:r>
            <a:r>
              <a:rPr lang="fi-FI" dirty="0"/>
              <a:t>, joka huolehtii siitä, että virtsarakko supistuu ja virtsaputki rentoutuu virtsankarkailun aikana Kolmas hermo, </a:t>
            </a:r>
            <a:r>
              <a:rPr lang="fi-FI" dirty="0" err="1"/>
              <a:t>Nervus</a:t>
            </a:r>
            <a:r>
              <a:rPr lang="fi-FI" dirty="0"/>
              <a:t> </a:t>
            </a:r>
            <a:r>
              <a:rPr lang="fi-FI" dirty="0" err="1"/>
              <a:t>pudendalis</a:t>
            </a:r>
            <a:r>
              <a:rPr lang="fi-FI" dirty="0"/>
              <a:t>, on somaattinen hermo eli hermo, johon voimme vaikuttaa tahdollamme. Kun virtsarakko täyttyy, virtsarakon seinämässä olevat jännitereseptorit aktivoituvat ja tyhjennyssignaali rekisteröidään. Tämä tapahtuu siten, että aivojen otsalohko (CMC) lähettää signaalin virtsankeräyskeskukselle (PMC), joka koordinoi sulkijalihaksen ja </a:t>
            </a:r>
            <a:r>
              <a:rPr lang="fi-FI" dirty="0" err="1"/>
              <a:t>detrusorin</a:t>
            </a:r>
            <a:r>
              <a:rPr lang="fi-FI" dirty="0"/>
              <a:t> toimintaa.</a:t>
            </a:r>
            <a:endParaRPr lang="en-US" dirty="0"/>
          </a:p>
          <a:p>
            <a:pPr marL="174708" lvl="0" indent="-98508" algn="l" rtl="0">
              <a:spcBef>
                <a:spcPts val="0"/>
              </a:spcBef>
              <a:spcAft>
                <a:spcPts val="0"/>
              </a:spcAft>
              <a:buClr>
                <a:schemeClr val="dk1"/>
              </a:buClr>
              <a:buSzPts val="1200"/>
              <a:buFont typeface="Arial"/>
              <a:buNone/>
            </a:pPr>
            <a:endParaRPr lang="en-US" dirty="0"/>
          </a:p>
          <a:p>
            <a:pPr marL="174708" lvl="0" indent="-98508" algn="l" rtl="0">
              <a:spcBef>
                <a:spcPts val="0"/>
              </a:spcBef>
              <a:spcAft>
                <a:spcPts val="0"/>
              </a:spcAft>
              <a:buClr>
                <a:schemeClr val="dk1"/>
              </a:buClr>
              <a:buSzPts val="1200"/>
              <a:buFont typeface="Arial"/>
              <a:buNone/>
            </a:pPr>
            <a:endParaRPr lang="en-US" dirty="0"/>
          </a:p>
          <a:p>
            <a:pPr marL="174708" lvl="0" indent="-98508" algn="l" rtl="0">
              <a:spcBef>
                <a:spcPts val="0"/>
              </a:spcBef>
              <a:spcAft>
                <a:spcPts val="0"/>
              </a:spcAft>
              <a:buClr>
                <a:schemeClr val="dk1"/>
              </a:buClr>
              <a:buSzPts val="1200"/>
              <a:buFont typeface="Arial"/>
              <a:buNone/>
            </a:pPr>
            <a:endParaRPr lang="en-US"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a:p>
            <a:pPr marL="174708" lvl="0" indent="-98508" algn="l" rtl="0">
              <a:spcBef>
                <a:spcPts val="0"/>
              </a:spcBef>
              <a:spcAft>
                <a:spcPts val="0"/>
              </a:spcAft>
              <a:buClr>
                <a:schemeClr val="dk1"/>
              </a:buClr>
              <a:buSzPts val="1200"/>
              <a:buFont typeface="Arial"/>
              <a:buNone/>
            </a:pPr>
            <a:endParaRPr dirty="0"/>
          </a:p>
        </p:txBody>
      </p:sp>
      <p:sp>
        <p:nvSpPr>
          <p:cNvPr id="197" name="Google Shape;197;p8: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fi-FI" sz="1400" dirty="0"/>
              <a:t>Se, että sikiöt ja imetysikäiset lapset tyhjentävät virtsarakon monta kertaa päivässä, osoittaa, että virtsarakon lihasten ja virtsaputkea ympäröivien lihasten koordinaatio ei ole vielä täysin kehittynyt. Tässä iässä virtsarakko tyhjenee refleksin avulla, kun tietty tilavuus on saavutettu. Yleensä rakko tyhjenee kokonaan, mutta ei aina. Näissä tapauksissa rakko tyhjennetään pian uudelleen jäännösvirtsan välttämiseksi. On kuitenkin tärkeää korostaa, että terveen lapsen tulisi virtsata annoksittain. Vuotoa ei saa esiintyä. Tällöin puhutaan lapsesta, joka on fysiologisesti kontinentti, mutta ei sosiaalisesti kontinentti.</a:t>
            </a:r>
            <a:br>
              <a:rPr lang="fi-FI" sz="1400" dirty="0"/>
            </a:br>
            <a:r>
              <a:rPr lang="fi-FI" sz="1400" dirty="0"/>
              <a:t>2-3 vuoden iässä lapset alkavat hallita virtsarakkoaan tahdollaan, ja 3 vuoden iässä yli 80 prosenttia lapsista on päivisin kuivia. Kuusivuotiaista 90 % on kuivia sekä päivällä että yöllä. He pystyvät nyt hallitsemaan sekä sulkijalihaksen että virtsarakon toimintaa ja voivat sekä aloittaa virtsaamisen että keskeyttää sen.</a:t>
            </a:r>
            <a:br>
              <a:rPr lang="fi-FI" sz="1400" dirty="0"/>
            </a:br>
            <a:r>
              <a:rPr lang="fi-FI" sz="1400" dirty="0"/>
              <a:t>Kun lapsi saavuttaa murrosiän, virtsarakko on saavuttanut aikuisen kapasiteetin, joka on noin 500 ml.</a:t>
            </a:r>
            <a:endParaRPr sz="800" i="1" dirty="0"/>
          </a:p>
        </p:txBody>
      </p:sp>
    </p:spTree>
    <p:extLst>
      <p:ext uri="{BB962C8B-B14F-4D97-AF65-F5344CB8AC3E}">
        <p14:creationId xmlns:p14="http://schemas.microsoft.com/office/powerpoint/2010/main" val="1764279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fi-FI" sz="2800" dirty="0"/>
              <a:t>Virtsarakon kaksi tehtävää ovat virtsan varastointi ja tyhjennys, joista jälkimmäinen on kriittinen. Jos virtsarakko ei pääse tyhjenemään, munuaisten toiminta vaarantuu vakavasti. Virtsan valuminen, jota kutsutaan virtsankarkailuksi, on sosiaalisesti ja psykologisesti hyvin vaikeaa lapselle ja perheelle, mutta se ei uhkaa munuaisia. Ei ole harvinaista, että sekä virtsan varastoinnissa että virtsan tyhjentämisessä on häiriöitä. On tärkeää, että lapset, joilla on varastointi- ja tyhjennysoireita, arvioidaan ja hoidetaan.</a:t>
            </a:r>
            <a:endParaRPr sz="800" i="1" dirty="0"/>
          </a:p>
        </p:txBody>
      </p:sp>
    </p:spTree>
    <p:extLst>
      <p:ext uri="{BB962C8B-B14F-4D97-AF65-F5344CB8AC3E}">
        <p14:creationId xmlns:p14="http://schemas.microsoft.com/office/powerpoint/2010/main" val="399839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fi-FI" sz="1400" dirty="0"/>
              <a:t>Neurogeeninen vaurio:</a:t>
            </a:r>
            <a:br>
              <a:rPr lang="fi-FI" sz="1400" dirty="0"/>
            </a:br>
            <a:r>
              <a:rPr lang="fi-FI" sz="1400" dirty="0"/>
              <a:t>Neurogeeninen virtsarakon häiriö johtuu virtsarakon ja/tai sulkijalihaksen hermotuksen häiriöstä. </a:t>
            </a:r>
            <a:br>
              <a:rPr lang="fi-FI" sz="1400" dirty="0"/>
            </a:br>
            <a:r>
              <a:rPr lang="fi-FI" sz="1400" dirty="0"/>
              <a:t>Tämä vaurio voi aiheuttaa virtsarakon </a:t>
            </a:r>
            <a:r>
              <a:rPr lang="fi-FI" sz="1400" dirty="0" err="1"/>
              <a:t>hypoaktiivisuuden</a:t>
            </a:r>
            <a:r>
              <a:rPr lang="fi-FI" sz="1400" dirty="0"/>
              <a:t> (eli se ei pysty supistumaan ja tyhjenemään kokonaan) tai hyperaktiivisuuden (jolloin se supistuu liian nopeasti tai usein). Hermovaurio voi johtaa virtsarakon lihaksen ja/tai sulkijalihaksen heikkenemiseen. Neurogeeninen virtsarakon häiriö voi johtaa kolmeen pääongelmaan: korkeaan virtsarakon paineeseen, tyhjenemisvaikeuksiin ja virtsan karkailuun.</a:t>
            </a:r>
          </a:p>
          <a:p>
            <a:pPr marL="0" lvl="0" indent="0" algn="l" rtl="0">
              <a:lnSpc>
                <a:spcPct val="80000"/>
              </a:lnSpc>
              <a:spcBef>
                <a:spcPts val="0"/>
              </a:spcBef>
              <a:spcAft>
                <a:spcPts val="0"/>
              </a:spcAft>
              <a:buNone/>
            </a:pPr>
            <a:r>
              <a:rPr lang="fi-FI" sz="3200" dirty="0"/>
              <a:t>Kun virtsarakon paine on korkea, virtsa voi työntyä takaisin munuaisiin ja kuljettaa mukanaan bakteereja, jotka voivat aiheuttaa munuaistulehduksen.</a:t>
            </a:r>
            <a:br>
              <a:rPr lang="fi-FI" sz="3200" dirty="0"/>
            </a:br>
            <a:r>
              <a:rPr lang="fi-FI" sz="3200" dirty="0"/>
              <a:t>Kun sulkijalihaksen ja virtsarakon lihasten välinen vuorovaikutus ei toimi, molemmat supistuvat samanaikaisesti virtsarakon tyhjentämiseksi. Tätä kutsutaan </a:t>
            </a:r>
            <a:r>
              <a:rPr lang="fi-FI" sz="3200" dirty="0" err="1"/>
              <a:t>detrusori-sfinkterin</a:t>
            </a:r>
            <a:r>
              <a:rPr lang="fi-FI" sz="3200" dirty="0"/>
              <a:t> </a:t>
            </a:r>
            <a:r>
              <a:rPr lang="fi-FI" sz="3200" dirty="0" err="1"/>
              <a:t>dyssynergiaksi</a:t>
            </a:r>
            <a:r>
              <a:rPr lang="fi-FI" sz="3200" dirty="0"/>
              <a:t>, ja se johtaa siihen, että virtsarakko ei pysty tyhjenemään. Tässä niin sanotussa jäännösvirtsassa bakteerit voivat kasvaa ja aiheuttaa virtsatieinfektioita. </a:t>
            </a:r>
            <a:br>
              <a:rPr lang="fi-FI" sz="3200" dirty="0"/>
            </a:br>
            <a:r>
              <a:rPr lang="fi-FI" sz="3200" dirty="0"/>
              <a:t>Yleisimmät syyt munuaisvaurioihin ihmisillä, joilla on neurogeeninen virtsarakon toimintahäiriö, ovat korkea virtsarakon paine ja virtsatieinfektiot.</a:t>
            </a:r>
          </a:p>
          <a:p>
            <a:pPr marL="0" lvl="0" indent="0" algn="l" rtl="0">
              <a:lnSpc>
                <a:spcPct val="80000"/>
              </a:lnSpc>
              <a:spcBef>
                <a:spcPts val="0"/>
              </a:spcBef>
              <a:spcAft>
                <a:spcPts val="0"/>
              </a:spcAft>
              <a:buNone/>
            </a:pPr>
            <a:r>
              <a:rPr lang="fi-FI" sz="1400" dirty="0">
                <a:latin typeface="+mn-lt"/>
              </a:rPr>
              <a:t>Ulosvirtauksen esteet:</a:t>
            </a:r>
          </a:p>
          <a:p>
            <a:pPr marL="0" lvl="0" indent="0" algn="l" rtl="0">
              <a:lnSpc>
                <a:spcPct val="80000"/>
              </a:lnSpc>
              <a:spcBef>
                <a:spcPts val="0"/>
              </a:spcBef>
              <a:spcAft>
                <a:spcPts val="0"/>
              </a:spcAft>
              <a:buNone/>
            </a:pPr>
            <a:r>
              <a:rPr lang="fi-FI" sz="1400" dirty="0">
                <a:latin typeface="+mn-lt"/>
              </a:rPr>
              <a:t>Virtsan ulosvirtauksen estyminen; jokin, joka häiritsee virtsan virtausta. Tukokselle on ominaista korkea paine virtsarakon sisällä ja heikko virtsan virtaus virtsatessa. </a:t>
            </a:r>
          </a:p>
          <a:p>
            <a:pPr marL="0" lvl="0" indent="0" algn="l" rtl="0">
              <a:lnSpc>
                <a:spcPct val="80000"/>
              </a:lnSpc>
              <a:spcBef>
                <a:spcPts val="0"/>
              </a:spcBef>
              <a:spcAft>
                <a:spcPts val="0"/>
              </a:spcAft>
              <a:buNone/>
            </a:pPr>
            <a:r>
              <a:rPr lang="fi-FI" sz="1400" dirty="0">
                <a:latin typeface="+mn-lt"/>
              </a:rPr>
              <a:t>Synnynnäiset epämuodostumat:</a:t>
            </a:r>
          </a:p>
          <a:p>
            <a:pPr marL="0" lvl="0" indent="0" algn="l" rtl="0">
              <a:lnSpc>
                <a:spcPct val="80000"/>
              </a:lnSpc>
              <a:spcBef>
                <a:spcPts val="0"/>
              </a:spcBef>
              <a:spcAft>
                <a:spcPts val="0"/>
              </a:spcAft>
              <a:buNone/>
            </a:pPr>
            <a:r>
              <a:rPr lang="fi-FI" sz="1400" dirty="0">
                <a:latin typeface="+mn-lt"/>
              </a:rPr>
              <a:t>Virtsarakon </a:t>
            </a:r>
            <a:r>
              <a:rPr lang="fi-FI" sz="1400" dirty="0" err="1">
                <a:latin typeface="+mn-lt"/>
              </a:rPr>
              <a:t>eksstrofia</a:t>
            </a:r>
            <a:r>
              <a:rPr lang="fi-FI" sz="1400" dirty="0">
                <a:latin typeface="+mn-lt"/>
              </a:rPr>
              <a:t> on harvinainen synnynnäinen epämuodostuma, jossa virtsarakko ei ole sulkeutunut, vaan se on nurinpäin ja työntynyt vatsan seinämän läpi lapsen syntyessä.</a:t>
            </a:r>
            <a:endParaRPr sz="800" i="1" dirty="0"/>
          </a:p>
        </p:txBody>
      </p:sp>
    </p:spTree>
    <p:extLst>
      <p:ext uri="{BB962C8B-B14F-4D97-AF65-F5344CB8AC3E}">
        <p14:creationId xmlns:p14="http://schemas.microsoft.com/office/powerpoint/2010/main" val="268647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Tree>
    <p:extLst>
      <p:ext uri="{BB962C8B-B14F-4D97-AF65-F5344CB8AC3E}">
        <p14:creationId xmlns:p14="http://schemas.microsoft.com/office/powerpoint/2010/main" val="3699854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7845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sv-SE"/>
              <a:t>Klicka här för att ändra format</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sv-SE"/>
              <a:t>Klicka här för att ändra format</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17389393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33953510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88892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91319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7713221E-6E72-488C-A20B-C6CF1C88823B}"/>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810" r:id="rId4"/>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130348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9.png"/><Relationship Id="rId11" Type="http://schemas.openxmlformats.org/officeDocument/2006/relationships/image" Target="../media/image53.emf"/><Relationship Id="rId5" Type="http://schemas.openxmlformats.org/officeDocument/2006/relationships/image" Target="../media/image48.png"/><Relationship Id="rId10" Type="http://schemas.openxmlformats.org/officeDocument/2006/relationships/image" Target="../media/image52.emf"/><Relationship Id="rId4" Type="http://schemas.openxmlformats.org/officeDocument/2006/relationships/image" Target="../media/image47.emf"/><Relationship Id="rId9" Type="http://schemas.openxmlformats.org/officeDocument/2006/relationships/image" Target="../media/image51.emf"/></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klädsel, Människoansikte, träd&#10;&#10;Automatiskt genererad beskrivning">
            <a:extLst>
              <a:ext uri="{FF2B5EF4-FFF2-40B4-BE49-F238E27FC236}">
                <a16:creationId xmlns:a16="http://schemas.microsoft.com/office/drawing/2014/main" id="{31A8C062-356C-050B-FD0B-9740E64C32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8" y="0"/>
            <a:ext cx="12192001" cy="6858000"/>
          </a:xfrm>
          <a:prstGeom prst="rect">
            <a:avLst/>
          </a:prstGeom>
        </p:spPr>
      </p:pic>
      <p:sp>
        <p:nvSpPr>
          <p:cNvPr id="6" name="Rektangel 5">
            <a:extLst>
              <a:ext uri="{FF2B5EF4-FFF2-40B4-BE49-F238E27FC236}">
                <a16:creationId xmlns:a16="http://schemas.microsoft.com/office/drawing/2014/main" id="{BEF20052-A844-A712-4575-278815ECEE84}"/>
              </a:ext>
            </a:extLst>
          </p:cNvPr>
          <p:cNvSpPr/>
          <p:nvPr/>
        </p:nvSpPr>
        <p:spPr>
          <a:xfrm flipV="1">
            <a:off x="0" y="-16098"/>
            <a:ext cx="8042988" cy="6890198"/>
          </a:xfrm>
          <a:prstGeom prst="rect">
            <a:avLst/>
          </a:prstGeom>
          <a:gradFill flip="none" rotWithShape="1">
            <a:gsLst>
              <a:gs pos="18000">
                <a:schemeClr val="bg1">
                  <a:alpha val="0"/>
                </a:schemeClr>
              </a:gs>
              <a:gs pos="100000">
                <a:schemeClr val="accent5">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a:extLst>
              <a:ext uri="{FF2B5EF4-FFF2-40B4-BE49-F238E27FC236}">
                <a16:creationId xmlns:a16="http://schemas.microsoft.com/office/drawing/2014/main" id="{42CF2771-F00C-4F26-9786-5599D7B5D593}"/>
              </a:ext>
            </a:extLst>
          </p:cNvPr>
          <p:cNvSpPr>
            <a:spLocks noGrp="1"/>
          </p:cNvSpPr>
          <p:nvPr>
            <p:ph type="title"/>
          </p:nvPr>
        </p:nvSpPr>
        <p:spPr>
          <a:xfrm>
            <a:off x="503041" y="1635862"/>
            <a:ext cx="6221484" cy="2839828"/>
          </a:xfrm>
        </p:spPr>
        <p:txBody>
          <a:bodyPr>
            <a:noAutofit/>
          </a:bodyPr>
          <a:lstStyle/>
          <a:p>
            <a:pPr lvl="0">
              <a:spcBef>
                <a:spcPts val="0"/>
              </a:spcBef>
              <a:defRPr/>
            </a:pPr>
            <a:endParaRPr lang="sv-SE" dirty="0"/>
          </a:p>
        </p:txBody>
      </p:sp>
      <p:sp>
        <p:nvSpPr>
          <p:cNvPr id="7" name="Freeform 15">
            <a:extLst>
              <a:ext uri="{FF2B5EF4-FFF2-40B4-BE49-F238E27FC236}">
                <a16:creationId xmlns:a16="http://schemas.microsoft.com/office/drawing/2014/main" id="{67F743AE-13B7-524B-9491-4926A516C7E2}"/>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6EAFAFCA-6BEB-220A-6D85-F4C998FB7010}"/>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5" name="Picture 4" descr="A person holding a child&#10;&#10;Description automatically generated">
            <a:extLst>
              <a:ext uri="{FF2B5EF4-FFF2-40B4-BE49-F238E27FC236}">
                <a16:creationId xmlns:a16="http://schemas.microsoft.com/office/drawing/2014/main" id="{991D3D0B-8F67-B639-BBCB-6CFED1832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3466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10D7948-2E60-D184-B9D8-E6BD582F0DD5}"/>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icture 6">
            <a:extLst>
              <a:ext uri="{FF2B5EF4-FFF2-40B4-BE49-F238E27FC236}">
                <a16:creationId xmlns:a16="http://schemas.microsoft.com/office/drawing/2014/main" id="{257AA2D0-D721-4235-DF31-7B3D0EA19C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10100">
            <a:off x="8075752" y="4216123"/>
            <a:ext cx="4077118" cy="2641877"/>
          </a:xfrm>
          <a:prstGeom prst="rect">
            <a:avLst/>
          </a:prstGeom>
          <a:noFill/>
          <a:ln cap="flat">
            <a:noFill/>
          </a:ln>
        </p:spPr>
      </p:pic>
      <p:pic>
        <p:nvPicPr>
          <p:cNvPr id="14" name="Picture 13" descr="A white paper with blue text&#10;&#10;Description automatically generated">
            <a:extLst>
              <a:ext uri="{FF2B5EF4-FFF2-40B4-BE49-F238E27FC236}">
                <a16:creationId xmlns:a16="http://schemas.microsoft.com/office/drawing/2014/main" id="{9EE0E4AA-C227-CFEE-E307-A11D0BBF3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547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2" name="Picture 11" descr="A white background with black text&#10;&#10;Description automatically generated">
            <a:extLst>
              <a:ext uri="{FF2B5EF4-FFF2-40B4-BE49-F238E27FC236}">
                <a16:creationId xmlns:a16="http://schemas.microsoft.com/office/drawing/2014/main" id="{6B9E4F6D-ECF6-16BB-DCC8-C97715CE3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0907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2" name="Picture 11" descr="A white text on a white background&#10;&#10;Description automatically generated">
            <a:extLst>
              <a:ext uri="{FF2B5EF4-FFF2-40B4-BE49-F238E27FC236}">
                <a16:creationId xmlns:a16="http://schemas.microsoft.com/office/drawing/2014/main" id="{DEB4E4EA-887F-3E43-29C9-27C408A6A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617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713B28A3-C3B4-AEC9-A4E6-48E49E0EF999}"/>
              </a:ext>
            </a:extLst>
          </p:cNvPr>
          <p:cNvGrpSpPr/>
          <p:nvPr/>
        </p:nvGrpSpPr>
        <p:grpSpPr>
          <a:xfrm>
            <a:off x="5900091" y="1578184"/>
            <a:ext cx="6064899" cy="5072097"/>
            <a:chOff x="5900091" y="1578184"/>
            <a:chExt cx="6064899" cy="5072097"/>
          </a:xfrm>
        </p:grpSpPr>
        <p:pic>
          <p:nvPicPr>
            <p:cNvPr id="13" name="Bildobjekt 12" descr="En bild som visar person, ung, pojke&#10;&#10;Automatiskt genererad beskrivning">
              <a:extLst>
                <a:ext uri="{FF2B5EF4-FFF2-40B4-BE49-F238E27FC236}">
                  <a16:creationId xmlns:a16="http://schemas.microsoft.com/office/drawing/2014/main" id="{4E3914FC-CE78-7786-6F5C-5E3EBE328F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199" t="-61" r="369" b="-95"/>
            <a:stretch/>
          </p:blipFill>
          <p:spPr>
            <a:xfrm>
              <a:off x="6111902" y="1587462"/>
              <a:ext cx="5853086" cy="5042034"/>
            </a:xfrm>
            <a:prstGeom prst="snipRoundRect">
              <a:avLst>
                <a:gd name="adj1" fmla="val 0"/>
                <a:gd name="adj2" fmla="val 0"/>
              </a:avLst>
            </a:prstGeom>
          </p:spPr>
        </p:pic>
        <p:sp>
          <p:nvSpPr>
            <p:cNvPr id="5" name="Rektangel 4">
              <a:extLst>
                <a:ext uri="{FF2B5EF4-FFF2-40B4-BE49-F238E27FC236}">
                  <a16:creationId xmlns:a16="http://schemas.microsoft.com/office/drawing/2014/main" id="{74742854-5ADC-7156-CD81-B262F46F2596}"/>
                </a:ext>
              </a:extLst>
            </p:cNvPr>
            <p:cNvSpPr/>
            <p:nvPr/>
          </p:nvSpPr>
          <p:spPr>
            <a:xfrm flipH="1" flipV="1">
              <a:off x="6083643" y="1608247"/>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ektangel 5">
              <a:extLst>
                <a:ext uri="{FF2B5EF4-FFF2-40B4-BE49-F238E27FC236}">
                  <a16:creationId xmlns:a16="http://schemas.microsoft.com/office/drawing/2014/main" id="{B9DD2AFE-FC80-1716-E345-9A2498068B86}"/>
                </a:ext>
              </a:extLst>
            </p:cNvPr>
            <p:cNvSpPr/>
            <p:nvPr/>
          </p:nvSpPr>
          <p:spPr>
            <a:xfrm rot="5400000" flipV="1">
              <a:off x="8320794" y="-842519"/>
              <a:ext cx="1223493"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pic>
        <p:nvPicPr>
          <p:cNvPr id="12" name="Picture 11" descr="A person sitting on a couch with a person in her lap&#10;&#10;Description automatically generated">
            <a:extLst>
              <a:ext uri="{FF2B5EF4-FFF2-40B4-BE49-F238E27FC236}">
                <a16:creationId xmlns:a16="http://schemas.microsoft.com/office/drawing/2014/main" id="{B702B03A-54A3-183F-31A3-C99EDD380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1423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6" name="Rektangel 5">
            <a:extLst>
              <a:ext uri="{FF2B5EF4-FFF2-40B4-BE49-F238E27FC236}">
                <a16:creationId xmlns:a16="http://schemas.microsoft.com/office/drawing/2014/main" id="{20D6DC96-6EE1-8DA8-E620-63B338F3C11C}"/>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Bildobjekt 1">
            <a:extLst>
              <a:ext uri="{FF2B5EF4-FFF2-40B4-BE49-F238E27FC236}">
                <a16:creationId xmlns:a16="http://schemas.microsoft.com/office/drawing/2014/main" id="{E752A2BC-E3C0-1610-D3FA-A43E13D7AD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30156" y="4536425"/>
            <a:ext cx="1889408" cy="1930383"/>
          </a:xfrm>
          <a:prstGeom prst="rect">
            <a:avLst/>
          </a:prstGeom>
        </p:spPr>
      </p:pic>
      <p:pic>
        <p:nvPicPr>
          <p:cNvPr id="10" name="Bildobjekt 9">
            <a:extLst>
              <a:ext uri="{FF2B5EF4-FFF2-40B4-BE49-F238E27FC236}">
                <a16:creationId xmlns:a16="http://schemas.microsoft.com/office/drawing/2014/main" id="{DC9AF36F-29A2-8A54-B652-944F6B4F7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3025" y="4917145"/>
            <a:ext cx="2232377" cy="1493180"/>
          </a:xfrm>
          <a:prstGeom prst="rect">
            <a:avLst/>
          </a:prstGeom>
        </p:spPr>
      </p:pic>
      <p:pic>
        <p:nvPicPr>
          <p:cNvPr id="15" name="Picture 14" descr="A baby in a diaper&#10;&#10;Description automatically generated">
            <a:extLst>
              <a:ext uri="{FF2B5EF4-FFF2-40B4-BE49-F238E27FC236}">
                <a16:creationId xmlns:a16="http://schemas.microsoft.com/office/drawing/2014/main" id="{9873FD48-4064-A42D-B0AD-7FD575501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9042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B3FB398-C04D-0EA4-2D9B-9ECD36D75696}"/>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FEADF579-248F-1396-6ACD-0DB11BD7BC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4164" y="4470523"/>
            <a:ext cx="1926513" cy="2060119"/>
          </a:xfrm>
          <a:prstGeom prst="rect">
            <a:avLst/>
          </a:prstGeom>
        </p:spPr>
      </p:pic>
      <p:pic>
        <p:nvPicPr>
          <p:cNvPr id="22" name="Bildobjekt 21" descr="En bild som visar fotbeklädnader, klädsel, skiss, tecknad serie&#10;&#10;Automatiskt genererad beskrivning">
            <a:extLst>
              <a:ext uri="{FF2B5EF4-FFF2-40B4-BE49-F238E27FC236}">
                <a16:creationId xmlns:a16="http://schemas.microsoft.com/office/drawing/2014/main" id="{8D281D3A-05D3-6CE3-2B47-4C0D9E720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6329" y="4623679"/>
            <a:ext cx="1946569" cy="2060119"/>
          </a:xfrm>
          <a:prstGeom prst="rect">
            <a:avLst/>
          </a:prstGeom>
        </p:spPr>
      </p:pic>
      <p:pic>
        <p:nvPicPr>
          <p:cNvPr id="14" name="Picture 13" descr="A person sitting on a toilet&#10;&#10;Description automatically generated">
            <a:extLst>
              <a:ext uri="{FF2B5EF4-FFF2-40B4-BE49-F238E27FC236}">
                <a16:creationId xmlns:a16="http://schemas.microsoft.com/office/drawing/2014/main" id="{933050D7-979B-B852-19E9-1BEA64C040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8798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8E0E3A4-53BA-E84B-F15A-0574D7FCE93A}"/>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objekt 20" descr="En bild som visar fotbeklädnader, rita, illustration, klädsel&#10;&#10;Automatiskt genererad beskrivning">
            <a:extLst>
              <a:ext uri="{FF2B5EF4-FFF2-40B4-BE49-F238E27FC236}">
                <a16:creationId xmlns:a16="http://schemas.microsoft.com/office/drawing/2014/main" id="{2ACD56F3-8948-566B-AFBA-3A7D91E53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2173" y="4524295"/>
            <a:ext cx="2009005" cy="2126197"/>
          </a:xfrm>
          <a:prstGeom prst="rect">
            <a:avLst/>
          </a:prstGeom>
        </p:spPr>
      </p:pic>
      <p:pic>
        <p:nvPicPr>
          <p:cNvPr id="25" name="Bildobjekt 24" descr="En bild som visar stol, tecknad serie, klädsel, person&#10;&#10;Automatiskt genererad beskrivning">
            <a:extLst>
              <a:ext uri="{FF2B5EF4-FFF2-40B4-BE49-F238E27FC236}">
                <a16:creationId xmlns:a16="http://schemas.microsoft.com/office/drawing/2014/main" id="{4E7CF97C-1475-A065-DF4B-CFC264470822}"/>
              </a:ext>
            </a:extLst>
          </p:cNvPr>
          <p:cNvPicPr>
            <a:picLocks noChangeAspect="1"/>
          </p:cNvPicPr>
          <p:nvPr/>
        </p:nvPicPr>
        <p:blipFill rotWithShape="1">
          <a:blip r:embed="rId4">
            <a:extLst>
              <a:ext uri="{28A0092B-C50C-407E-A947-70E740481C1C}">
                <a14:useLocalDpi xmlns:a14="http://schemas.microsoft.com/office/drawing/2010/main" val="0"/>
              </a:ext>
            </a:extLst>
          </a:blip>
          <a:srcRect l="2340" t="2960" r="-5320" b="10398"/>
          <a:stretch/>
        </p:blipFill>
        <p:spPr>
          <a:xfrm>
            <a:off x="6650807" y="4397514"/>
            <a:ext cx="2543549" cy="2264854"/>
          </a:xfrm>
          <a:prstGeom prst="rect">
            <a:avLst/>
          </a:prstGeom>
        </p:spPr>
      </p:pic>
      <p:pic>
        <p:nvPicPr>
          <p:cNvPr id="27" name="Bildobjekt 26" descr="En bild som visar klädsel, tecknad serie, Människoansikte, person&#10;&#10;Automatiskt genererad beskrivning">
            <a:extLst>
              <a:ext uri="{FF2B5EF4-FFF2-40B4-BE49-F238E27FC236}">
                <a16:creationId xmlns:a16="http://schemas.microsoft.com/office/drawing/2014/main" id="{DAF7B2E0-7B66-E6A0-E16B-180816EC5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0428" y="4308264"/>
            <a:ext cx="2380020" cy="2518854"/>
          </a:xfrm>
          <a:prstGeom prst="rect">
            <a:avLst/>
          </a:prstGeom>
        </p:spPr>
      </p:pic>
      <p:pic>
        <p:nvPicPr>
          <p:cNvPr id="13" name="Picture 12" descr="A page with text and a cartoon of a child on a wheelchair&#10;&#10;Description automatically generated">
            <a:extLst>
              <a:ext uri="{FF2B5EF4-FFF2-40B4-BE49-F238E27FC236}">
                <a16:creationId xmlns:a16="http://schemas.microsoft.com/office/drawing/2014/main" id="{647DA8C4-F7A1-D85F-08A1-493112154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2947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 4">
            <a:extLst>
              <a:ext uri="{FF2B5EF4-FFF2-40B4-BE49-F238E27FC236}">
                <a16:creationId xmlns:a16="http://schemas.microsoft.com/office/drawing/2014/main" id="{5D4FC770-3C1C-BD18-9441-E2ABC6E9505F}"/>
              </a:ext>
            </a:extLst>
          </p:cNvPr>
          <p:cNvGrpSpPr/>
          <p:nvPr/>
        </p:nvGrpSpPr>
        <p:grpSpPr>
          <a:xfrm>
            <a:off x="6172200" y="1590541"/>
            <a:ext cx="5792788" cy="5042034"/>
            <a:chOff x="6172200" y="1590541"/>
            <a:chExt cx="5792788" cy="5042034"/>
          </a:xfrm>
        </p:grpSpPr>
        <p:pic>
          <p:nvPicPr>
            <p:cNvPr id="6" name="Bildobjekt 5" descr="En bild som visar text, bärbar dator, inomhus, dator&#10;&#10;Automatiskt genererad beskrivning">
              <a:extLst>
                <a:ext uri="{FF2B5EF4-FFF2-40B4-BE49-F238E27FC236}">
                  <a16:creationId xmlns:a16="http://schemas.microsoft.com/office/drawing/2014/main" id="{8E95F547-956C-C75D-0304-416D1A6CBF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 b="-1"/>
            <a:stretch/>
          </p:blipFill>
          <p:spPr>
            <a:xfrm>
              <a:off x="6904048" y="2067468"/>
              <a:ext cx="5060940" cy="4556640"/>
            </a:xfrm>
            <a:prstGeom prst="snipRoundRect">
              <a:avLst>
                <a:gd name="adj1" fmla="val 0"/>
                <a:gd name="adj2" fmla="val 0"/>
              </a:avLst>
            </a:prstGeom>
            <a:ln w="3175">
              <a:noFill/>
            </a:ln>
            <a:effectLst>
              <a:outerShdw blurRad="25400" dist="12700" dir="2700000" algn="tl" rotWithShape="0">
                <a:prstClr val="black">
                  <a:alpha val="40000"/>
                </a:prstClr>
              </a:outerShdw>
            </a:effectLst>
          </p:spPr>
        </p:pic>
        <p:sp>
          <p:nvSpPr>
            <p:cNvPr id="3" name="Rektangel 2">
              <a:extLst>
                <a:ext uri="{FF2B5EF4-FFF2-40B4-BE49-F238E27FC236}">
                  <a16:creationId xmlns:a16="http://schemas.microsoft.com/office/drawing/2014/main" id="{C7F3E50A-71F7-FA9E-B4DC-5B0538304D72}"/>
                </a:ext>
              </a:extLst>
            </p:cNvPr>
            <p:cNvSpPr/>
            <p:nvPr/>
          </p:nvSpPr>
          <p:spPr>
            <a:xfrm flipH="1" flipV="1">
              <a:off x="6859036" y="1590541"/>
              <a:ext cx="1432348" cy="5042034"/>
            </a:xfrm>
            <a:prstGeom prst="rect">
              <a:avLst/>
            </a:prstGeom>
            <a:gradFill flip="none" rotWithShape="1">
              <a:gsLst>
                <a:gs pos="8000">
                  <a:schemeClr val="bg1">
                    <a:lumMod val="95000"/>
                  </a:schemeClr>
                </a:gs>
                <a:gs pos="91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ektangel 3">
              <a:extLst>
                <a:ext uri="{FF2B5EF4-FFF2-40B4-BE49-F238E27FC236}">
                  <a16:creationId xmlns:a16="http://schemas.microsoft.com/office/drawing/2014/main" id="{A0305248-9215-0AEF-D683-E5EBAA0B761A}"/>
                </a:ext>
              </a:extLst>
            </p:cNvPr>
            <p:cNvSpPr/>
            <p:nvPr/>
          </p:nvSpPr>
          <p:spPr>
            <a:xfrm rot="5400000" flipV="1">
              <a:off x="8613053" y="-375042"/>
              <a:ext cx="911081" cy="5792788"/>
            </a:xfrm>
            <a:prstGeom prst="rect">
              <a:avLst/>
            </a:prstGeom>
            <a:gradFill flip="none" rotWithShape="1">
              <a:gsLst>
                <a:gs pos="18000">
                  <a:schemeClr val="bg1">
                    <a:alpha val="0"/>
                  </a:schemeClr>
                </a:gs>
                <a:gs pos="88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5" name="Platshållare för innehåll 14">
            <a:extLst>
              <a:ext uri="{FF2B5EF4-FFF2-40B4-BE49-F238E27FC236}">
                <a16:creationId xmlns:a16="http://schemas.microsoft.com/office/drawing/2014/main" id="{7D4C294F-2C77-BCC5-B121-FDE46953945C}"/>
              </a:ext>
            </a:extLst>
          </p:cNvPr>
          <p:cNvSpPr>
            <a:spLocks noGrp="1"/>
          </p:cNvSpPr>
          <p:nvPr>
            <p:ph sz="half" idx="2"/>
          </p:nvPr>
        </p:nvSpPr>
        <p:spPr/>
        <p:txBody>
          <a:bodyPr>
            <a:normAutofit/>
          </a:bodyPr>
          <a:lstStyle/>
          <a:p>
            <a:pPr>
              <a:spcBef>
                <a:spcPts val="800"/>
              </a:spcBef>
            </a:pPr>
            <a:endParaRPr lang="sv-SE" dirty="0"/>
          </a:p>
          <a:p>
            <a:pPr>
              <a:spcBef>
                <a:spcPts val="800"/>
              </a:spcBef>
            </a:pPr>
            <a:endParaRPr lang="sv-SE" dirty="0"/>
          </a:p>
        </p:txBody>
      </p:sp>
      <p:sp>
        <p:nvSpPr>
          <p:cNvPr id="12" name="textruta 11">
            <a:extLst>
              <a:ext uri="{FF2B5EF4-FFF2-40B4-BE49-F238E27FC236}">
                <a16:creationId xmlns:a16="http://schemas.microsoft.com/office/drawing/2014/main" id="{BAE7A7AD-15BE-E790-918C-58450EBDF3D2}"/>
              </a:ext>
            </a:extLst>
          </p:cNvPr>
          <p:cNvSpPr txBox="1"/>
          <p:nvPr/>
        </p:nvSpPr>
        <p:spPr>
          <a:xfrm>
            <a:off x="7158979" y="4170940"/>
            <a:ext cx="1299221" cy="307777"/>
          </a:xfrm>
          <a:prstGeom prst="rect">
            <a:avLst/>
          </a:prstGeom>
          <a:noFill/>
        </p:spPr>
        <p:txBody>
          <a:bodyPr wrap="square" rtlCol="0">
            <a:spAutoFit/>
          </a:bodyPr>
          <a:lstStyle/>
          <a:p>
            <a:pPr algn="ctr"/>
            <a:r>
              <a:rPr lang="sv-SE" sz="1400" i="1" dirty="0">
                <a:solidFill>
                  <a:schemeClr val="bg1"/>
                </a:solidFill>
              </a:rPr>
              <a:t>Anna</a:t>
            </a:r>
          </a:p>
        </p:txBody>
      </p:sp>
      <p:pic>
        <p:nvPicPr>
          <p:cNvPr id="13" name="Picture 12" descr="A child sitting on a toilet&#10;&#10;Description automatically generated">
            <a:extLst>
              <a:ext uri="{FF2B5EF4-FFF2-40B4-BE49-F238E27FC236}">
                <a16:creationId xmlns:a16="http://schemas.microsoft.com/office/drawing/2014/main" id="{BCEDD557-C679-542F-4AC8-533C9D82E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842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8" name="textruta 7">
            <a:extLst>
              <a:ext uri="{FF2B5EF4-FFF2-40B4-BE49-F238E27FC236}">
                <a16:creationId xmlns:a16="http://schemas.microsoft.com/office/drawing/2014/main" id="{00285732-9F76-7B4F-8C88-57762D2C3881}"/>
              </a:ext>
            </a:extLst>
          </p:cNvPr>
          <p:cNvSpPr txBox="1"/>
          <p:nvPr/>
        </p:nvSpPr>
        <p:spPr>
          <a:xfrm>
            <a:off x="13136880" y="621792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AB5D6FC7-0483-2DDA-1164-4435ABEE9009}"/>
              </a:ext>
            </a:extLst>
          </p:cNvPr>
          <p:cNvPicPr>
            <a:picLocks noChangeAspect="1"/>
          </p:cNvPicPr>
          <p:nvPr/>
        </p:nvPicPr>
        <p:blipFill>
          <a:blip r:embed="rId3"/>
          <a:stretch>
            <a:fillRect/>
          </a:stretch>
        </p:blipFill>
        <p:spPr>
          <a:xfrm rot="834754">
            <a:off x="776443" y="3480389"/>
            <a:ext cx="4742197" cy="3069315"/>
          </a:xfrm>
          <a:prstGeom prst="rect">
            <a:avLst/>
          </a:prstGeom>
        </p:spPr>
      </p:pic>
      <p:grpSp>
        <p:nvGrpSpPr>
          <p:cNvPr id="9" name="Grupp 8">
            <a:extLst>
              <a:ext uri="{FF2B5EF4-FFF2-40B4-BE49-F238E27FC236}">
                <a16:creationId xmlns:a16="http://schemas.microsoft.com/office/drawing/2014/main" id="{E2062E02-DEFF-F78B-BC96-44D47869E6EF}"/>
              </a:ext>
            </a:extLst>
          </p:cNvPr>
          <p:cNvGrpSpPr/>
          <p:nvPr/>
        </p:nvGrpSpPr>
        <p:grpSpPr>
          <a:xfrm>
            <a:off x="6035642" y="783771"/>
            <a:ext cx="5929819" cy="5848804"/>
            <a:chOff x="6035642" y="763244"/>
            <a:chExt cx="5929819" cy="5869331"/>
          </a:xfrm>
        </p:grpSpPr>
        <p:pic>
          <p:nvPicPr>
            <p:cNvPr id="6" name="Bildobjekt 5" descr="En bild som visar text, vitvaror, vit, utrustning&#10;&#10;Automatiskt genererad beskrivning">
              <a:extLst>
                <a:ext uri="{FF2B5EF4-FFF2-40B4-BE49-F238E27FC236}">
                  <a16:creationId xmlns:a16="http://schemas.microsoft.com/office/drawing/2014/main" id="{8E22CD25-458A-BC47-19BC-229058DD80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1" r="62"/>
            <a:stretch/>
          </p:blipFill>
          <p:spPr>
            <a:xfrm>
              <a:off x="6096000" y="763244"/>
              <a:ext cx="5869461" cy="5869331"/>
            </a:xfrm>
            <a:prstGeom prst="rect">
              <a:avLst/>
            </a:prstGeom>
          </p:spPr>
        </p:pic>
        <p:sp>
          <p:nvSpPr>
            <p:cNvPr id="7" name="Rektangel 6">
              <a:extLst>
                <a:ext uri="{FF2B5EF4-FFF2-40B4-BE49-F238E27FC236}">
                  <a16:creationId xmlns:a16="http://schemas.microsoft.com/office/drawing/2014/main" id="{1F265929-54E6-B35E-DFFA-CDCCFF8D5B33}"/>
                </a:ext>
              </a:extLst>
            </p:cNvPr>
            <p:cNvSpPr/>
            <p:nvPr/>
          </p:nvSpPr>
          <p:spPr>
            <a:xfrm flipH="1" flipV="1">
              <a:off x="6035642" y="763244"/>
              <a:ext cx="1432348" cy="5869331"/>
            </a:xfrm>
            <a:prstGeom prst="rect">
              <a:avLst/>
            </a:prstGeom>
            <a:gradFill flip="none" rotWithShape="1">
              <a:gsLst>
                <a:gs pos="8000">
                  <a:schemeClr val="bg1">
                    <a:lumMod val="95000"/>
                  </a:schemeClr>
                </a:gs>
                <a:gs pos="91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pic>
        <p:nvPicPr>
          <p:cNvPr id="10" name="Picture 9" descr="A close-up of a book&#10;&#10;Description automatically generated">
            <a:extLst>
              <a:ext uri="{FF2B5EF4-FFF2-40B4-BE49-F238E27FC236}">
                <a16:creationId xmlns:a16="http://schemas.microsoft.com/office/drawing/2014/main" id="{103FB106-D898-5B1C-A254-1CBD49B45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and black text on a white background&#10;&#10;Description automatically generated">
            <a:extLst>
              <a:ext uri="{FF2B5EF4-FFF2-40B4-BE49-F238E27FC236}">
                <a16:creationId xmlns:a16="http://schemas.microsoft.com/office/drawing/2014/main" id="{38BBFE8B-C9A5-B4F3-0099-1356512C2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222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D86BE-E579-5CB9-BA03-149210689ABD}"/>
              </a:ext>
            </a:extLst>
          </p:cNvPr>
          <p:cNvSpPr>
            <a:spLocks noGrp="1"/>
          </p:cNvSpPr>
          <p:nvPr>
            <p:ph type="ctrTitle"/>
          </p:nvPr>
        </p:nvSpPr>
        <p:spPr/>
        <p:txBody>
          <a:bodyPr/>
          <a:lstStyle/>
          <a:p>
            <a:endParaRPr lang="sv-SE" dirty="0"/>
          </a:p>
        </p:txBody>
      </p:sp>
      <p:sp>
        <p:nvSpPr>
          <p:cNvPr id="4" name="Underrubrik 3">
            <a:extLst>
              <a:ext uri="{FF2B5EF4-FFF2-40B4-BE49-F238E27FC236}">
                <a16:creationId xmlns:a16="http://schemas.microsoft.com/office/drawing/2014/main" id="{90831FFD-0FDE-8BC0-7754-135273DB9EDC}"/>
              </a:ext>
            </a:extLst>
          </p:cNvPr>
          <p:cNvSpPr>
            <a:spLocks noGrp="1"/>
          </p:cNvSpPr>
          <p:nvPr>
            <p:ph type="subTitle" idx="1"/>
          </p:nvPr>
        </p:nvSpPr>
        <p:spPr/>
        <p:txBody>
          <a:bodyPr/>
          <a:lstStyle/>
          <a:p>
            <a:endParaRPr lang="sv-SE" dirty="0"/>
          </a:p>
        </p:txBody>
      </p:sp>
      <p:pic>
        <p:nvPicPr>
          <p:cNvPr id="5" name="Picture 4" descr="A white background with blue text&#10;&#10;Description automatically generated">
            <a:extLst>
              <a:ext uri="{FF2B5EF4-FFF2-40B4-BE49-F238E27FC236}">
                <a16:creationId xmlns:a16="http://schemas.microsoft.com/office/drawing/2014/main" id="{1A7948CD-8B76-298A-7CCE-83A099C67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4526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ruta 127">
            <a:extLst>
              <a:ext uri="{FF2B5EF4-FFF2-40B4-BE49-F238E27FC236}">
                <a16:creationId xmlns:a16="http://schemas.microsoft.com/office/drawing/2014/main" id="{00D95679-0F71-C375-3DB5-58053052AEB9}"/>
              </a:ext>
            </a:extLst>
          </p:cNvPr>
          <p:cNvSpPr txBox="1"/>
          <p:nvPr/>
        </p:nvSpPr>
        <p:spPr>
          <a:xfrm>
            <a:off x="653953" y="2179167"/>
            <a:ext cx="780764" cy="432487"/>
          </a:xfrm>
          <a:prstGeom prst="rect">
            <a:avLst/>
          </a:prstGeom>
          <a:noFill/>
        </p:spPr>
        <p:txBody>
          <a:bodyPr wrap="square" rtlCol="0">
            <a:spAutoFit/>
          </a:bodyPr>
          <a:lstStyle/>
          <a:p>
            <a:pPr algn="ctr"/>
            <a:r>
              <a:rPr lang="sv-SE" sz="1200" b="1" dirty="0"/>
              <a:t>1.</a:t>
            </a:r>
          </a:p>
        </p:txBody>
      </p:sp>
      <p:sp>
        <p:nvSpPr>
          <p:cNvPr id="129" name="textruta 128">
            <a:extLst>
              <a:ext uri="{FF2B5EF4-FFF2-40B4-BE49-F238E27FC236}">
                <a16:creationId xmlns:a16="http://schemas.microsoft.com/office/drawing/2014/main" id="{B83EA394-EFA2-15ED-DE5D-BE186706CFA2}"/>
              </a:ext>
            </a:extLst>
          </p:cNvPr>
          <p:cNvSpPr txBox="1"/>
          <p:nvPr/>
        </p:nvSpPr>
        <p:spPr>
          <a:xfrm>
            <a:off x="653953" y="4056985"/>
            <a:ext cx="780764" cy="432487"/>
          </a:xfrm>
          <a:prstGeom prst="rect">
            <a:avLst/>
          </a:prstGeom>
          <a:noFill/>
        </p:spPr>
        <p:txBody>
          <a:bodyPr wrap="square" rtlCol="0">
            <a:spAutoFit/>
          </a:bodyPr>
          <a:lstStyle/>
          <a:p>
            <a:pPr algn="ctr"/>
            <a:r>
              <a:rPr lang="sv-SE" sz="1200" b="1" dirty="0"/>
              <a:t>4.</a:t>
            </a:r>
          </a:p>
        </p:txBody>
      </p:sp>
      <p:sp>
        <p:nvSpPr>
          <p:cNvPr id="130" name="textruta 129">
            <a:extLst>
              <a:ext uri="{FF2B5EF4-FFF2-40B4-BE49-F238E27FC236}">
                <a16:creationId xmlns:a16="http://schemas.microsoft.com/office/drawing/2014/main" id="{E4EE4132-B8FD-94AE-7DB2-7F2A95948C30}"/>
              </a:ext>
            </a:extLst>
          </p:cNvPr>
          <p:cNvSpPr txBox="1"/>
          <p:nvPr/>
        </p:nvSpPr>
        <p:spPr>
          <a:xfrm>
            <a:off x="2755670" y="2179167"/>
            <a:ext cx="780764" cy="432487"/>
          </a:xfrm>
          <a:prstGeom prst="rect">
            <a:avLst/>
          </a:prstGeom>
          <a:noFill/>
        </p:spPr>
        <p:txBody>
          <a:bodyPr wrap="square" rtlCol="0">
            <a:spAutoFit/>
          </a:bodyPr>
          <a:lstStyle/>
          <a:p>
            <a:pPr algn="ctr"/>
            <a:r>
              <a:rPr lang="sv-SE" sz="1200" b="1" dirty="0"/>
              <a:t>2.</a:t>
            </a:r>
          </a:p>
        </p:txBody>
      </p:sp>
      <p:sp>
        <p:nvSpPr>
          <p:cNvPr id="131" name="textruta 130">
            <a:extLst>
              <a:ext uri="{FF2B5EF4-FFF2-40B4-BE49-F238E27FC236}">
                <a16:creationId xmlns:a16="http://schemas.microsoft.com/office/drawing/2014/main" id="{85A1182D-2E46-3B14-67F1-90AEC7DE0EB7}"/>
              </a:ext>
            </a:extLst>
          </p:cNvPr>
          <p:cNvSpPr txBox="1"/>
          <p:nvPr/>
        </p:nvSpPr>
        <p:spPr>
          <a:xfrm>
            <a:off x="2755670" y="4056985"/>
            <a:ext cx="780764" cy="432487"/>
          </a:xfrm>
          <a:prstGeom prst="rect">
            <a:avLst/>
          </a:prstGeom>
          <a:noFill/>
        </p:spPr>
        <p:txBody>
          <a:bodyPr wrap="square" rtlCol="0">
            <a:spAutoFit/>
          </a:bodyPr>
          <a:lstStyle/>
          <a:p>
            <a:pPr algn="ctr"/>
            <a:r>
              <a:rPr lang="sv-SE" sz="1200" b="1" dirty="0"/>
              <a:t>5.</a:t>
            </a:r>
          </a:p>
        </p:txBody>
      </p:sp>
      <p:sp>
        <p:nvSpPr>
          <p:cNvPr id="132" name="textruta 131">
            <a:extLst>
              <a:ext uri="{FF2B5EF4-FFF2-40B4-BE49-F238E27FC236}">
                <a16:creationId xmlns:a16="http://schemas.microsoft.com/office/drawing/2014/main" id="{0BA8D649-B038-22EC-B58B-94CCEF34F2A2}"/>
              </a:ext>
            </a:extLst>
          </p:cNvPr>
          <p:cNvSpPr txBox="1"/>
          <p:nvPr/>
        </p:nvSpPr>
        <p:spPr>
          <a:xfrm>
            <a:off x="4761362" y="2179167"/>
            <a:ext cx="780764" cy="432487"/>
          </a:xfrm>
          <a:prstGeom prst="rect">
            <a:avLst/>
          </a:prstGeom>
          <a:noFill/>
        </p:spPr>
        <p:txBody>
          <a:bodyPr wrap="square" rtlCol="0">
            <a:spAutoFit/>
          </a:bodyPr>
          <a:lstStyle/>
          <a:p>
            <a:pPr algn="ctr"/>
            <a:r>
              <a:rPr lang="sv-SE" sz="1200" b="1" dirty="0"/>
              <a:t>3a.</a:t>
            </a:r>
          </a:p>
        </p:txBody>
      </p:sp>
      <p:sp>
        <p:nvSpPr>
          <p:cNvPr id="133" name="textruta 132">
            <a:extLst>
              <a:ext uri="{FF2B5EF4-FFF2-40B4-BE49-F238E27FC236}">
                <a16:creationId xmlns:a16="http://schemas.microsoft.com/office/drawing/2014/main" id="{E6BA551A-E0FD-6978-3024-BFD41EF67115}"/>
              </a:ext>
            </a:extLst>
          </p:cNvPr>
          <p:cNvSpPr txBox="1"/>
          <p:nvPr/>
        </p:nvSpPr>
        <p:spPr>
          <a:xfrm>
            <a:off x="4761362" y="4056985"/>
            <a:ext cx="780764" cy="432487"/>
          </a:xfrm>
          <a:prstGeom prst="rect">
            <a:avLst/>
          </a:prstGeom>
          <a:noFill/>
        </p:spPr>
        <p:txBody>
          <a:bodyPr wrap="square" rtlCol="0">
            <a:spAutoFit/>
          </a:bodyPr>
          <a:lstStyle/>
          <a:p>
            <a:pPr algn="ctr"/>
            <a:r>
              <a:rPr lang="sv-SE" sz="1200" b="1" dirty="0"/>
              <a:t>6.</a:t>
            </a:r>
          </a:p>
        </p:txBody>
      </p:sp>
      <p:sp>
        <p:nvSpPr>
          <p:cNvPr id="134" name="textruta 133">
            <a:extLst>
              <a:ext uri="{FF2B5EF4-FFF2-40B4-BE49-F238E27FC236}">
                <a16:creationId xmlns:a16="http://schemas.microsoft.com/office/drawing/2014/main" id="{CD25FA05-5519-05B4-0E10-4B8B872A7201}"/>
              </a:ext>
            </a:extLst>
          </p:cNvPr>
          <p:cNvSpPr txBox="1"/>
          <p:nvPr/>
        </p:nvSpPr>
        <p:spPr>
          <a:xfrm>
            <a:off x="6907986" y="2179167"/>
            <a:ext cx="780764" cy="432487"/>
          </a:xfrm>
          <a:prstGeom prst="rect">
            <a:avLst/>
          </a:prstGeom>
          <a:noFill/>
        </p:spPr>
        <p:txBody>
          <a:bodyPr wrap="square" rtlCol="0">
            <a:spAutoFit/>
          </a:bodyPr>
          <a:lstStyle/>
          <a:p>
            <a:pPr algn="ctr"/>
            <a:r>
              <a:rPr lang="sv-SE" sz="1200" b="1" dirty="0"/>
              <a:t>3b.</a:t>
            </a:r>
          </a:p>
        </p:txBody>
      </p:sp>
      <p:sp>
        <p:nvSpPr>
          <p:cNvPr id="135" name="textruta 134">
            <a:extLst>
              <a:ext uri="{FF2B5EF4-FFF2-40B4-BE49-F238E27FC236}">
                <a16:creationId xmlns:a16="http://schemas.microsoft.com/office/drawing/2014/main" id="{84230A57-F8B6-9706-BAD5-384F990BCFB2}"/>
              </a:ext>
            </a:extLst>
          </p:cNvPr>
          <p:cNvSpPr txBox="1"/>
          <p:nvPr/>
        </p:nvSpPr>
        <p:spPr>
          <a:xfrm>
            <a:off x="6907986" y="4056985"/>
            <a:ext cx="780764" cy="432487"/>
          </a:xfrm>
          <a:prstGeom prst="rect">
            <a:avLst/>
          </a:prstGeom>
          <a:noFill/>
        </p:spPr>
        <p:txBody>
          <a:bodyPr wrap="square" rtlCol="0">
            <a:spAutoFit/>
          </a:bodyPr>
          <a:lstStyle/>
          <a:p>
            <a:pPr algn="ctr"/>
            <a:r>
              <a:rPr lang="sv-SE" sz="1200" b="1" dirty="0"/>
              <a:t>7.</a:t>
            </a:r>
          </a:p>
        </p:txBody>
      </p:sp>
      <p:pic>
        <p:nvPicPr>
          <p:cNvPr id="3" name="Bildobjekt 2" descr="En bild som visar Grafik, skiss, konst, svart och vit&#10;&#10;Automatiskt genererad beskrivning">
            <a:extLst>
              <a:ext uri="{FF2B5EF4-FFF2-40B4-BE49-F238E27FC236}">
                <a16:creationId xmlns:a16="http://schemas.microsoft.com/office/drawing/2014/main" id="{885687F5-4DBB-58AF-F379-3A0AF1DAC8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9330" y="4267823"/>
            <a:ext cx="1779218" cy="1910277"/>
          </a:xfrm>
          <a:prstGeom prst="rect">
            <a:avLst/>
          </a:prstGeom>
        </p:spPr>
      </p:pic>
      <p:pic>
        <p:nvPicPr>
          <p:cNvPr id="5" name="Bildobjekt 4" descr="En bild som visar skiss, tecknad serie, konst, illustration&#10;&#10;Automatiskt genererad beskrivning">
            <a:extLst>
              <a:ext uri="{FF2B5EF4-FFF2-40B4-BE49-F238E27FC236}">
                <a16:creationId xmlns:a16="http://schemas.microsoft.com/office/drawing/2014/main" id="{6333BED2-2F46-F147-29C4-8ACA2F02D5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3870" y="2205280"/>
            <a:ext cx="1216336" cy="1528910"/>
          </a:xfrm>
          <a:prstGeom prst="rect">
            <a:avLst/>
          </a:prstGeom>
        </p:spPr>
      </p:pic>
      <p:pic>
        <p:nvPicPr>
          <p:cNvPr id="6" name="Bildobjekt 5" descr="En bild som visar kabel, svart och vit&#10;&#10;Automatiskt genererad beskrivning">
            <a:extLst>
              <a:ext uri="{FF2B5EF4-FFF2-40B4-BE49-F238E27FC236}">
                <a16:creationId xmlns:a16="http://schemas.microsoft.com/office/drawing/2014/main" id="{5DDFA3DC-81EB-CCD6-F244-A4A46EFB1D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54282" y="1516575"/>
            <a:ext cx="2223695" cy="2128340"/>
          </a:xfrm>
          <a:prstGeom prst="rect">
            <a:avLst/>
          </a:prstGeom>
        </p:spPr>
      </p:pic>
      <p:pic>
        <p:nvPicPr>
          <p:cNvPr id="16" name="Bildobjekt 15" descr="En bild som visar skiss, svart och vit, siluett, konst&#10;&#10;Automatiskt genererad beskrivning">
            <a:extLst>
              <a:ext uri="{FF2B5EF4-FFF2-40B4-BE49-F238E27FC236}">
                <a16:creationId xmlns:a16="http://schemas.microsoft.com/office/drawing/2014/main" id="{C853A89C-6FA6-C6C7-301B-88C62294BA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6970" y="4144255"/>
            <a:ext cx="1707788" cy="1910277"/>
          </a:xfrm>
          <a:prstGeom prst="rect">
            <a:avLst/>
          </a:prstGeom>
        </p:spPr>
      </p:pic>
      <p:pic>
        <p:nvPicPr>
          <p:cNvPr id="17" name="Bildobjekt 16" descr="En bild som visar mörker, svart, svart och vit, ryggradslös&#10;&#10;Automatiskt genererad beskrivning">
            <a:extLst>
              <a:ext uri="{FF2B5EF4-FFF2-40B4-BE49-F238E27FC236}">
                <a16:creationId xmlns:a16="http://schemas.microsoft.com/office/drawing/2014/main" id="{9B9B9F4B-10E1-B43C-A93A-86FD422245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80508" y="4213426"/>
            <a:ext cx="1766662" cy="1910277"/>
          </a:xfrm>
          <a:prstGeom prst="rect">
            <a:avLst/>
          </a:prstGeom>
        </p:spPr>
      </p:pic>
      <p:pic>
        <p:nvPicPr>
          <p:cNvPr id="19" name="Bildobjekt 18" descr="En bild som visar Soptunna, konst&#10;&#10;Automatiskt genererad beskrivning">
            <a:extLst>
              <a:ext uri="{FF2B5EF4-FFF2-40B4-BE49-F238E27FC236}">
                <a16:creationId xmlns:a16="http://schemas.microsoft.com/office/drawing/2014/main" id="{6935E720-4149-4918-FDE6-90AD6EBF92D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99084" y="4256196"/>
            <a:ext cx="2897664" cy="1686393"/>
          </a:xfrm>
          <a:prstGeom prst="rect">
            <a:avLst/>
          </a:prstGeom>
        </p:spPr>
      </p:pic>
      <p:pic>
        <p:nvPicPr>
          <p:cNvPr id="21" name="Bildobjekt 20" descr="En bild som visar verktyg, tecknad serie, skiss, design&#10;&#10;Automatiskt genererad beskrivning">
            <a:extLst>
              <a:ext uri="{FF2B5EF4-FFF2-40B4-BE49-F238E27FC236}">
                <a16:creationId xmlns:a16="http://schemas.microsoft.com/office/drawing/2014/main" id="{549E5DF2-FC14-FC23-860E-F3C95A4C88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98895" y="2137068"/>
            <a:ext cx="1853092" cy="1497522"/>
          </a:xfrm>
          <a:prstGeom prst="rect">
            <a:avLst/>
          </a:prstGeom>
        </p:spPr>
      </p:pic>
      <p:pic>
        <p:nvPicPr>
          <p:cNvPr id="39" name="Bildobjekt 38" descr="En bild som visar skiss, rita, svart, konst&#10;&#10;Automatiskt genererad beskrivning">
            <a:extLst>
              <a:ext uri="{FF2B5EF4-FFF2-40B4-BE49-F238E27FC236}">
                <a16:creationId xmlns:a16="http://schemas.microsoft.com/office/drawing/2014/main" id="{5275578A-404F-C2E5-2FAA-9EACD05E6E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7393" y="2063243"/>
            <a:ext cx="1355336" cy="1741943"/>
          </a:xfrm>
          <a:prstGeom prst="rect">
            <a:avLst/>
          </a:prstGeom>
        </p:spPr>
      </p:pic>
      <p:pic>
        <p:nvPicPr>
          <p:cNvPr id="9" name="Picture 8" descr="A diagram of a hand holding a device&#10;&#10;Description automatically generated with medium confidence">
            <a:extLst>
              <a:ext uri="{FF2B5EF4-FFF2-40B4-BE49-F238E27FC236}">
                <a16:creationId xmlns:a16="http://schemas.microsoft.com/office/drawing/2014/main" id="{80BB27C0-0346-0C7C-C972-4CA4050C03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085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Bildobjekt 151" descr="En bild som visar text, karta&#10;&#10;Automatiskt genererad beskrivning">
            <a:extLst>
              <a:ext uri="{FF2B5EF4-FFF2-40B4-BE49-F238E27FC236}">
                <a16:creationId xmlns:a16="http://schemas.microsoft.com/office/drawing/2014/main" id="{4E476F95-5AB6-C367-655C-BA3EDCFFB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13" y="1794338"/>
            <a:ext cx="1789308" cy="1673420"/>
          </a:xfrm>
          <a:prstGeom prst="rect">
            <a:avLst/>
          </a:prstGeom>
        </p:spPr>
      </p:pic>
      <p:pic>
        <p:nvPicPr>
          <p:cNvPr id="143" name="Bildobjekt 142">
            <a:extLst>
              <a:ext uri="{FF2B5EF4-FFF2-40B4-BE49-F238E27FC236}">
                <a16:creationId xmlns:a16="http://schemas.microsoft.com/office/drawing/2014/main" id="{BAC00054-E70E-1FEE-3391-7761574AE6CD}"/>
              </a:ext>
            </a:extLst>
          </p:cNvPr>
          <p:cNvPicPr>
            <a:picLocks noChangeAspect="1"/>
          </p:cNvPicPr>
          <p:nvPr/>
        </p:nvPicPr>
        <p:blipFill>
          <a:blip r:embed="rId4"/>
          <a:stretch>
            <a:fillRect/>
          </a:stretch>
        </p:blipFill>
        <p:spPr>
          <a:xfrm>
            <a:off x="7373447" y="3971271"/>
            <a:ext cx="1828592" cy="2423804"/>
          </a:xfrm>
          <a:prstGeom prst="rect">
            <a:avLst/>
          </a:prstGeom>
        </p:spPr>
      </p:pic>
      <p:pic>
        <p:nvPicPr>
          <p:cNvPr id="20" name="Bildobjekt 19" descr="En bild som visar skiss, svart, rita, mörker&#10;&#10;Automatiskt genererad beskrivning">
            <a:extLst>
              <a:ext uri="{FF2B5EF4-FFF2-40B4-BE49-F238E27FC236}">
                <a16:creationId xmlns:a16="http://schemas.microsoft.com/office/drawing/2014/main" id="{192961C6-C794-67D4-DDB7-6F50FB0D5D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4215" y="3518509"/>
            <a:ext cx="1946440" cy="2752486"/>
          </a:xfrm>
          <a:prstGeom prst="rect">
            <a:avLst/>
          </a:prstGeom>
        </p:spPr>
      </p:pic>
      <p:pic>
        <p:nvPicPr>
          <p:cNvPr id="21" name="Bildobjekt 20" descr="En bild som visar svart, mörker, skiss, rita&#10;&#10;Automatiskt genererad beskrivning">
            <a:extLst>
              <a:ext uri="{FF2B5EF4-FFF2-40B4-BE49-F238E27FC236}">
                <a16:creationId xmlns:a16="http://schemas.microsoft.com/office/drawing/2014/main" id="{0D6ACFDA-767A-2BA5-26B1-ACAE6C21AD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73890" y="3867196"/>
            <a:ext cx="1607727" cy="2045543"/>
          </a:xfrm>
          <a:prstGeom prst="rect">
            <a:avLst/>
          </a:prstGeom>
        </p:spPr>
      </p:pic>
      <p:pic>
        <p:nvPicPr>
          <p:cNvPr id="22" name="Bildobjekt 21" descr="En bild som visar svart, mörker, skiss, svart och vit&#10;&#10;Automatiskt genererad beskrivning">
            <a:extLst>
              <a:ext uri="{FF2B5EF4-FFF2-40B4-BE49-F238E27FC236}">
                <a16:creationId xmlns:a16="http://schemas.microsoft.com/office/drawing/2014/main" id="{60E76A26-D2BF-D5CA-DB88-DF1427003F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0380" y="3671212"/>
            <a:ext cx="1838456" cy="2599783"/>
          </a:xfrm>
          <a:prstGeom prst="rect">
            <a:avLst/>
          </a:prstGeom>
        </p:spPr>
      </p:pic>
      <p:sp>
        <p:nvSpPr>
          <p:cNvPr id="26" name="textruta 25">
            <a:extLst>
              <a:ext uri="{FF2B5EF4-FFF2-40B4-BE49-F238E27FC236}">
                <a16:creationId xmlns:a16="http://schemas.microsoft.com/office/drawing/2014/main" id="{341F45CE-BE90-D11B-6ACB-F0BBA551284F}"/>
              </a:ext>
            </a:extLst>
          </p:cNvPr>
          <p:cNvSpPr txBox="1"/>
          <p:nvPr/>
        </p:nvSpPr>
        <p:spPr>
          <a:xfrm>
            <a:off x="710897" y="2127764"/>
            <a:ext cx="718754" cy="398138"/>
          </a:xfrm>
          <a:prstGeom prst="rect">
            <a:avLst/>
          </a:prstGeom>
          <a:noFill/>
        </p:spPr>
        <p:txBody>
          <a:bodyPr wrap="square" rtlCol="0">
            <a:spAutoFit/>
          </a:bodyPr>
          <a:lstStyle/>
          <a:p>
            <a:pPr algn="ctr"/>
            <a:r>
              <a:rPr lang="sv-SE" sz="1200" b="1" dirty="0"/>
              <a:t>1.</a:t>
            </a:r>
          </a:p>
        </p:txBody>
      </p:sp>
      <p:sp>
        <p:nvSpPr>
          <p:cNvPr id="27" name="textruta 26">
            <a:extLst>
              <a:ext uri="{FF2B5EF4-FFF2-40B4-BE49-F238E27FC236}">
                <a16:creationId xmlns:a16="http://schemas.microsoft.com/office/drawing/2014/main" id="{65C8C1A0-468C-DD11-CB28-4818F2850ED2}"/>
              </a:ext>
            </a:extLst>
          </p:cNvPr>
          <p:cNvSpPr txBox="1"/>
          <p:nvPr/>
        </p:nvSpPr>
        <p:spPr>
          <a:xfrm>
            <a:off x="9254145" y="2115092"/>
            <a:ext cx="718754" cy="398138"/>
          </a:xfrm>
          <a:prstGeom prst="rect">
            <a:avLst/>
          </a:prstGeom>
          <a:noFill/>
        </p:spPr>
        <p:txBody>
          <a:bodyPr wrap="square" rtlCol="0">
            <a:spAutoFit/>
          </a:bodyPr>
          <a:lstStyle/>
          <a:p>
            <a:pPr algn="ctr"/>
            <a:r>
              <a:rPr lang="sv-SE" sz="1200" b="1" dirty="0"/>
              <a:t>5.</a:t>
            </a:r>
          </a:p>
        </p:txBody>
      </p:sp>
      <p:sp>
        <p:nvSpPr>
          <p:cNvPr id="28" name="textruta 27">
            <a:extLst>
              <a:ext uri="{FF2B5EF4-FFF2-40B4-BE49-F238E27FC236}">
                <a16:creationId xmlns:a16="http://schemas.microsoft.com/office/drawing/2014/main" id="{747343B0-B487-CA43-5D69-CCFDA8A5893B}"/>
              </a:ext>
            </a:extLst>
          </p:cNvPr>
          <p:cNvSpPr txBox="1"/>
          <p:nvPr/>
        </p:nvSpPr>
        <p:spPr>
          <a:xfrm>
            <a:off x="2689366" y="2127764"/>
            <a:ext cx="718754" cy="398138"/>
          </a:xfrm>
          <a:prstGeom prst="rect">
            <a:avLst/>
          </a:prstGeom>
          <a:noFill/>
        </p:spPr>
        <p:txBody>
          <a:bodyPr wrap="square" rtlCol="0">
            <a:spAutoFit/>
          </a:bodyPr>
          <a:lstStyle/>
          <a:p>
            <a:pPr algn="ctr"/>
            <a:r>
              <a:rPr lang="sv-SE" sz="1200" b="1" dirty="0"/>
              <a:t>2.</a:t>
            </a:r>
          </a:p>
        </p:txBody>
      </p:sp>
      <p:sp>
        <p:nvSpPr>
          <p:cNvPr id="29" name="textruta 28">
            <a:extLst>
              <a:ext uri="{FF2B5EF4-FFF2-40B4-BE49-F238E27FC236}">
                <a16:creationId xmlns:a16="http://schemas.microsoft.com/office/drawing/2014/main" id="{CBE9DC3C-6BEF-1786-B99E-4E7D1B81505B}"/>
              </a:ext>
            </a:extLst>
          </p:cNvPr>
          <p:cNvSpPr txBox="1"/>
          <p:nvPr/>
        </p:nvSpPr>
        <p:spPr>
          <a:xfrm>
            <a:off x="710897" y="3990283"/>
            <a:ext cx="718754" cy="398138"/>
          </a:xfrm>
          <a:prstGeom prst="rect">
            <a:avLst/>
          </a:prstGeom>
          <a:noFill/>
        </p:spPr>
        <p:txBody>
          <a:bodyPr wrap="square" rtlCol="0">
            <a:spAutoFit/>
          </a:bodyPr>
          <a:lstStyle/>
          <a:p>
            <a:pPr algn="ctr"/>
            <a:r>
              <a:rPr lang="sv-SE" sz="1200" b="1" dirty="0"/>
              <a:t>6.</a:t>
            </a:r>
          </a:p>
        </p:txBody>
      </p:sp>
      <p:sp>
        <p:nvSpPr>
          <p:cNvPr id="30" name="textruta 29">
            <a:extLst>
              <a:ext uri="{FF2B5EF4-FFF2-40B4-BE49-F238E27FC236}">
                <a16:creationId xmlns:a16="http://schemas.microsoft.com/office/drawing/2014/main" id="{16D0550C-5825-E6E0-6D30-F37B0012AA57}"/>
              </a:ext>
            </a:extLst>
          </p:cNvPr>
          <p:cNvSpPr txBox="1"/>
          <p:nvPr/>
        </p:nvSpPr>
        <p:spPr>
          <a:xfrm>
            <a:off x="4798460" y="2127764"/>
            <a:ext cx="718754" cy="398138"/>
          </a:xfrm>
          <a:prstGeom prst="rect">
            <a:avLst/>
          </a:prstGeom>
          <a:noFill/>
        </p:spPr>
        <p:txBody>
          <a:bodyPr wrap="square" rtlCol="0">
            <a:spAutoFit/>
          </a:bodyPr>
          <a:lstStyle/>
          <a:p>
            <a:pPr algn="ctr"/>
            <a:r>
              <a:rPr lang="sv-SE" sz="1200" b="1" dirty="0"/>
              <a:t>3.</a:t>
            </a:r>
          </a:p>
        </p:txBody>
      </p:sp>
      <p:sp>
        <p:nvSpPr>
          <p:cNvPr id="31" name="textruta 30">
            <a:extLst>
              <a:ext uri="{FF2B5EF4-FFF2-40B4-BE49-F238E27FC236}">
                <a16:creationId xmlns:a16="http://schemas.microsoft.com/office/drawing/2014/main" id="{8F7AC577-5DE4-A96F-9AA0-BC85C8055E55}"/>
              </a:ext>
            </a:extLst>
          </p:cNvPr>
          <p:cNvSpPr txBox="1"/>
          <p:nvPr/>
        </p:nvSpPr>
        <p:spPr>
          <a:xfrm>
            <a:off x="2712647" y="3990283"/>
            <a:ext cx="718754" cy="398138"/>
          </a:xfrm>
          <a:prstGeom prst="rect">
            <a:avLst/>
          </a:prstGeom>
          <a:noFill/>
        </p:spPr>
        <p:txBody>
          <a:bodyPr wrap="square" rtlCol="0">
            <a:spAutoFit/>
          </a:bodyPr>
          <a:lstStyle/>
          <a:p>
            <a:pPr algn="ctr"/>
            <a:r>
              <a:rPr lang="sv-SE" sz="1200" b="1" dirty="0"/>
              <a:t>7.</a:t>
            </a:r>
          </a:p>
        </p:txBody>
      </p:sp>
      <p:sp>
        <p:nvSpPr>
          <p:cNvPr id="32" name="textruta 31">
            <a:extLst>
              <a:ext uri="{FF2B5EF4-FFF2-40B4-BE49-F238E27FC236}">
                <a16:creationId xmlns:a16="http://schemas.microsoft.com/office/drawing/2014/main" id="{0D9FAB8A-0C61-35BF-8CE9-47A040D12B27}"/>
              </a:ext>
            </a:extLst>
          </p:cNvPr>
          <p:cNvSpPr txBox="1"/>
          <p:nvPr/>
        </p:nvSpPr>
        <p:spPr>
          <a:xfrm>
            <a:off x="6943179" y="2127764"/>
            <a:ext cx="718754" cy="398138"/>
          </a:xfrm>
          <a:prstGeom prst="rect">
            <a:avLst/>
          </a:prstGeom>
          <a:noFill/>
        </p:spPr>
        <p:txBody>
          <a:bodyPr wrap="square" rtlCol="0">
            <a:spAutoFit/>
          </a:bodyPr>
          <a:lstStyle/>
          <a:p>
            <a:pPr algn="ctr"/>
            <a:r>
              <a:rPr lang="sv-SE" sz="1200" b="1" dirty="0"/>
              <a:t>4.</a:t>
            </a:r>
          </a:p>
        </p:txBody>
      </p:sp>
      <p:sp>
        <p:nvSpPr>
          <p:cNvPr id="33" name="textruta 32">
            <a:extLst>
              <a:ext uri="{FF2B5EF4-FFF2-40B4-BE49-F238E27FC236}">
                <a16:creationId xmlns:a16="http://schemas.microsoft.com/office/drawing/2014/main" id="{48D152AE-9393-6A81-1315-6A528485D5AC}"/>
              </a:ext>
            </a:extLst>
          </p:cNvPr>
          <p:cNvSpPr txBox="1"/>
          <p:nvPr/>
        </p:nvSpPr>
        <p:spPr>
          <a:xfrm>
            <a:off x="4813842" y="3990283"/>
            <a:ext cx="718754" cy="398138"/>
          </a:xfrm>
          <a:prstGeom prst="rect">
            <a:avLst/>
          </a:prstGeom>
          <a:noFill/>
        </p:spPr>
        <p:txBody>
          <a:bodyPr wrap="square" rtlCol="0">
            <a:spAutoFit/>
          </a:bodyPr>
          <a:lstStyle/>
          <a:p>
            <a:pPr algn="ctr"/>
            <a:r>
              <a:rPr lang="sv-SE" sz="1200" b="1" dirty="0"/>
              <a:t>8.</a:t>
            </a:r>
          </a:p>
        </p:txBody>
      </p:sp>
      <p:sp>
        <p:nvSpPr>
          <p:cNvPr id="34" name="textruta 33">
            <a:extLst>
              <a:ext uri="{FF2B5EF4-FFF2-40B4-BE49-F238E27FC236}">
                <a16:creationId xmlns:a16="http://schemas.microsoft.com/office/drawing/2014/main" id="{08406C10-ECDA-871C-E961-5063A6932897}"/>
              </a:ext>
            </a:extLst>
          </p:cNvPr>
          <p:cNvSpPr txBox="1"/>
          <p:nvPr/>
        </p:nvSpPr>
        <p:spPr>
          <a:xfrm>
            <a:off x="6949745" y="4018259"/>
            <a:ext cx="718754" cy="398138"/>
          </a:xfrm>
          <a:prstGeom prst="rect">
            <a:avLst/>
          </a:prstGeom>
          <a:noFill/>
        </p:spPr>
        <p:txBody>
          <a:bodyPr wrap="square" rtlCol="0">
            <a:spAutoFit/>
          </a:bodyPr>
          <a:lstStyle/>
          <a:p>
            <a:pPr algn="ctr"/>
            <a:r>
              <a:rPr lang="sv-SE" sz="1200" b="1" dirty="0"/>
              <a:t>9.</a:t>
            </a:r>
          </a:p>
        </p:txBody>
      </p:sp>
      <p:pic>
        <p:nvPicPr>
          <p:cNvPr id="35" name="Bildobjekt 34" descr="En bild som visar skiss, rita, svart, konst&#10;&#10;Automatiskt genererad beskrivning">
            <a:extLst>
              <a:ext uri="{FF2B5EF4-FFF2-40B4-BE49-F238E27FC236}">
                <a16:creationId xmlns:a16="http://schemas.microsoft.com/office/drawing/2014/main" id="{4DAE3FF7-53D3-19F6-081C-62AAAE9FF4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253" y="2018348"/>
            <a:ext cx="1330964" cy="1710619"/>
          </a:xfrm>
          <a:prstGeom prst="rect">
            <a:avLst/>
          </a:prstGeom>
        </p:spPr>
      </p:pic>
      <p:pic>
        <p:nvPicPr>
          <p:cNvPr id="146" name="Bildobjekt 145">
            <a:extLst>
              <a:ext uri="{FF2B5EF4-FFF2-40B4-BE49-F238E27FC236}">
                <a16:creationId xmlns:a16="http://schemas.microsoft.com/office/drawing/2014/main" id="{7332C271-03CB-0077-EB22-3E4CAD8285F2}"/>
              </a:ext>
            </a:extLst>
          </p:cNvPr>
          <p:cNvPicPr>
            <a:picLocks noChangeAspect="1"/>
          </p:cNvPicPr>
          <p:nvPr/>
        </p:nvPicPr>
        <p:blipFill rotWithShape="1">
          <a:blip r:embed="rId9"/>
          <a:srcRect b="10051"/>
          <a:stretch/>
        </p:blipFill>
        <p:spPr>
          <a:xfrm>
            <a:off x="7391028" y="1802577"/>
            <a:ext cx="1719264" cy="1868635"/>
          </a:xfrm>
          <a:prstGeom prst="rect">
            <a:avLst/>
          </a:prstGeom>
        </p:spPr>
      </p:pic>
      <p:pic>
        <p:nvPicPr>
          <p:cNvPr id="147" name="Bildobjekt 146">
            <a:extLst>
              <a:ext uri="{FF2B5EF4-FFF2-40B4-BE49-F238E27FC236}">
                <a16:creationId xmlns:a16="http://schemas.microsoft.com/office/drawing/2014/main" id="{929F4105-B457-BDB2-66C3-66322EAED9AE}"/>
              </a:ext>
            </a:extLst>
          </p:cNvPr>
          <p:cNvPicPr>
            <a:picLocks noChangeAspect="1"/>
          </p:cNvPicPr>
          <p:nvPr/>
        </p:nvPicPr>
        <p:blipFill>
          <a:blip r:embed="rId10"/>
          <a:stretch>
            <a:fillRect/>
          </a:stretch>
        </p:blipFill>
        <p:spPr>
          <a:xfrm>
            <a:off x="5009609" y="1898215"/>
            <a:ext cx="1883456" cy="1829221"/>
          </a:xfrm>
          <a:prstGeom prst="rect">
            <a:avLst/>
          </a:prstGeom>
        </p:spPr>
      </p:pic>
      <p:pic>
        <p:nvPicPr>
          <p:cNvPr id="148" name="Bildobjekt 147">
            <a:extLst>
              <a:ext uri="{FF2B5EF4-FFF2-40B4-BE49-F238E27FC236}">
                <a16:creationId xmlns:a16="http://schemas.microsoft.com/office/drawing/2014/main" id="{6F986A98-12C3-08C5-E303-74D4E145DCB9}"/>
              </a:ext>
            </a:extLst>
          </p:cNvPr>
          <p:cNvPicPr>
            <a:picLocks noChangeAspect="1"/>
          </p:cNvPicPr>
          <p:nvPr/>
        </p:nvPicPr>
        <p:blipFill>
          <a:blip r:embed="rId11"/>
          <a:stretch>
            <a:fillRect/>
          </a:stretch>
        </p:blipFill>
        <p:spPr>
          <a:xfrm>
            <a:off x="3130052" y="1945715"/>
            <a:ext cx="1403060" cy="1970253"/>
          </a:xfrm>
          <a:prstGeom prst="rect">
            <a:avLst/>
          </a:prstGeom>
        </p:spPr>
      </p:pic>
      <p:pic>
        <p:nvPicPr>
          <p:cNvPr id="6" name="Picture 5" descr="A diagram of a hand holding a tool&#10;&#10;Description automatically generated with medium confidence">
            <a:extLst>
              <a:ext uri="{FF2B5EF4-FFF2-40B4-BE49-F238E27FC236}">
                <a16:creationId xmlns:a16="http://schemas.microsoft.com/office/drawing/2014/main" id="{890914C4-D718-DB43-069F-07B306CA5E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0912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0" name="Grupp 19">
            <a:extLst>
              <a:ext uri="{FF2B5EF4-FFF2-40B4-BE49-F238E27FC236}">
                <a16:creationId xmlns:a16="http://schemas.microsoft.com/office/drawing/2014/main" id="{E33D4C57-50B3-D5E9-3F15-32A1B58C89A3}"/>
              </a:ext>
            </a:extLst>
          </p:cNvPr>
          <p:cNvGrpSpPr/>
          <p:nvPr/>
        </p:nvGrpSpPr>
        <p:grpSpPr>
          <a:xfrm>
            <a:off x="5900089" y="1625383"/>
            <a:ext cx="6064899" cy="5042034"/>
            <a:chOff x="5900089" y="1625383"/>
            <a:chExt cx="6064899" cy="5042034"/>
          </a:xfrm>
        </p:grpSpPr>
        <p:pic>
          <p:nvPicPr>
            <p:cNvPr id="3" name="Bildobjekt 2" descr="En bild som visar inomhus, fönster, person, säng&#10;&#10;Automatiskt genererad beskrivning">
              <a:extLst>
                <a:ext uri="{FF2B5EF4-FFF2-40B4-BE49-F238E27FC236}">
                  <a16:creationId xmlns:a16="http://schemas.microsoft.com/office/drawing/2014/main" id="{3FDD3D29-B89E-CA8D-DF41-3BE2F58EFC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226" t="5069" r="18932"/>
            <a:stretch/>
          </p:blipFill>
          <p:spPr>
            <a:xfrm>
              <a:off x="6019800" y="1952625"/>
              <a:ext cx="5945188" cy="4679950"/>
            </a:xfrm>
            <a:prstGeom prst="snipRoundRect">
              <a:avLst>
                <a:gd name="adj1" fmla="val 0"/>
                <a:gd name="adj2" fmla="val 0"/>
              </a:avLst>
            </a:prstGeom>
          </p:spPr>
        </p:pic>
        <p:sp>
          <p:nvSpPr>
            <p:cNvPr id="18" name="Rektangel 17">
              <a:extLst>
                <a:ext uri="{FF2B5EF4-FFF2-40B4-BE49-F238E27FC236}">
                  <a16:creationId xmlns:a16="http://schemas.microsoft.com/office/drawing/2014/main" id="{371BEBE9-4AF9-E0FA-6693-D9ADFF3A97E9}"/>
                </a:ext>
              </a:extLst>
            </p:cNvPr>
            <p:cNvSpPr/>
            <p:nvPr/>
          </p:nvSpPr>
          <p:spPr>
            <a:xfrm flipH="1" flipV="1">
              <a:off x="6001253" y="1625383"/>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Rektangel 18">
              <a:extLst>
                <a:ext uri="{FF2B5EF4-FFF2-40B4-BE49-F238E27FC236}">
                  <a16:creationId xmlns:a16="http://schemas.microsoft.com/office/drawing/2014/main" id="{F9334071-0A90-B5C2-8CAF-D4AEABCA3A4A}"/>
                </a:ext>
              </a:extLst>
            </p:cNvPr>
            <p:cNvSpPr/>
            <p:nvPr/>
          </p:nvSpPr>
          <p:spPr>
            <a:xfrm rot="5400000" flipV="1">
              <a:off x="8490746" y="-786043"/>
              <a:ext cx="883585"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2" name="Google Shape;186;p6">
            <a:extLst>
              <a:ext uri="{FF2B5EF4-FFF2-40B4-BE49-F238E27FC236}">
                <a16:creationId xmlns:a16="http://schemas.microsoft.com/office/drawing/2014/main" id="{FD1CD33F-59FA-5764-E86C-97587E4348C1}"/>
              </a:ext>
            </a:extLst>
          </p:cNvPr>
          <p:cNvSpPr/>
          <p:nvPr/>
        </p:nvSpPr>
        <p:spPr>
          <a:xfrm>
            <a:off x="340871" y="6421236"/>
            <a:ext cx="7929297" cy="246181"/>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u="none" strike="noStrike" kern="0" cap="none" spc="0" normalizeH="0" baseline="0" noProof="0" dirty="0" err="1">
                <a:ln>
                  <a:noFill/>
                </a:ln>
                <a:solidFill>
                  <a:srgbClr val="000000"/>
                </a:solidFill>
                <a:effectLst/>
                <a:uLnTx/>
                <a:uFillTx/>
                <a:latin typeface="Calibri"/>
                <a:ea typeface="Calibri"/>
                <a:cs typeface="Calibri"/>
                <a:sym typeface="Calibri"/>
              </a:rPr>
              <a:t>Lapides</a:t>
            </a:r>
            <a:r>
              <a:rPr kumimoji="0" lang="en-US" sz="1000" b="0" u="none" strike="noStrike" kern="0" cap="none" spc="0" normalizeH="0" baseline="0" noProof="0" dirty="0">
                <a:ln>
                  <a:noFill/>
                </a:ln>
                <a:solidFill>
                  <a:srgbClr val="000000"/>
                </a:solidFill>
                <a:effectLst/>
                <a:uLnTx/>
                <a:uFillTx/>
                <a:latin typeface="Calibri"/>
                <a:ea typeface="Calibri"/>
                <a:cs typeface="Calibri"/>
                <a:sym typeface="Calibri"/>
              </a:rPr>
              <a:t>, Diokno, Silber and Lowe,1972 EAUN summary </a:t>
            </a:r>
            <a:r>
              <a:rPr kumimoji="0" lang="en-US" sz="1000" b="0" u="none" strike="noStrike" kern="0" cap="none" spc="0" normalizeH="0" baseline="0" noProof="0" dirty="0" err="1">
                <a:ln>
                  <a:noFill/>
                </a:ln>
                <a:solidFill>
                  <a:srgbClr val="000000"/>
                </a:solidFill>
                <a:effectLst/>
                <a:uLnTx/>
                <a:uFillTx/>
                <a:latin typeface="Calibri"/>
                <a:ea typeface="Calibri"/>
                <a:cs typeface="Calibri"/>
                <a:sym typeface="Calibri"/>
              </a:rPr>
              <a:t>quidelines</a:t>
            </a:r>
            <a:r>
              <a:rPr kumimoji="0" lang="en-US" sz="1000" b="0" u="none" strike="noStrike" kern="0" cap="none" spc="0" normalizeH="0" baseline="0" noProof="0" dirty="0">
                <a:ln>
                  <a:noFill/>
                </a:ln>
                <a:solidFill>
                  <a:srgbClr val="000000"/>
                </a:solidFill>
                <a:effectLst/>
                <a:uLnTx/>
                <a:uFillTx/>
                <a:latin typeface="Calibri"/>
                <a:ea typeface="Calibri"/>
                <a:cs typeface="Calibri"/>
                <a:sym typeface="Calibri"/>
              </a:rPr>
              <a:t> 2013</a:t>
            </a:r>
            <a:endParaRPr kumimoji="0" sz="1000" b="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A child lying on her back and holding a tablet&#10;&#10;Description automatically generated">
            <a:extLst>
              <a:ext uri="{FF2B5EF4-FFF2-40B4-BE49-F238E27FC236}">
                <a16:creationId xmlns:a16="http://schemas.microsoft.com/office/drawing/2014/main" id="{492B2E4E-97A6-7BFD-F01F-44ACA20FC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3508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8" name="Picture 7" descr="A white background with black text&#10;&#10;Description automatically generated">
            <a:extLst>
              <a:ext uri="{FF2B5EF4-FFF2-40B4-BE49-F238E27FC236}">
                <a16:creationId xmlns:a16="http://schemas.microsoft.com/office/drawing/2014/main" id="{42BD98B6-C06F-3778-0221-6F8C7DA0E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6671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hite and black text on a white background&#10;&#10;Description automatically generated">
            <a:extLst>
              <a:ext uri="{FF2B5EF4-FFF2-40B4-BE49-F238E27FC236}">
                <a16:creationId xmlns:a16="http://schemas.microsoft.com/office/drawing/2014/main" id="{7B0CFAB9-ED37-67A1-A84E-A880A965E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380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and black text on a white background&#10;&#10;Description automatically generated">
            <a:extLst>
              <a:ext uri="{FF2B5EF4-FFF2-40B4-BE49-F238E27FC236}">
                <a16:creationId xmlns:a16="http://schemas.microsoft.com/office/drawing/2014/main" id="{4153BDFC-C24F-ED29-FBB2-60A5C604E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886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text&#10;&#10;Description automatically generated">
            <a:extLst>
              <a:ext uri="{FF2B5EF4-FFF2-40B4-BE49-F238E27FC236}">
                <a16:creationId xmlns:a16="http://schemas.microsoft.com/office/drawing/2014/main" id="{F8542FE9-EDC4-76F1-9E27-16DFFAA53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9659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18" name="Grupp 117">
            <a:extLst>
              <a:ext uri="{FF2B5EF4-FFF2-40B4-BE49-F238E27FC236}">
                <a16:creationId xmlns:a16="http://schemas.microsoft.com/office/drawing/2014/main" id="{91B9E172-7377-F1F3-5FE6-AED6CCD680C0}"/>
              </a:ext>
            </a:extLst>
          </p:cNvPr>
          <p:cNvGrpSpPr/>
          <p:nvPr/>
        </p:nvGrpSpPr>
        <p:grpSpPr>
          <a:xfrm>
            <a:off x="6933638" y="1116519"/>
            <a:ext cx="3620069" cy="5395407"/>
            <a:chOff x="8973310" y="1131856"/>
            <a:chExt cx="2956185" cy="4405945"/>
          </a:xfrm>
        </p:grpSpPr>
        <p:pic>
          <p:nvPicPr>
            <p:cNvPr id="76" name="object 5">
              <a:extLst>
                <a:ext uri="{FF2B5EF4-FFF2-40B4-BE49-F238E27FC236}">
                  <a16:creationId xmlns:a16="http://schemas.microsoft.com/office/drawing/2014/main" id="{32C60B0E-6D5D-8424-F5CE-44BAEA446F42}"/>
                </a:ext>
              </a:extLst>
            </p:cNvPr>
            <p:cNvPicPr/>
            <p:nvPr/>
          </p:nvPicPr>
          <p:blipFill>
            <a:blip r:embed="rId3" cstate="print">
              <a:extLst>
                <a:ext uri="{28A0092B-C50C-407E-A947-70E740481C1C}">
                  <a14:useLocalDpi xmlns:a14="http://schemas.microsoft.com/office/drawing/2010/main"/>
                </a:ext>
              </a:extLst>
            </a:blip>
            <a:stretch>
              <a:fillRect/>
            </a:stretch>
          </p:blipFill>
          <p:spPr>
            <a:xfrm>
              <a:off x="9208978" y="1647207"/>
              <a:ext cx="2720517" cy="3890594"/>
            </a:xfrm>
            <a:prstGeom prst="rect">
              <a:avLst/>
            </a:prstGeom>
          </p:spPr>
        </p:pic>
        <p:grpSp>
          <p:nvGrpSpPr>
            <p:cNvPr id="78" name="object 8">
              <a:extLst>
                <a:ext uri="{FF2B5EF4-FFF2-40B4-BE49-F238E27FC236}">
                  <a16:creationId xmlns:a16="http://schemas.microsoft.com/office/drawing/2014/main" id="{79FB7B56-7AC9-08C6-DE5C-8097F5CF4387}"/>
                </a:ext>
              </a:extLst>
            </p:cNvPr>
            <p:cNvGrpSpPr/>
            <p:nvPr/>
          </p:nvGrpSpPr>
          <p:grpSpPr>
            <a:xfrm>
              <a:off x="10339626" y="1263146"/>
              <a:ext cx="264160" cy="1420495"/>
              <a:chOff x="3702495" y="2174188"/>
              <a:chExt cx="264160" cy="1420495"/>
            </a:xfrm>
          </p:grpSpPr>
          <p:sp>
            <p:nvSpPr>
              <p:cNvPr id="79" name="object 9">
                <a:extLst>
                  <a:ext uri="{FF2B5EF4-FFF2-40B4-BE49-F238E27FC236}">
                    <a16:creationId xmlns:a16="http://schemas.microsoft.com/office/drawing/2014/main" id="{AAB09323-F929-4458-17D4-262CDECEBB59}"/>
                  </a:ext>
                </a:extLst>
              </p:cNvPr>
              <p:cNvSpPr/>
              <p:nvPr/>
            </p:nvSpPr>
            <p:spPr>
              <a:xfrm>
                <a:off x="3704400" y="2176093"/>
                <a:ext cx="0" cy="1290955"/>
              </a:xfrm>
              <a:custGeom>
                <a:avLst/>
                <a:gdLst/>
                <a:ahLst/>
                <a:cxnLst/>
                <a:rect l="l" t="t" r="r" b="b"/>
                <a:pathLst>
                  <a:path h="1290954">
                    <a:moveTo>
                      <a:pt x="0" y="0"/>
                    </a:moveTo>
                    <a:lnTo>
                      <a:pt x="0" y="1290739"/>
                    </a:lnTo>
                  </a:path>
                </a:pathLst>
              </a:custGeom>
              <a:ln w="3429">
                <a:solidFill>
                  <a:srgbClr val="231F20"/>
                </a:solidFill>
              </a:ln>
            </p:spPr>
            <p:txBody>
              <a:bodyPr wrap="square" lIns="0" tIns="0" rIns="0" bIns="0" rtlCol="0"/>
              <a:lstStyle/>
              <a:p>
                <a:endParaRPr/>
              </a:p>
            </p:txBody>
          </p:sp>
          <p:sp>
            <p:nvSpPr>
              <p:cNvPr id="80" name="object 10">
                <a:extLst>
                  <a:ext uri="{FF2B5EF4-FFF2-40B4-BE49-F238E27FC236}">
                    <a16:creationId xmlns:a16="http://schemas.microsoft.com/office/drawing/2014/main" id="{243D2A56-ADAA-45F6-D8F0-81D538B3CB1C}"/>
                  </a:ext>
                </a:extLst>
              </p:cNvPr>
              <p:cNvSpPr/>
              <p:nvPr/>
            </p:nvSpPr>
            <p:spPr>
              <a:xfrm>
                <a:off x="3964680" y="2386829"/>
                <a:ext cx="0" cy="1205865"/>
              </a:xfrm>
              <a:custGeom>
                <a:avLst/>
                <a:gdLst/>
                <a:ahLst/>
                <a:cxnLst/>
                <a:rect l="l" t="t" r="r" b="b"/>
                <a:pathLst>
                  <a:path h="1205864">
                    <a:moveTo>
                      <a:pt x="0" y="0"/>
                    </a:moveTo>
                    <a:lnTo>
                      <a:pt x="0" y="1205814"/>
                    </a:lnTo>
                  </a:path>
                </a:pathLst>
              </a:custGeom>
              <a:ln w="3429">
                <a:solidFill>
                  <a:srgbClr val="231F20"/>
                </a:solidFill>
              </a:ln>
            </p:spPr>
            <p:txBody>
              <a:bodyPr wrap="square" lIns="0" tIns="0" rIns="0" bIns="0" rtlCol="0"/>
              <a:lstStyle/>
              <a:p>
                <a:endParaRPr/>
              </a:p>
            </p:txBody>
          </p:sp>
        </p:grpSp>
        <p:sp>
          <p:nvSpPr>
            <p:cNvPr id="82" name="object 22">
              <a:extLst>
                <a:ext uri="{FF2B5EF4-FFF2-40B4-BE49-F238E27FC236}">
                  <a16:creationId xmlns:a16="http://schemas.microsoft.com/office/drawing/2014/main" id="{F056C794-34C5-7B12-5462-B127F9CDE637}"/>
                </a:ext>
              </a:extLst>
            </p:cNvPr>
            <p:cNvSpPr txBox="1"/>
            <p:nvPr/>
          </p:nvSpPr>
          <p:spPr>
            <a:xfrm>
              <a:off x="10486920" y="4126875"/>
              <a:ext cx="457195" cy="111006"/>
            </a:xfrm>
            <a:prstGeom prst="rect">
              <a:avLst/>
            </a:prstGeom>
          </p:spPr>
          <p:txBody>
            <a:bodyPr vert="horz" wrap="square" lIns="0" tIns="12700" rIns="0" bIns="0" rtlCol="0">
              <a:spAutoFit/>
            </a:bodyPr>
            <a:lstStyle/>
            <a:p>
              <a:pPr marL="12700">
                <a:lnSpc>
                  <a:spcPct val="100000"/>
                </a:lnSpc>
                <a:spcBef>
                  <a:spcPts val="100"/>
                </a:spcBef>
              </a:pPr>
              <a:r>
                <a:rPr lang="sv-SE" sz="800" spc="-10" dirty="0" err="1">
                  <a:solidFill>
                    <a:srgbClr val="231F20"/>
                  </a:solidFill>
                  <a:cs typeface="Gotham-Light"/>
                </a:rPr>
                <a:t>Virtsanjohdin</a:t>
              </a:r>
              <a:endParaRPr sz="800" dirty="0">
                <a:cs typeface="Gotham-Light"/>
              </a:endParaRPr>
            </a:p>
          </p:txBody>
        </p:sp>
        <p:sp>
          <p:nvSpPr>
            <p:cNvPr id="83" name="object 23">
              <a:extLst>
                <a:ext uri="{FF2B5EF4-FFF2-40B4-BE49-F238E27FC236}">
                  <a16:creationId xmlns:a16="http://schemas.microsoft.com/office/drawing/2014/main" id="{C0574ADF-CBB8-715D-E5C9-FC57B4913B9A}"/>
                </a:ext>
              </a:extLst>
            </p:cNvPr>
            <p:cNvSpPr txBox="1"/>
            <p:nvPr/>
          </p:nvSpPr>
          <p:spPr>
            <a:xfrm>
              <a:off x="10972635" y="4146605"/>
              <a:ext cx="736234" cy="111006"/>
            </a:xfrm>
            <a:prstGeom prst="rect">
              <a:avLst/>
            </a:prstGeom>
          </p:spPr>
          <p:txBody>
            <a:bodyPr vert="horz" wrap="square" lIns="0" tIns="12700" rIns="0" bIns="0" rtlCol="0">
              <a:spAutoFit/>
            </a:bodyPr>
            <a:lstStyle/>
            <a:p>
              <a:pPr marL="12700" marR="5080" indent="118745">
                <a:lnSpc>
                  <a:spcPct val="100000"/>
                </a:lnSpc>
                <a:spcBef>
                  <a:spcPts val="100"/>
                </a:spcBef>
              </a:pPr>
              <a:r>
                <a:rPr lang="sv-SE" sz="800" spc="-10" dirty="0" err="1">
                  <a:solidFill>
                    <a:srgbClr val="231F20"/>
                  </a:solidFill>
                  <a:cs typeface="Gotham-Light"/>
                </a:rPr>
                <a:t>Munuainen</a:t>
              </a:r>
              <a:endParaRPr sz="800" dirty="0">
                <a:cs typeface="Gotham-Light"/>
              </a:endParaRPr>
            </a:p>
          </p:txBody>
        </p:sp>
        <p:sp>
          <p:nvSpPr>
            <p:cNvPr id="84" name="object 24">
              <a:extLst>
                <a:ext uri="{FF2B5EF4-FFF2-40B4-BE49-F238E27FC236}">
                  <a16:creationId xmlns:a16="http://schemas.microsoft.com/office/drawing/2014/main" id="{297575E0-29B0-013F-1520-502DD4427AE8}"/>
                </a:ext>
              </a:extLst>
            </p:cNvPr>
            <p:cNvSpPr txBox="1"/>
            <p:nvPr/>
          </p:nvSpPr>
          <p:spPr>
            <a:xfrm>
              <a:off x="10569237" y="4483334"/>
              <a:ext cx="457195" cy="111006"/>
            </a:xfrm>
            <a:prstGeom prst="rect">
              <a:avLst/>
            </a:prstGeom>
          </p:spPr>
          <p:txBody>
            <a:bodyPr vert="horz" wrap="square" lIns="0" tIns="12700" rIns="0" bIns="0" rtlCol="0">
              <a:spAutoFit/>
            </a:bodyPr>
            <a:lstStyle/>
            <a:p>
              <a:pPr marL="12700">
                <a:lnSpc>
                  <a:spcPct val="100000"/>
                </a:lnSpc>
                <a:spcBef>
                  <a:spcPts val="100"/>
                </a:spcBef>
              </a:pPr>
              <a:r>
                <a:rPr lang="sv-SE" sz="800" spc="-10" dirty="0" err="1">
                  <a:solidFill>
                    <a:srgbClr val="231F20"/>
                  </a:solidFill>
                  <a:cs typeface="Gotham-Light"/>
                </a:rPr>
                <a:t>Virtsarakko</a:t>
              </a:r>
              <a:endParaRPr sz="800" dirty="0">
                <a:cs typeface="Gotham-Light"/>
              </a:endParaRPr>
            </a:p>
          </p:txBody>
        </p:sp>
        <p:sp>
          <p:nvSpPr>
            <p:cNvPr id="85" name="object 25">
              <a:extLst>
                <a:ext uri="{FF2B5EF4-FFF2-40B4-BE49-F238E27FC236}">
                  <a16:creationId xmlns:a16="http://schemas.microsoft.com/office/drawing/2014/main" id="{FEAFE9DA-CEB5-10D5-87AB-C259E62909E2}"/>
                </a:ext>
              </a:extLst>
            </p:cNvPr>
            <p:cNvSpPr txBox="1"/>
            <p:nvPr/>
          </p:nvSpPr>
          <p:spPr>
            <a:xfrm>
              <a:off x="10570131" y="4603178"/>
              <a:ext cx="1059090" cy="135935"/>
            </a:xfrm>
            <a:prstGeom prst="rect">
              <a:avLst/>
            </a:prstGeom>
          </p:spPr>
          <p:txBody>
            <a:bodyPr vert="horz" wrap="square" lIns="0" tIns="12700" rIns="0" bIns="0" rtlCol="0">
              <a:spAutoFit/>
            </a:bodyPr>
            <a:lstStyle/>
            <a:p>
              <a:pPr marL="12700">
                <a:lnSpc>
                  <a:spcPct val="100000"/>
                </a:lnSpc>
                <a:spcBef>
                  <a:spcPts val="100"/>
                </a:spcBef>
              </a:pPr>
              <a:r>
                <a:rPr lang="sv-SE" sz="800" dirty="0" err="1">
                  <a:solidFill>
                    <a:srgbClr val="231F20"/>
                  </a:solidFill>
                  <a:cs typeface="Gotham-Light"/>
                </a:rPr>
                <a:t>Ostier</a:t>
              </a:r>
              <a:endParaRPr sz="800" dirty="0">
                <a:cs typeface="Gotham-Light"/>
              </a:endParaRPr>
            </a:p>
          </p:txBody>
        </p:sp>
        <p:sp>
          <p:nvSpPr>
            <p:cNvPr id="86" name="object 26">
              <a:extLst>
                <a:ext uri="{FF2B5EF4-FFF2-40B4-BE49-F238E27FC236}">
                  <a16:creationId xmlns:a16="http://schemas.microsoft.com/office/drawing/2014/main" id="{68E8C711-FCC8-4649-9488-D280DCE2AD82}"/>
                </a:ext>
              </a:extLst>
            </p:cNvPr>
            <p:cNvSpPr txBox="1"/>
            <p:nvPr/>
          </p:nvSpPr>
          <p:spPr>
            <a:xfrm>
              <a:off x="10577875" y="5184340"/>
              <a:ext cx="412064" cy="111006"/>
            </a:xfrm>
            <a:prstGeom prst="rect">
              <a:avLst/>
            </a:prstGeom>
          </p:spPr>
          <p:txBody>
            <a:bodyPr vert="horz" wrap="square" lIns="0" tIns="12700" rIns="0" bIns="0" rtlCol="0">
              <a:spAutoFit/>
            </a:bodyPr>
            <a:lstStyle/>
            <a:p>
              <a:pPr marL="12700">
                <a:lnSpc>
                  <a:spcPct val="100000"/>
                </a:lnSpc>
                <a:spcBef>
                  <a:spcPts val="100"/>
                </a:spcBef>
              </a:pPr>
              <a:r>
                <a:rPr lang="sv-SE" sz="800" spc="-10" dirty="0" err="1">
                  <a:solidFill>
                    <a:srgbClr val="231F20"/>
                  </a:solidFill>
                  <a:cs typeface="Gotham-Light"/>
                </a:rPr>
                <a:t>Virtsaputki</a:t>
              </a:r>
              <a:endParaRPr sz="800" dirty="0">
                <a:cs typeface="Gotham-Light"/>
              </a:endParaRPr>
            </a:p>
          </p:txBody>
        </p:sp>
        <p:sp>
          <p:nvSpPr>
            <p:cNvPr id="88" name="object 41">
              <a:extLst>
                <a:ext uri="{FF2B5EF4-FFF2-40B4-BE49-F238E27FC236}">
                  <a16:creationId xmlns:a16="http://schemas.microsoft.com/office/drawing/2014/main" id="{3404A677-F286-9B19-F1D0-217C46768CA7}"/>
                </a:ext>
              </a:extLst>
            </p:cNvPr>
            <p:cNvSpPr txBox="1"/>
            <p:nvPr/>
          </p:nvSpPr>
          <p:spPr>
            <a:xfrm>
              <a:off x="9299694" y="5239843"/>
              <a:ext cx="496126" cy="211539"/>
            </a:xfrm>
            <a:prstGeom prst="rect">
              <a:avLst/>
            </a:prstGeom>
          </p:spPr>
          <p:txBody>
            <a:bodyPr vert="horz" wrap="square" lIns="0" tIns="12700" rIns="0" bIns="0" rtlCol="0">
              <a:spAutoFit/>
            </a:bodyPr>
            <a:lstStyle/>
            <a:p>
              <a:pPr marL="12700">
                <a:lnSpc>
                  <a:spcPct val="100000"/>
                </a:lnSpc>
                <a:spcBef>
                  <a:spcPts val="100"/>
                </a:spcBef>
              </a:pPr>
              <a:r>
                <a:rPr lang="fi-FI" sz="800" spc="-10" dirty="0">
                  <a:solidFill>
                    <a:srgbClr val="231F20"/>
                  </a:solidFill>
                  <a:cs typeface="Gotham-Light"/>
                </a:rPr>
                <a:t>Virtsaputken suu</a:t>
              </a:r>
              <a:endParaRPr sz="800" dirty="0">
                <a:cs typeface="Gotham-Light"/>
              </a:endParaRPr>
            </a:p>
          </p:txBody>
        </p:sp>
        <p:sp>
          <p:nvSpPr>
            <p:cNvPr id="89" name="object 42">
              <a:extLst>
                <a:ext uri="{FF2B5EF4-FFF2-40B4-BE49-F238E27FC236}">
                  <a16:creationId xmlns:a16="http://schemas.microsoft.com/office/drawing/2014/main" id="{371E6B7E-A1CC-564F-DC08-7A2104FAA8BF}"/>
                </a:ext>
              </a:extLst>
            </p:cNvPr>
            <p:cNvSpPr/>
            <p:nvPr/>
          </p:nvSpPr>
          <p:spPr>
            <a:xfrm>
              <a:off x="9766722" y="5317076"/>
              <a:ext cx="241300" cy="0"/>
            </a:xfrm>
            <a:custGeom>
              <a:avLst/>
              <a:gdLst/>
              <a:ahLst/>
              <a:cxnLst/>
              <a:rect l="l" t="t" r="r" b="b"/>
              <a:pathLst>
                <a:path w="241300">
                  <a:moveTo>
                    <a:pt x="0" y="0"/>
                  </a:moveTo>
                  <a:lnTo>
                    <a:pt x="241261" y="0"/>
                  </a:lnTo>
                </a:path>
              </a:pathLst>
            </a:custGeom>
            <a:ln w="3429">
              <a:solidFill>
                <a:srgbClr val="231F20"/>
              </a:solidFill>
            </a:ln>
          </p:spPr>
          <p:txBody>
            <a:bodyPr wrap="square" lIns="0" tIns="0" rIns="0" bIns="0" rtlCol="0"/>
            <a:lstStyle/>
            <a:p>
              <a:endParaRPr/>
            </a:p>
          </p:txBody>
        </p:sp>
        <p:sp>
          <p:nvSpPr>
            <p:cNvPr id="90" name="object 44">
              <a:extLst>
                <a:ext uri="{FF2B5EF4-FFF2-40B4-BE49-F238E27FC236}">
                  <a16:creationId xmlns:a16="http://schemas.microsoft.com/office/drawing/2014/main" id="{2EE8CC17-7EFE-260B-0AF3-6612161C7365}"/>
                </a:ext>
              </a:extLst>
            </p:cNvPr>
            <p:cNvSpPr txBox="1"/>
            <p:nvPr/>
          </p:nvSpPr>
          <p:spPr>
            <a:xfrm>
              <a:off x="10169421" y="1131856"/>
              <a:ext cx="857011" cy="312073"/>
            </a:xfrm>
            <a:prstGeom prst="rect">
              <a:avLst/>
            </a:prstGeom>
          </p:spPr>
          <p:txBody>
            <a:bodyPr vert="horz" wrap="square" lIns="0" tIns="12700" rIns="0" bIns="0" rtlCol="0">
              <a:spAutoFit/>
            </a:bodyPr>
            <a:lstStyle/>
            <a:p>
              <a:pPr marL="12700">
                <a:lnSpc>
                  <a:spcPct val="100000"/>
                </a:lnSpc>
                <a:spcBef>
                  <a:spcPts val="100"/>
                </a:spcBef>
              </a:pPr>
              <a:r>
                <a:rPr lang="fi-FI" sz="800" dirty="0">
                  <a:solidFill>
                    <a:srgbClr val="231F20"/>
                  </a:solidFill>
                  <a:cs typeface="Gotham-Light"/>
                </a:rPr>
                <a:t>Munuaisvaltimo</a:t>
              </a:r>
              <a:endParaRPr sz="800" dirty="0">
                <a:cs typeface="Gotham-Light"/>
              </a:endParaRPr>
            </a:p>
            <a:p>
              <a:pPr>
                <a:lnSpc>
                  <a:spcPct val="100000"/>
                </a:lnSpc>
                <a:spcBef>
                  <a:spcPts val="40"/>
                </a:spcBef>
              </a:pPr>
              <a:endParaRPr sz="800" dirty="0">
                <a:cs typeface="Gotham-Light"/>
              </a:endParaRPr>
            </a:p>
            <a:p>
              <a:pPr marL="297815">
                <a:lnSpc>
                  <a:spcPct val="100000"/>
                </a:lnSpc>
                <a:spcBef>
                  <a:spcPts val="5"/>
                </a:spcBef>
              </a:pPr>
              <a:r>
                <a:rPr lang="fi-FI" sz="800" dirty="0">
                  <a:solidFill>
                    <a:srgbClr val="231F20"/>
                  </a:solidFill>
                  <a:cs typeface="Gotham-Light"/>
                </a:rPr>
                <a:t>Munuaislaskimo</a:t>
              </a:r>
              <a:endParaRPr sz="800" dirty="0">
                <a:cs typeface="Gotham-Light"/>
              </a:endParaRPr>
            </a:p>
          </p:txBody>
        </p:sp>
        <p:sp>
          <p:nvSpPr>
            <p:cNvPr id="93" name="object 48">
              <a:extLst>
                <a:ext uri="{FF2B5EF4-FFF2-40B4-BE49-F238E27FC236}">
                  <a16:creationId xmlns:a16="http://schemas.microsoft.com/office/drawing/2014/main" id="{6772FE72-2C8C-E6C0-B47E-9CFD7BB07F50}"/>
                </a:ext>
              </a:extLst>
            </p:cNvPr>
            <p:cNvSpPr txBox="1"/>
            <p:nvPr/>
          </p:nvSpPr>
          <p:spPr>
            <a:xfrm>
              <a:off x="9836254" y="3996605"/>
              <a:ext cx="382270" cy="211539"/>
            </a:xfrm>
            <a:prstGeom prst="rect">
              <a:avLst/>
            </a:prstGeom>
          </p:spPr>
          <p:txBody>
            <a:bodyPr vert="horz" wrap="square" lIns="0" tIns="12700" rIns="0" bIns="0" rtlCol="0">
              <a:spAutoFit/>
            </a:bodyPr>
            <a:lstStyle/>
            <a:p>
              <a:pPr marL="47625" marR="5080" indent="-35560" algn="ctr">
                <a:lnSpc>
                  <a:spcPct val="100000"/>
                </a:lnSpc>
                <a:spcBef>
                  <a:spcPts val="100"/>
                </a:spcBef>
              </a:pPr>
              <a:r>
                <a:rPr lang="sv-SE" sz="800" spc="-10" dirty="0" err="1">
                  <a:solidFill>
                    <a:srgbClr val="231F20"/>
                  </a:solidFill>
                  <a:cs typeface="Gotham-Light"/>
                </a:rPr>
                <a:t>Detrusor</a:t>
              </a:r>
              <a:r>
                <a:rPr lang="sv-SE" sz="800" spc="-10" dirty="0">
                  <a:solidFill>
                    <a:srgbClr val="231F20"/>
                  </a:solidFill>
                  <a:cs typeface="Gotham-Light"/>
                </a:rPr>
                <a:t> </a:t>
              </a:r>
              <a:r>
                <a:rPr lang="sv-SE" sz="800" spc="-10" dirty="0" err="1">
                  <a:solidFill>
                    <a:srgbClr val="231F20"/>
                  </a:solidFill>
                  <a:cs typeface="Gotham-Light"/>
                </a:rPr>
                <a:t>lihas</a:t>
              </a:r>
              <a:endParaRPr sz="800" dirty="0">
                <a:cs typeface="Gotham-Light"/>
              </a:endParaRPr>
            </a:p>
          </p:txBody>
        </p:sp>
        <p:sp>
          <p:nvSpPr>
            <p:cNvPr id="94" name="object 49">
              <a:extLst>
                <a:ext uri="{FF2B5EF4-FFF2-40B4-BE49-F238E27FC236}">
                  <a16:creationId xmlns:a16="http://schemas.microsoft.com/office/drawing/2014/main" id="{5BE52578-99F1-10D5-E52C-B3AC4ACF48A9}"/>
                </a:ext>
              </a:extLst>
            </p:cNvPr>
            <p:cNvSpPr txBox="1"/>
            <p:nvPr/>
          </p:nvSpPr>
          <p:spPr>
            <a:xfrm>
              <a:off x="10570041" y="4816797"/>
              <a:ext cx="1059180" cy="132945"/>
            </a:xfrm>
            <a:prstGeom prst="rect">
              <a:avLst/>
            </a:prstGeom>
          </p:spPr>
          <p:txBody>
            <a:bodyPr vert="horz" wrap="square" lIns="0" tIns="12700" rIns="0" bIns="0" rtlCol="0">
              <a:spAutoFit/>
            </a:bodyPr>
            <a:lstStyle/>
            <a:p>
              <a:pPr marL="12700" marR="5080" indent="-635">
                <a:lnSpc>
                  <a:spcPct val="132900"/>
                </a:lnSpc>
                <a:spcBef>
                  <a:spcPts val="100"/>
                </a:spcBef>
              </a:pPr>
              <a:r>
                <a:rPr lang="sv-SE" sz="800" dirty="0" err="1">
                  <a:solidFill>
                    <a:srgbClr val="231F20"/>
                  </a:solidFill>
                  <a:cs typeface="Gotham-Light"/>
                </a:rPr>
                <a:t>Sulkijalihas</a:t>
              </a:r>
              <a:endParaRPr sz="800" dirty="0">
                <a:cs typeface="Gotham-Light"/>
              </a:endParaRPr>
            </a:p>
          </p:txBody>
        </p:sp>
        <p:sp>
          <p:nvSpPr>
            <p:cNvPr id="97" name="textruta 96">
              <a:extLst>
                <a:ext uri="{FF2B5EF4-FFF2-40B4-BE49-F238E27FC236}">
                  <a16:creationId xmlns:a16="http://schemas.microsoft.com/office/drawing/2014/main" id="{752A691F-527D-C8C6-944D-0AFF76668FCF}"/>
                </a:ext>
              </a:extLst>
            </p:cNvPr>
            <p:cNvSpPr txBox="1"/>
            <p:nvPr/>
          </p:nvSpPr>
          <p:spPr>
            <a:xfrm>
              <a:off x="8973310" y="4810395"/>
              <a:ext cx="797791" cy="276467"/>
            </a:xfrm>
            <a:prstGeom prst="rect">
              <a:avLst/>
            </a:prstGeom>
            <a:noFill/>
          </p:spPr>
          <p:txBody>
            <a:bodyPr wrap="square">
              <a:spAutoFit/>
            </a:bodyPr>
            <a:lstStyle/>
            <a:p>
              <a:pPr marR="5080">
                <a:lnSpc>
                  <a:spcPct val="100000"/>
                </a:lnSpc>
                <a:spcBef>
                  <a:spcPts val="100"/>
                </a:spcBef>
              </a:pPr>
              <a:r>
                <a:rPr lang="sv-SE" sz="800" dirty="0" err="1">
                  <a:solidFill>
                    <a:srgbClr val="231F20"/>
                  </a:solidFill>
                  <a:cs typeface="Gotham-Light"/>
                </a:rPr>
                <a:t>Lantionpohjan</a:t>
              </a:r>
              <a:r>
                <a:rPr lang="sv-SE" sz="800" dirty="0">
                  <a:solidFill>
                    <a:srgbClr val="231F20"/>
                  </a:solidFill>
                  <a:cs typeface="Gotham-Light"/>
                </a:rPr>
                <a:t> </a:t>
              </a:r>
              <a:r>
                <a:rPr lang="sv-SE" sz="800" dirty="0" err="1">
                  <a:solidFill>
                    <a:srgbClr val="231F20"/>
                  </a:solidFill>
                  <a:cs typeface="Gotham-Light"/>
                </a:rPr>
                <a:t>lihaksisto</a:t>
              </a:r>
              <a:endParaRPr lang="sv-SE" sz="800" dirty="0">
                <a:cs typeface="Gotham-Light"/>
              </a:endParaRPr>
            </a:p>
          </p:txBody>
        </p:sp>
        <p:cxnSp>
          <p:nvCxnSpPr>
            <p:cNvPr id="98" name="Rak 97">
              <a:extLst>
                <a:ext uri="{FF2B5EF4-FFF2-40B4-BE49-F238E27FC236}">
                  <a16:creationId xmlns:a16="http://schemas.microsoft.com/office/drawing/2014/main" id="{4BCD3639-ABB1-E8AB-1AA8-9F5E02651674}"/>
                </a:ext>
              </a:extLst>
            </p:cNvPr>
            <p:cNvCxnSpPr>
              <a:cxnSpLocks/>
            </p:cNvCxnSpPr>
            <p:nvPr/>
          </p:nvCxnSpPr>
          <p:spPr>
            <a:xfrm>
              <a:off x="9515475" y="4996777"/>
              <a:ext cx="24381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Rak 99">
              <a:extLst>
                <a:ext uri="{FF2B5EF4-FFF2-40B4-BE49-F238E27FC236}">
                  <a16:creationId xmlns:a16="http://schemas.microsoft.com/office/drawing/2014/main" id="{872D8C05-305B-863F-DF8D-B22AFEE96BC8}"/>
                </a:ext>
              </a:extLst>
            </p:cNvPr>
            <p:cNvCxnSpPr>
              <a:cxnSpLocks/>
            </p:cNvCxnSpPr>
            <p:nvPr/>
          </p:nvCxnSpPr>
          <p:spPr>
            <a:xfrm>
              <a:off x="10008022" y="4147708"/>
              <a:ext cx="0" cy="20415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Rak 101">
              <a:extLst>
                <a:ext uri="{FF2B5EF4-FFF2-40B4-BE49-F238E27FC236}">
                  <a16:creationId xmlns:a16="http://schemas.microsoft.com/office/drawing/2014/main" id="{4AF0BA2D-681E-292D-A8BA-7BB39BC81F7F}"/>
                </a:ext>
              </a:extLst>
            </p:cNvPr>
            <p:cNvCxnSpPr>
              <a:cxnSpLocks/>
            </p:cNvCxnSpPr>
            <p:nvPr/>
          </p:nvCxnSpPr>
          <p:spPr>
            <a:xfrm>
              <a:off x="10062359" y="4539262"/>
              <a:ext cx="44379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Rak 103">
              <a:extLst>
                <a:ext uri="{FF2B5EF4-FFF2-40B4-BE49-F238E27FC236}">
                  <a16:creationId xmlns:a16="http://schemas.microsoft.com/office/drawing/2014/main" id="{BA80C6A2-023F-5B6B-A5E8-63DADE5C80CD}"/>
                </a:ext>
              </a:extLst>
            </p:cNvPr>
            <p:cNvCxnSpPr>
              <a:cxnSpLocks/>
            </p:cNvCxnSpPr>
            <p:nvPr/>
          </p:nvCxnSpPr>
          <p:spPr>
            <a:xfrm>
              <a:off x="10218524" y="4683114"/>
              <a:ext cx="28763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Rak 104">
              <a:extLst>
                <a:ext uri="{FF2B5EF4-FFF2-40B4-BE49-F238E27FC236}">
                  <a16:creationId xmlns:a16="http://schemas.microsoft.com/office/drawing/2014/main" id="{8C1E0863-87CA-7C1D-BDD7-E42DAF1AF373}"/>
                </a:ext>
              </a:extLst>
            </p:cNvPr>
            <p:cNvCxnSpPr>
              <a:cxnSpLocks/>
            </p:cNvCxnSpPr>
            <p:nvPr/>
          </p:nvCxnSpPr>
          <p:spPr>
            <a:xfrm>
              <a:off x="10062359" y="4919421"/>
              <a:ext cx="44379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Rak 105">
              <a:extLst>
                <a:ext uri="{FF2B5EF4-FFF2-40B4-BE49-F238E27FC236}">
                  <a16:creationId xmlns:a16="http://schemas.microsoft.com/office/drawing/2014/main" id="{62F7A3CF-DD54-41A8-9AAE-ECB58A0355F8}"/>
                </a:ext>
              </a:extLst>
            </p:cNvPr>
            <p:cNvCxnSpPr>
              <a:cxnSpLocks/>
            </p:cNvCxnSpPr>
            <p:nvPr/>
          </p:nvCxnSpPr>
          <p:spPr>
            <a:xfrm>
              <a:off x="10023424" y="5073641"/>
              <a:ext cx="48273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Rak 106">
              <a:extLst>
                <a:ext uri="{FF2B5EF4-FFF2-40B4-BE49-F238E27FC236}">
                  <a16:creationId xmlns:a16="http://schemas.microsoft.com/office/drawing/2014/main" id="{24384CD7-EEF0-EB91-2FFC-645EEC9DA6CA}"/>
                </a:ext>
              </a:extLst>
            </p:cNvPr>
            <p:cNvCxnSpPr>
              <a:cxnSpLocks/>
            </p:cNvCxnSpPr>
            <p:nvPr/>
          </p:nvCxnSpPr>
          <p:spPr>
            <a:xfrm>
              <a:off x="10023424" y="5256437"/>
              <a:ext cx="48273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Rak 111">
              <a:extLst>
                <a:ext uri="{FF2B5EF4-FFF2-40B4-BE49-F238E27FC236}">
                  <a16:creationId xmlns:a16="http://schemas.microsoft.com/office/drawing/2014/main" id="{DAAB4850-45EC-54AE-C1E8-1902C0BDF685}"/>
                </a:ext>
              </a:extLst>
            </p:cNvPr>
            <p:cNvCxnSpPr>
              <a:cxnSpLocks/>
            </p:cNvCxnSpPr>
            <p:nvPr/>
          </p:nvCxnSpPr>
          <p:spPr>
            <a:xfrm>
              <a:off x="10272713" y="3565260"/>
              <a:ext cx="280670" cy="5616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Rak 115">
              <a:extLst>
                <a:ext uri="{FF2B5EF4-FFF2-40B4-BE49-F238E27FC236}">
                  <a16:creationId xmlns:a16="http://schemas.microsoft.com/office/drawing/2014/main" id="{D9AA6FD4-25A6-E04A-D11B-4F076E3D16BC}"/>
                </a:ext>
              </a:extLst>
            </p:cNvPr>
            <p:cNvCxnSpPr>
              <a:cxnSpLocks/>
            </p:cNvCxnSpPr>
            <p:nvPr/>
          </p:nvCxnSpPr>
          <p:spPr>
            <a:xfrm>
              <a:off x="11204023" y="3565260"/>
              <a:ext cx="0" cy="55085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A diagram of a human body&#10;&#10;Description automatically generated">
            <a:extLst>
              <a:ext uri="{FF2B5EF4-FFF2-40B4-BE49-F238E27FC236}">
                <a16:creationId xmlns:a16="http://schemas.microsoft.com/office/drawing/2014/main" id="{E287F5D7-40BF-F643-C7D3-175AE452D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9828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8" name="Picture 7" descr="A diagram of the spine&#10;&#10;Description automatically generated">
            <a:extLst>
              <a:ext uri="{FF2B5EF4-FFF2-40B4-BE49-F238E27FC236}">
                <a16:creationId xmlns:a16="http://schemas.microsoft.com/office/drawing/2014/main" id="{FCF28E39-9567-5710-B16B-B25FD1B1E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3" name="Grupp 2">
            <a:extLst>
              <a:ext uri="{FF2B5EF4-FFF2-40B4-BE49-F238E27FC236}">
                <a16:creationId xmlns:a16="http://schemas.microsoft.com/office/drawing/2014/main" id="{453924CB-9530-A290-5C48-6BDC3D39D5E0}"/>
              </a:ext>
            </a:extLst>
          </p:cNvPr>
          <p:cNvGrpSpPr/>
          <p:nvPr/>
        </p:nvGrpSpPr>
        <p:grpSpPr>
          <a:xfrm>
            <a:off x="5900091" y="1590541"/>
            <a:ext cx="6064899" cy="5059740"/>
            <a:chOff x="5900091" y="1590541"/>
            <a:chExt cx="6064899" cy="5059740"/>
          </a:xfrm>
        </p:grpSpPr>
        <p:pic>
          <p:nvPicPr>
            <p:cNvPr id="6" name="Bildobjekt 5" descr="En bild som visar utomhus, vatten, himmel, strand&#10;&#10;Automatiskt genererad beskrivning">
              <a:extLst>
                <a:ext uri="{FF2B5EF4-FFF2-40B4-BE49-F238E27FC236}">
                  <a16:creationId xmlns:a16="http://schemas.microsoft.com/office/drawing/2014/main" id="{70424DB8-0FB2-17B0-CEEB-DE3422E4E575}"/>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11492" r="3609"/>
            <a:stretch/>
          </p:blipFill>
          <p:spPr>
            <a:xfrm>
              <a:off x="6623222" y="1625953"/>
              <a:ext cx="5341766" cy="5006622"/>
            </a:xfrm>
            <a:prstGeom prst="snipRoundRect">
              <a:avLst>
                <a:gd name="adj1" fmla="val 12639"/>
                <a:gd name="adj2" fmla="val 0"/>
              </a:avLst>
            </a:prstGeom>
          </p:spPr>
        </p:pic>
        <p:sp>
          <p:nvSpPr>
            <p:cNvPr id="7" name="Rektangel 6">
              <a:extLst>
                <a:ext uri="{FF2B5EF4-FFF2-40B4-BE49-F238E27FC236}">
                  <a16:creationId xmlns:a16="http://schemas.microsoft.com/office/drawing/2014/main" id="{D059DCE8-FED2-2374-22CC-DBC09BCB4FA0}"/>
                </a:ext>
              </a:extLst>
            </p:cNvPr>
            <p:cNvSpPr/>
            <p:nvPr/>
          </p:nvSpPr>
          <p:spPr>
            <a:xfrm flipH="1" flipV="1">
              <a:off x="6623220" y="1608247"/>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Rektangel 9">
              <a:extLst>
                <a:ext uri="{FF2B5EF4-FFF2-40B4-BE49-F238E27FC236}">
                  <a16:creationId xmlns:a16="http://schemas.microsoft.com/office/drawing/2014/main" id="{0F9AC25E-73A4-9C62-ACFA-864A291BAFEA}"/>
                </a:ext>
              </a:extLst>
            </p:cNvPr>
            <p:cNvSpPr/>
            <p:nvPr/>
          </p:nvSpPr>
          <p:spPr>
            <a:xfrm rot="5400000" flipV="1">
              <a:off x="8320794" y="-830162"/>
              <a:ext cx="1223493"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pic>
        <p:nvPicPr>
          <p:cNvPr id="13" name="Picture 12" descr="A person and person walking in water&#10;&#10;Description automatically generated">
            <a:extLst>
              <a:ext uri="{FF2B5EF4-FFF2-40B4-BE49-F238E27FC236}">
                <a16:creationId xmlns:a16="http://schemas.microsoft.com/office/drawing/2014/main" id="{C0C80E89-ACD9-FC3A-44B1-FCC37634C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6034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2" name="Grupp 11">
            <a:extLst>
              <a:ext uri="{FF2B5EF4-FFF2-40B4-BE49-F238E27FC236}">
                <a16:creationId xmlns:a16="http://schemas.microsoft.com/office/drawing/2014/main" id="{2A3C0093-EE6E-9478-54A5-B66D78FED8FC}"/>
              </a:ext>
            </a:extLst>
          </p:cNvPr>
          <p:cNvGrpSpPr/>
          <p:nvPr/>
        </p:nvGrpSpPr>
        <p:grpSpPr>
          <a:xfrm>
            <a:off x="5900089" y="1608247"/>
            <a:ext cx="6064899" cy="5042034"/>
            <a:chOff x="5900089" y="1608247"/>
            <a:chExt cx="6064899" cy="5042034"/>
          </a:xfrm>
        </p:grpSpPr>
        <p:pic>
          <p:nvPicPr>
            <p:cNvPr id="5" name="Bildobjekt 4" descr="En bild som visar person, inomhus, vägg, klädsel&#10;&#10;Automatiskt genererad beskrivning">
              <a:extLst>
                <a:ext uri="{FF2B5EF4-FFF2-40B4-BE49-F238E27FC236}">
                  <a16:creationId xmlns:a16="http://schemas.microsoft.com/office/drawing/2014/main" id="{03273E65-EAE2-19D4-23C9-7CF78F5FBB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980"/>
            <a:stretch/>
          </p:blipFill>
          <p:spPr>
            <a:xfrm>
              <a:off x="6638834" y="1804614"/>
              <a:ext cx="5326154" cy="4835778"/>
            </a:xfrm>
            <a:prstGeom prst="snipRoundRect">
              <a:avLst>
                <a:gd name="adj1" fmla="val 13400"/>
                <a:gd name="adj2" fmla="val 0"/>
              </a:avLst>
            </a:prstGeom>
          </p:spPr>
        </p:pic>
        <p:sp>
          <p:nvSpPr>
            <p:cNvPr id="10" name="Rektangel 9">
              <a:extLst>
                <a:ext uri="{FF2B5EF4-FFF2-40B4-BE49-F238E27FC236}">
                  <a16:creationId xmlns:a16="http://schemas.microsoft.com/office/drawing/2014/main" id="{6BDAAB94-FEF6-04D4-C6E8-B16B36D28690}"/>
                </a:ext>
              </a:extLst>
            </p:cNvPr>
            <p:cNvSpPr/>
            <p:nvPr/>
          </p:nvSpPr>
          <p:spPr>
            <a:xfrm flipH="1" flipV="1">
              <a:off x="6474936" y="1608247"/>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10">
              <a:extLst>
                <a:ext uri="{FF2B5EF4-FFF2-40B4-BE49-F238E27FC236}">
                  <a16:creationId xmlns:a16="http://schemas.microsoft.com/office/drawing/2014/main" id="{81FD5102-BBB6-9A28-D2FC-642D44B16C35}"/>
                </a:ext>
              </a:extLst>
            </p:cNvPr>
            <p:cNvSpPr/>
            <p:nvPr/>
          </p:nvSpPr>
          <p:spPr>
            <a:xfrm rot="5400000" flipV="1">
              <a:off x="8490746" y="-786043"/>
              <a:ext cx="883585"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pic>
        <p:nvPicPr>
          <p:cNvPr id="13" name="Picture 12" descr="A child sitting on a toilet&#10;&#10;Description automatically generated">
            <a:extLst>
              <a:ext uri="{FF2B5EF4-FFF2-40B4-BE49-F238E27FC236}">
                <a16:creationId xmlns:a16="http://schemas.microsoft.com/office/drawing/2014/main" id="{D634D50B-E6EE-0742-78A0-42AB63239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6234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1" name="Grupp 10">
            <a:extLst>
              <a:ext uri="{FF2B5EF4-FFF2-40B4-BE49-F238E27FC236}">
                <a16:creationId xmlns:a16="http://schemas.microsoft.com/office/drawing/2014/main" id="{C3D50290-EE8B-380D-F930-0D2F6D9DE71D}"/>
              </a:ext>
            </a:extLst>
          </p:cNvPr>
          <p:cNvGrpSpPr/>
          <p:nvPr/>
        </p:nvGrpSpPr>
        <p:grpSpPr>
          <a:xfrm>
            <a:off x="5900089" y="1804614"/>
            <a:ext cx="6064899" cy="4845667"/>
            <a:chOff x="5900089" y="1804614"/>
            <a:chExt cx="6064899" cy="4845667"/>
          </a:xfrm>
        </p:grpSpPr>
        <p:pic>
          <p:nvPicPr>
            <p:cNvPr id="10" name="Bildobjekt 9" descr="En bild som visar rullstol, person, hjul, utomhus&#10;&#10;Automatiskt genererad beskrivning">
              <a:extLst>
                <a:ext uri="{FF2B5EF4-FFF2-40B4-BE49-F238E27FC236}">
                  <a16:creationId xmlns:a16="http://schemas.microsoft.com/office/drawing/2014/main" id="{D25D98C5-975D-7B19-981F-EEDCFF386C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489" t="3149" r="3716" b="1282"/>
            <a:stretch/>
          </p:blipFill>
          <p:spPr>
            <a:xfrm>
              <a:off x="6474936" y="1952625"/>
              <a:ext cx="5490051" cy="4679950"/>
            </a:xfrm>
            <a:prstGeom prst="snipRoundRect">
              <a:avLst>
                <a:gd name="adj1" fmla="val 0"/>
                <a:gd name="adj2" fmla="val 0"/>
              </a:avLst>
            </a:prstGeom>
          </p:spPr>
        </p:pic>
        <p:sp>
          <p:nvSpPr>
            <p:cNvPr id="7" name="Rektangel 6">
              <a:extLst>
                <a:ext uri="{FF2B5EF4-FFF2-40B4-BE49-F238E27FC236}">
                  <a16:creationId xmlns:a16="http://schemas.microsoft.com/office/drawing/2014/main" id="{276932FF-24A8-55F8-84B4-27D4BDE7C62D}"/>
                </a:ext>
              </a:extLst>
            </p:cNvPr>
            <p:cNvSpPr/>
            <p:nvPr/>
          </p:nvSpPr>
          <p:spPr>
            <a:xfrm flipH="1" flipV="1">
              <a:off x="6474936" y="1952625"/>
              <a:ext cx="2298358" cy="4697656"/>
            </a:xfrm>
            <a:prstGeom prst="rect">
              <a:avLst/>
            </a:prstGeom>
            <a:gradFill flip="none" rotWithShape="1">
              <a:gsLst>
                <a:gs pos="6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8">
              <a:extLst>
                <a:ext uri="{FF2B5EF4-FFF2-40B4-BE49-F238E27FC236}">
                  <a16:creationId xmlns:a16="http://schemas.microsoft.com/office/drawing/2014/main" id="{3C24213A-8BA0-A273-0654-65D7E34DC7E5}"/>
                </a:ext>
              </a:extLst>
            </p:cNvPr>
            <p:cNvSpPr/>
            <p:nvPr/>
          </p:nvSpPr>
          <p:spPr>
            <a:xfrm rot="5400000" flipV="1">
              <a:off x="8490746" y="-786043"/>
              <a:ext cx="883585"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pic>
        <p:nvPicPr>
          <p:cNvPr id="13" name="Picture 12" descr="A child in a wheelchair with a tennis racket&#10;&#10;Description automatically generated">
            <a:extLst>
              <a:ext uri="{FF2B5EF4-FFF2-40B4-BE49-F238E27FC236}">
                <a16:creationId xmlns:a16="http://schemas.microsoft.com/office/drawing/2014/main" id="{2BA4CAC6-656E-8B0B-2D9C-58938DFD0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5583938"/>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EEC97F3-8CDF-43DC-8FA7-14316ECC0C61}"/>
    </a:ext>
  </a:extLst>
</a:theme>
</file>

<file path=ppt/theme/theme3.xml><?xml version="1.0" encoding="utf-8"?>
<a:theme xmlns:a="http://schemas.openxmlformats.org/drawingml/2006/main" name="1_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EEC97F3-8CDF-43DC-8FA7-14316ECC0C6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Wellspect PowerPoint Template</Template>
  <TotalTime>126793</TotalTime>
  <Words>3346</Words>
  <Application>Microsoft Office PowerPoint</Application>
  <PresentationFormat>Widescreen</PresentationFormat>
  <Paragraphs>240</Paragraphs>
  <Slides>24</Slides>
  <Notes>24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24</vt:i4>
      </vt:variant>
    </vt:vector>
  </HeadingPairs>
  <TitlesOfParts>
    <vt:vector size="30" baseType="lpstr">
      <vt:lpstr>Arial</vt:lpstr>
      <vt:lpstr>Calibri</vt:lpstr>
      <vt:lpstr>Calibri Light</vt:lpstr>
      <vt:lpstr>Corporate</vt:lpstr>
      <vt:lpstr>LoFric</vt:lpstr>
      <vt:lpstr>1_LoFric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Nieminen, Linda</cp:lastModifiedBy>
  <cp:revision>367</cp:revision>
  <dcterms:created xsi:type="dcterms:W3CDTF">2018-01-16T11:27:16Z</dcterms:created>
  <dcterms:modified xsi:type="dcterms:W3CDTF">2023-11-02T09:14:33Z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bac6341-7359-42b1-877b-46cac6ea067b_Enabled">
    <vt:lpwstr>true</vt:lpwstr>
  </property>
  <property fmtid="{D5CDD505-2E9C-101B-9397-08002B2CF9AE}" pid="3" name="MSIP_Label_fbac6341-7359-42b1-877b-46cac6ea067b_SetDate">
    <vt:lpwstr>2023-02-07T12:52:51Z</vt:lpwstr>
  </property>
  <property fmtid="{D5CDD505-2E9C-101B-9397-08002B2CF9AE}" pid="4" name="MSIP_Label_fbac6341-7359-42b1-877b-46cac6ea067b_Method">
    <vt:lpwstr>Standard</vt:lpwstr>
  </property>
  <property fmtid="{D5CDD505-2E9C-101B-9397-08002B2CF9AE}" pid="5" name="MSIP_Label_fbac6341-7359-42b1-877b-46cac6ea067b_Name">
    <vt:lpwstr>Internt</vt:lpwstr>
  </property>
  <property fmtid="{D5CDD505-2E9C-101B-9397-08002B2CF9AE}" pid="6" name="MSIP_Label_fbac6341-7359-42b1-877b-46cac6ea067b_SiteId">
    <vt:lpwstr>b864d79d-1d58-48a3-b396-10684dbf5445</vt:lpwstr>
  </property>
  <property fmtid="{D5CDD505-2E9C-101B-9397-08002B2CF9AE}" pid="7" name="MSIP_Label_fbac6341-7359-42b1-877b-46cac6ea067b_ActionId">
    <vt:lpwstr>07689d08-12fa-4dda-b4b5-471f1bb4a8e1</vt:lpwstr>
  </property>
  <property fmtid="{D5CDD505-2E9C-101B-9397-08002B2CF9AE}" pid="8" name="MSIP_Label_fbac6341-7359-42b1-877b-46cac6ea067b_ContentBits">
    <vt:lpwstr>0</vt:lpwstr>
  </property>
</Properties>
</file>