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69" r:id="rId2"/>
    <p:sldMasterId id="2147483811" r:id="rId3"/>
  </p:sldMasterIdLst>
  <p:notesMasterIdLst>
    <p:notesMasterId r:id="rId28"/>
  </p:notesMasterIdLst>
  <p:sldIdLst>
    <p:sldId id="512" r:id="rId4"/>
    <p:sldId id="525" r:id="rId5"/>
    <p:sldId id="500" r:id="rId6"/>
    <p:sldId id="516" r:id="rId7"/>
    <p:sldId id="481" r:id="rId8"/>
    <p:sldId id="456" r:id="rId9"/>
    <p:sldId id="482" r:id="rId10"/>
    <p:sldId id="519" r:id="rId11"/>
    <p:sldId id="520" r:id="rId12"/>
    <p:sldId id="521" r:id="rId13"/>
    <p:sldId id="514" r:id="rId14"/>
    <p:sldId id="513" r:id="rId15"/>
    <p:sldId id="507" r:id="rId16"/>
    <p:sldId id="522" r:id="rId17"/>
    <p:sldId id="492" r:id="rId18"/>
    <p:sldId id="493" r:id="rId19"/>
    <p:sldId id="517" r:id="rId20"/>
    <p:sldId id="274" r:id="rId21"/>
    <p:sldId id="511" r:id="rId22"/>
    <p:sldId id="506" r:id="rId23"/>
    <p:sldId id="498" r:id="rId24"/>
    <p:sldId id="480" r:id="rId25"/>
    <p:sldId id="489" r:id="rId26"/>
    <p:sldId id="49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7" orient="horz" pos="4178" userDrawn="1">
          <p15:clr>
            <a:srgbClr val="A4A3A4"/>
          </p15:clr>
        </p15:guide>
        <p15:guide id="10" orient="horz" pos="3974" userDrawn="1">
          <p15:clr>
            <a:srgbClr val="A4A3A4"/>
          </p15:clr>
        </p15:guide>
        <p15:guide id="11" orient="horz" pos="1071" userDrawn="1">
          <p15:clr>
            <a:srgbClr val="A4A3A4"/>
          </p15:clr>
        </p15:guide>
        <p15:guide id="12" pos="5949" userDrawn="1">
          <p15:clr>
            <a:srgbClr val="A4A3A4"/>
          </p15:clr>
        </p15:guide>
        <p15:guide id="13" pos="7537" userDrawn="1">
          <p15:clr>
            <a:srgbClr val="A4A3A4"/>
          </p15:clr>
        </p15:guide>
        <p15:guide id="14" pos="143" userDrawn="1">
          <p15:clr>
            <a:srgbClr val="A4A3A4"/>
          </p15:clr>
        </p15:guide>
        <p15:guide id="15" orient="horz" pos="1502" userDrawn="1">
          <p15:clr>
            <a:srgbClr val="A4A3A4"/>
          </p15:clr>
        </p15:guide>
        <p15:guide id="16" orient="horz" pos="1752" userDrawn="1">
          <p15:clr>
            <a:srgbClr val="A4A3A4"/>
          </p15:clr>
        </p15:guide>
        <p15:guide id="17" pos="1890" userDrawn="1">
          <p15:clr>
            <a:srgbClr val="A4A3A4"/>
          </p15:clr>
        </p15:guide>
        <p15:guide id="18" pos="3182" userDrawn="1">
          <p15:clr>
            <a:srgbClr val="A4A3A4"/>
          </p15:clr>
        </p15:guide>
        <p15:guide id="19" pos="452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BFFC3A1-60A6-8B1D-A2FF-2B8A8BB3CB39}" name="Olsson, Annika" initials="OA" userId="S::Annika.Olsson@wellspect.com::10ddc8fa-71f3-425e-aaf3-0509d5bd365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Berggren Persson, Asa" initials="BPA" lastIdx="7" clrIdx="6">
    <p:extLst>
      <p:ext uri="{19B8F6BF-5375-455C-9EA6-DF929625EA0E}">
        <p15:presenceInfo xmlns:p15="http://schemas.microsoft.com/office/powerpoint/2012/main" userId="S::Asa.BerggrenPersson@wellspect.com::fc8efaf7-0f34-4e8b-bcd0-41becc820cea" providerId="AD"/>
      </p:ext>
    </p:extLst>
  </p:cmAuthor>
  <p:cmAuthor id="1" name="Olsson, Annika" initials="OA" lastIdx="176" clrIdx="0">
    <p:extLst>
      <p:ext uri="{19B8F6BF-5375-455C-9EA6-DF929625EA0E}">
        <p15:presenceInfo xmlns:p15="http://schemas.microsoft.com/office/powerpoint/2012/main" userId="S::Annika.Olsson@wellspect.com::10ddc8fa-71f3-425e-aaf3-0509d5bd3659" providerId="AD"/>
      </p:ext>
    </p:extLst>
  </p:cmAuthor>
  <p:cmAuthor id="2" name="Youngstrom, Hanna" initials="YH" lastIdx="70" clrIdx="1">
    <p:extLst>
      <p:ext uri="{19B8F6BF-5375-455C-9EA6-DF929625EA0E}">
        <p15:presenceInfo xmlns:p15="http://schemas.microsoft.com/office/powerpoint/2012/main" userId="S-1-5-21-1841724411-1273268600-111957827-83067" providerId="AD"/>
      </p:ext>
    </p:extLst>
  </p:cmAuthor>
  <p:cmAuthor id="3" name="Knutsson, Bjorn" initials="KB" lastIdx="7" clrIdx="2">
    <p:extLst>
      <p:ext uri="{19B8F6BF-5375-455C-9EA6-DF929625EA0E}">
        <p15:presenceInfo xmlns:p15="http://schemas.microsoft.com/office/powerpoint/2012/main" userId="S::Bjorn.Knutsson@wellspect.com::0ca6adb6-2dcd-4df6-91c9-7019a041ef42" providerId="AD"/>
      </p:ext>
    </p:extLst>
  </p:cmAuthor>
  <p:cmAuthor id="4" name="Birgitta Magnusson" initials="BM" lastIdx="25" clrIdx="3">
    <p:extLst>
      <p:ext uri="{19B8F6BF-5375-455C-9EA6-DF929625EA0E}">
        <p15:presenceInfo xmlns:p15="http://schemas.microsoft.com/office/powerpoint/2012/main" userId="1003bffd90fb2b0d" providerId="None"/>
      </p:ext>
    </p:extLst>
  </p:cmAuthor>
  <p:cmAuthor id="5" name="Katarina Gunséus" initials="KG" lastIdx="12" clrIdx="4">
    <p:extLst>
      <p:ext uri="{19B8F6BF-5375-455C-9EA6-DF929625EA0E}">
        <p15:presenceInfo xmlns:p15="http://schemas.microsoft.com/office/powerpoint/2012/main" userId="S-1-5-21-3767723875-3641016550-3046868103-97010" providerId="AD"/>
      </p:ext>
    </p:extLst>
  </p:cmAuthor>
  <p:cmAuthor id="6" name="Karl-Gustav Sandberg" initials="KS" lastIdx="5" clrIdx="5">
    <p:extLst>
      <p:ext uri="{19B8F6BF-5375-455C-9EA6-DF929625EA0E}">
        <p15:presenceInfo xmlns:p15="http://schemas.microsoft.com/office/powerpoint/2012/main" userId="4348964b774a4d0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0102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47" autoAdjust="0"/>
    <p:restoredTop sz="62718" autoAdjust="0"/>
  </p:normalViewPr>
  <p:slideViewPr>
    <p:cSldViewPr snapToGrid="0">
      <p:cViewPr varScale="1">
        <p:scale>
          <a:sx n="53" d="100"/>
          <a:sy n="53" d="100"/>
        </p:scale>
        <p:origin x="384" y="78"/>
      </p:cViewPr>
      <p:guideLst>
        <p:guide orient="horz" pos="4178"/>
        <p:guide orient="horz" pos="3974"/>
        <p:guide orient="horz" pos="1071"/>
        <p:guide pos="5949"/>
        <p:guide pos="7537"/>
        <p:guide pos="143"/>
        <p:guide orient="horz" pos="1502"/>
        <p:guide orient="horz" pos="1752"/>
        <p:guide pos="1890"/>
        <p:guide pos="3182"/>
        <p:guide pos="4520"/>
      </p:guideLst>
    </p:cSldViewPr>
  </p:slideViewPr>
  <p:notesTextViewPr>
    <p:cViewPr>
      <p:scale>
        <a:sx n="3" d="2"/>
        <a:sy n="3" d="2"/>
      </p:scale>
      <p:origin x="0" y="0"/>
    </p:cViewPr>
  </p:notesTextViewPr>
  <p:sorterViewPr>
    <p:cViewPr varScale="1">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35"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sson, Gunilla" userId="2c2aa97a-7b04-49ee-bf6e-760416bee2fb" providerId="ADAL" clId="{81422E9B-99C3-4465-8E86-F89051126EB6}"/>
    <pc:docChg chg="modSld">
      <pc:chgData name="Olsson, Gunilla" userId="2c2aa97a-7b04-49ee-bf6e-760416bee2fb" providerId="ADAL" clId="{81422E9B-99C3-4465-8E86-F89051126EB6}" dt="2023-07-03T13:52:06.162" v="32" actId="20577"/>
      <pc:docMkLst>
        <pc:docMk/>
      </pc:docMkLst>
      <pc:sldChg chg="modSp mod">
        <pc:chgData name="Olsson, Gunilla" userId="2c2aa97a-7b04-49ee-bf6e-760416bee2fb" providerId="ADAL" clId="{81422E9B-99C3-4465-8E86-F89051126EB6}" dt="2023-07-03T13:45:37.623" v="7" actId="20577"/>
        <pc:sldMkLst>
          <pc:docMk/>
          <pc:sldMk cId="1209828919" sldId="481"/>
        </pc:sldMkLst>
        <pc:spChg chg="mod">
          <ac:chgData name="Olsson, Gunilla" userId="2c2aa97a-7b04-49ee-bf6e-760416bee2fb" providerId="ADAL" clId="{81422E9B-99C3-4465-8E86-F89051126EB6}" dt="2023-07-03T13:45:37.623" v="7" actId="20577"/>
          <ac:spMkLst>
            <pc:docMk/>
            <pc:sldMk cId="1209828919" sldId="481"/>
            <ac:spMk id="3" creationId="{F2750DC6-1BBF-B728-0E56-F49FD1F94C8E}"/>
          </ac:spMkLst>
        </pc:spChg>
      </pc:sldChg>
      <pc:sldChg chg="modSp mod">
        <pc:chgData name="Olsson, Gunilla" userId="2c2aa97a-7b04-49ee-bf6e-760416bee2fb" providerId="ADAL" clId="{81422E9B-99C3-4465-8E86-F89051126EB6}" dt="2023-07-03T13:51:33.866" v="31" actId="20577"/>
        <pc:sldMkLst>
          <pc:docMk/>
          <pc:sldMk cId="4266671243" sldId="489"/>
        </pc:sldMkLst>
        <pc:spChg chg="mod">
          <ac:chgData name="Olsson, Gunilla" userId="2c2aa97a-7b04-49ee-bf6e-760416bee2fb" providerId="ADAL" clId="{81422E9B-99C3-4465-8E86-F89051126EB6}" dt="2023-07-03T13:51:33.866" v="31" actId="20577"/>
          <ac:spMkLst>
            <pc:docMk/>
            <pc:sldMk cId="4266671243" sldId="489"/>
            <ac:spMk id="9" creationId="{D5AE1D75-8BF1-E42C-F680-F743B65F34F3}"/>
          </ac:spMkLst>
        </pc:spChg>
      </pc:sldChg>
      <pc:sldChg chg="modSp mod">
        <pc:chgData name="Olsson, Gunilla" userId="2c2aa97a-7b04-49ee-bf6e-760416bee2fb" providerId="ADAL" clId="{81422E9B-99C3-4465-8E86-F89051126EB6}" dt="2023-07-03T13:52:06.162" v="32" actId="20577"/>
        <pc:sldMkLst>
          <pc:docMk/>
          <pc:sldMk cId="1963809187" sldId="495"/>
        </pc:sldMkLst>
        <pc:spChg chg="mod">
          <ac:chgData name="Olsson, Gunilla" userId="2c2aa97a-7b04-49ee-bf6e-760416bee2fb" providerId="ADAL" clId="{81422E9B-99C3-4465-8E86-F89051126EB6}" dt="2023-07-03T13:52:06.162" v="32" actId="20577"/>
          <ac:spMkLst>
            <pc:docMk/>
            <pc:sldMk cId="1963809187" sldId="495"/>
            <ac:spMk id="5" creationId="{4ACC8F0A-DB8B-FC8A-D982-92895789A4C0}"/>
          </ac:spMkLst>
        </pc:spChg>
      </pc:sldChg>
      <pc:sldChg chg="modSp mod">
        <pc:chgData name="Olsson, Gunilla" userId="2c2aa97a-7b04-49ee-bf6e-760416bee2fb" providerId="ADAL" clId="{81422E9B-99C3-4465-8E86-F89051126EB6}" dt="2023-07-03T13:51:13.146" v="29" actId="20577"/>
        <pc:sldMkLst>
          <pc:docMk/>
          <pc:sldMk cId="3690912796" sldId="498"/>
        </pc:sldMkLst>
        <pc:spChg chg="mod">
          <ac:chgData name="Olsson, Gunilla" userId="2c2aa97a-7b04-49ee-bf6e-760416bee2fb" providerId="ADAL" clId="{81422E9B-99C3-4465-8E86-F89051126EB6}" dt="2023-07-03T13:51:13.146" v="29" actId="20577"/>
          <ac:spMkLst>
            <pc:docMk/>
            <pc:sldMk cId="3690912796" sldId="498"/>
            <ac:spMk id="4" creationId="{3FE276EC-48CD-6D97-7D80-6E4F92239A25}"/>
          </ac:spMkLst>
        </pc:spChg>
      </pc:sldChg>
      <pc:sldChg chg="modSp mod">
        <pc:chgData name="Olsson, Gunilla" userId="2c2aa97a-7b04-49ee-bf6e-760416bee2fb" providerId="ADAL" clId="{81422E9B-99C3-4465-8E86-F89051126EB6}" dt="2023-07-03T13:50:46.381" v="25" actId="20577"/>
        <pc:sldMkLst>
          <pc:docMk/>
          <pc:sldMk cId="2818864940" sldId="500"/>
        </pc:sldMkLst>
        <pc:spChg chg="mod">
          <ac:chgData name="Olsson, Gunilla" userId="2c2aa97a-7b04-49ee-bf6e-760416bee2fb" providerId="ADAL" clId="{81422E9B-99C3-4465-8E86-F89051126EB6}" dt="2023-07-03T13:50:46.381" v="25" actId="20577"/>
          <ac:spMkLst>
            <pc:docMk/>
            <pc:sldMk cId="2818864940" sldId="500"/>
            <ac:spMk id="22" creationId="{7A37EED1-4190-611D-D5AD-27C4F23453FF}"/>
          </ac:spMkLst>
        </pc:spChg>
        <pc:spChg chg="mod">
          <ac:chgData name="Olsson, Gunilla" userId="2c2aa97a-7b04-49ee-bf6e-760416bee2fb" providerId="ADAL" clId="{81422E9B-99C3-4465-8E86-F89051126EB6}" dt="2023-07-03T13:45:08.704" v="6" actId="20577"/>
          <ac:spMkLst>
            <pc:docMk/>
            <pc:sldMk cId="2818864940" sldId="500"/>
            <ac:spMk id="26" creationId="{F6733CEC-BF79-F3D9-CB14-44F3555B1914}"/>
          </ac:spMkLst>
        </pc:spChg>
      </pc:sldChg>
      <pc:sldChg chg="modSp mod">
        <pc:chgData name="Olsson, Gunilla" userId="2c2aa97a-7b04-49ee-bf6e-760416bee2fb" providerId="ADAL" clId="{81422E9B-99C3-4465-8E86-F89051126EB6}" dt="2023-07-03T13:51:01.873" v="27" actId="20577"/>
        <pc:sldMkLst>
          <pc:docMk/>
          <pc:sldMk cId="2820850771" sldId="506"/>
        </pc:sldMkLst>
        <pc:spChg chg="mod">
          <ac:chgData name="Olsson, Gunilla" userId="2c2aa97a-7b04-49ee-bf6e-760416bee2fb" providerId="ADAL" clId="{81422E9B-99C3-4465-8E86-F89051126EB6}" dt="2023-07-03T13:51:01.873" v="27" actId="20577"/>
          <ac:spMkLst>
            <pc:docMk/>
            <pc:sldMk cId="2820850771" sldId="506"/>
            <ac:spMk id="7" creationId="{DA93147D-6577-FE0D-1293-37B674A5C406}"/>
          </ac:spMkLst>
        </pc:spChg>
      </pc:sldChg>
      <pc:sldChg chg="modSp mod">
        <pc:chgData name="Olsson, Gunilla" userId="2c2aa97a-7b04-49ee-bf6e-760416bee2fb" providerId="ADAL" clId="{81422E9B-99C3-4465-8E86-F89051126EB6}" dt="2023-07-03T13:48:12.178" v="15" actId="20577"/>
        <pc:sldMkLst>
          <pc:docMk/>
          <pc:sldMk cId="2601423077" sldId="507"/>
        </pc:sldMkLst>
        <pc:spChg chg="mod">
          <ac:chgData name="Olsson, Gunilla" userId="2c2aa97a-7b04-49ee-bf6e-760416bee2fb" providerId="ADAL" clId="{81422E9B-99C3-4465-8E86-F89051126EB6}" dt="2023-07-03T13:48:12.178" v="15" actId="20577"/>
          <ac:spMkLst>
            <pc:docMk/>
            <pc:sldMk cId="2601423077" sldId="507"/>
            <ac:spMk id="11" creationId="{DBD0EF94-9682-B0AB-8EB8-82BE9D0141C9}"/>
          </ac:spMkLst>
        </pc:spChg>
      </pc:sldChg>
      <pc:sldChg chg="modSp mod">
        <pc:chgData name="Olsson, Gunilla" userId="2c2aa97a-7b04-49ee-bf6e-760416bee2fb" providerId="ADAL" clId="{81422E9B-99C3-4465-8E86-F89051126EB6}" dt="2023-07-03T13:47:38.833" v="12" actId="20577"/>
        <pc:sldMkLst>
          <pc:docMk/>
          <pc:sldMk cId="363617964" sldId="513"/>
        </pc:sldMkLst>
        <pc:spChg chg="mod">
          <ac:chgData name="Olsson, Gunilla" userId="2c2aa97a-7b04-49ee-bf6e-760416bee2fb" providerId="ADAL" clId="{81422E9B-99C3-4465-8E86-F89051126EB6}" dt="2023-07-03T13:47:38.833" v="12" actId="20577"/>
          <ac:spMkLst>
            <pc:docMk/>
            <pc:sldMk cId="363617964" sldId="513"/>
            <ac:spMk id="2" creationId="{56CE09BD-2B53-17B6-C74B-63591ABA4FBC}"/>
          </ac:spMkLst>
        </pc:spChg>
      </pc:sldChg>
      <pc:sldChg chg="modSp mod">
        <pc:chgData name="Olsson, Gunilla" userId="2c2aa97a-7b04-49ee-bf6e-760416bee2fb" providerId="ADAL" clId="{81422E9B-99C3-4465-8E86-F89051126EB6}" dt="2023-07-03T13:47:14.974" v="10" actId="20577"/>
        <pc:sldMkLst>
          <pc:docMk/>
          <pc:sldMk cId="3890907600" sldId="514"/>
        </pc:sldMkLst>
        <pc:spChg chg="mod">
          <ac:chgData name="Olsson, Gunilla" userId="2c2aa97a-7b04-49ee-bf6e-760416bee2fb" providerId="ADAL" clId="{81422E9B-99C3-4465-8E86-F89051126EB6}" dt="2023-07-03T13:47:14.974" v="10" actId="20577"/>
          <ac:spMkLst>
            <pc:docMk/>
            <pc:sldMk cId="3890907600" sldId="514"/>
            <ac:spMk id="2" creationId="{2F7445B0-6FDE-11C8-E4EE-7A1D376009D3}"/>
          </ac:spMkLst>
        </pc:spChg>
      </pc:sldChg>
      <pc:sldChg chg="modSp mod">
        <pc:chgData name="Olsson, Gunilla" userId="2c2aa97a-7b04-49ee-bf6e-760416bee2fb" providerId="ADAL" clId="{81422E9B-99C3-4465-8E86-F89051126EB6}" dt="2023-07-03T13:48:33.281" v="17" actId="20577"/>
        <pc:sldMkLst>
          <pc:docMk/>
          <pc:sldMk cId="2619042715" sldId="522"/>
        </pc:sldMkLst>
        <pc:spChg chg="mod">
          <ac:chgData name="Olsson, Gunilla" userId="2c2aa97a-7b04-49ee-bf6e-760416bee2fb" providerId="ADAL" clId="{81422E9B-99C3-4465-8E86-F89051126EB6}" dt="2023-07-03T13:48:33.281" v="17" actId="20577"/>
          <ac:spMkLst>
            <pc:docMk/>
            <pc:sldMk cId="2619042715" sldId="522"/>
            <ac:spMk id="7" creationId="{9CE4CFC3-5583-BD04-851D-76053BD2D71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89D0DD-81A8-480E-886F-2C5E662EB20D}" type="datetimeFigureOut">
              <a:rPr lang="en-US" smtClean="0"/>
              <a:t>10/12/2023</a:t>
            </a:fld>
            <a:endParaRPr lang="en-US"/>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4018D2-26EA-4626-92F2-1F10E443FD0D}" type="slidenum">
              <a:rPr lang="en-US" smtClean="0"/>
              <a:t>‹#›</a:t>
            </a:fld>
            <a:endParaRPr lang="en-US"/>
          </a:p>
        </p:txBody>
      </p:sp>
    </p:spTree>
    <p:extLst>
      <p:ext uri="{BB962C8B-B14F-4D97-AF65-F5344CB8AC3E}">
        <p14:creationId xmlns:p14="http://schemas.microsoft.com/office/powerpoint/2010/main" val="4281352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6D4018D2-26EA-4626-92F2-1F10E443FD0D}" type="slidenum">
              <a:rPr lang="en-US" smtClean="0"/>
              <a:t>1</a:t>
            </a:fld>
            <a:endParaRPr lang="en-US"/>
          </a:p>
        </p:txBody>
      </p:sp>
    </p:spTree>
    <p:extLst>
      <p:ext uri="{BB962C8B-B14F-4D97-AF65-F5344CB8AC3E}">
        <p14:creationId xmlns:p14="http://schemas.microsoft.com/office/powerpoint/2010/main" val="3232395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Tusentals barn, kvinnor och män runt om i världen </a:t>
            </a:r>
            <a:r>
              <a:rPr lang="sv-SE" dirty="0" err="1"/>
              <a:t>självkateteriserar</a:t>
            </a:r>
            <a:r>
              <a:rPr lang="sv-SE" dirty="0"/>
              <a:t> sig 4-6 gånger om dagen, varje dag.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kan låta svårt och jobbigt till en början, men efter att de flesta människor har lärt sig RIK tycker de att det är enkel.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För att ett barn ska lära sig RIK krävs träning. Detta görs genom att bygga upp rutiner och strategier som bygger på den egna förmågan samt självtillit.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Förutom själva införandet av katetern i urinblåsan ska barnet/ungdomen klara av att hålla koll på RIK-tider, förflyttning, handtvätt, ta fram/plocka undan material och av- och påklädning</a:t>
            </a:r>
          </a:p>
          <a:p>
            <a:r>
              <a:rPr lang="sv-SE" dirty="0"/>
              <a:t>Efter att tränat RIK och blivit van vid tekniken kommer RIK att bli en daglig rutin och det kommer inte att vara något hinder för varken barn eller förälder från att leva ett normalt liv. </a:t>
            </a:r>
          </a:p>
          <a:p>
            <a:r>
              <a:rPr lang="sv-SE" dirty="0"/>
              <a:t>Hitta situationer och tider på dagen som är lämpliga för att genomföra RIK. Detta gör att RIK inte stör skolan, leken eller andra aktiviteter för mycket. </a:t>
            </a:r>
          </a:p>
          <a:p>
            <a:r>
              <a:rPr lang="sv-SE" dirty="0"/>
              <a:t>Barn med ryggmärgsskador kan ha försämrad motorisk funktion och känsel det är därför viktigt att miljön och utrustningen för RIK anpassas efter barnets förutsättningar.</a:t>
            </a:r>
          </a:p>
        </p:txBody>
      </p:sp>
      <p:sp>
        <p:nvSpPr>
          <p:cNvPr id="4" name="Platshållare för bildnummer 3"/>
          <p:cNvSpPr>
            <a:spLocks noGrp="1"/>
          </p:cNvSpPr>
          <p:nvPr>
            <p:ph type="sldNum" sz="quarter" idx="5"/>
          </p:nvPr>
        </p:nvSpPr>
        <p:spPr/>
        <p:txBody>
          <a:bodyPr/>
          <a:lstStyle/>
          <a:p>
            <a:fld id="{6D4018D2-26EA-4626-92F2-1F10E443FD0D}" type="slidenum">
              <a:rPr lang="en-US" smtClean="0"/>
              <a:t>10</a:t>
            </a:fld>
            <a:endParaRPr lang="en-US"/>
          </a:p>
        </p:txBody>
      </p:sp>
    </p:spTree>
    <p:extLst>
      <p:ext uri="{BB962C8B-B14F-4D97-AF65-F5344CB8AC3E}">
        <p14:creationId xmlns:p14="http://schemas.microsoft.com/office/powerpoint/2010/main" val="3551273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11</a:t>
            </a:fld>
            <a:endParaRPr>
              <a:solidFill>
                <a:srgbClr val="000000"/>
              </a:solidFill>
            </a:endParaRPr>
          </a:p>
        </p:txBody>
      </p:sp>
      <p:sp>
        <p:nvSpPr>
          <p:cNvPr id="168" name="Google Shape;16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9" name="Google Shape;16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endParaRPr lang="sv-SE" sz="800" b="0" dirty="0">
              <a:solidFill>
                <a:schemeClr val="dk1"/>
              </a:solidFill>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Tx/>
              <a:buSzTx/>
              <a:buFontTx/>
              <a:buNone/>
              <a:tabLst/>
              <a:defRPr/>
            </a:pPr>
            <a:r>
              <a:rPr lang="sv-SE" sz="1200" dirty="0">
                <a:latin typeface="+mn-lt"/>
                <a:ea typeface="Calibri" panose="020F0502020204030204" pitchFamily="34" charset="0"/>
                <a:cs typeface="Times New Roman" panose="02020603050405020304" pitchFamily="18" charset="0"/>
              </a:rPr>
              <a:t>Studier hos vuxna har visat ett klart samband mellan långa intervaller mellan kateterisering och förekomst av bakterier i urinen. Ökad risk med RIK intervall &gt; 4 timmar och blåsvolymer &gt; 400 ml (mängd är hos vuxna)</a:t>
            </a:r>
          </a:p>
          <a:p>
            <a:pPr marL="0" marR="0" lvl="0" indent="0" algn="l" defTabSz="914400" rtl="0" eaLnBrk="1" fontAlgn="auto" latinLnBrk="0" hangingPunct="1">
              <a:lnSpc>
                <a:spcPct val="80000"/>
              </a:lnSpc>
              <a:spcBef>
                <a:spcPts val="0"/>
              </a:spcBef>
              <a:spcAft>
                <a:spcPts val="0"/>
              </a:spcAft>
              <a:buClrTx/>
              <a:buSzTx/>
              <a:buFontTx/>
              <a:buNone/>
              <a:tabLst/>
              <a:defRPr/>
            </a:pPr>
            <a:r>
              <a:rPr lang="sv-SE" sz="1200" dirty="0">
                <a:latin typeface="+mn-lt"/>
                <a:ea typeface="Calibri" panose="020F0502020204030204" pitchFamily="34" charset="0"/>
                <a:cs typeface="Times New Roman" panose="02020603050405020304" pitchFamily="18" charset="0"/>
              </a:rPr>
              <a:t>Det är viktigt att barnets tömningstider anpassas till barnets liv och rutiner.</a:t>
            </a:r>
          </a:p>
          <a:p>
            <a:pPr marL="0" marR="0" lvl="0" indent="0" algn="l" defTabSz="914400" rtl="0" eaLnBrk="1" fontAlgn="auto" latinLnBrk="0" hangingPunct="1">
              <a:lnSpc>
                <a:spcPct val="80000"/>
              </a:lnSpc>
              <a:spcBef>
                <a:spcPts val="0"/>
              </a:spcBef>
              <a:spcAft>
                <a:spcPts val="0"/>
              </a:spcAft>
              <a:buClrTx/>
              <a:buSzTx/>
              <a:buFontTx/>
              <a:buNone/>
              <a:tabLst/>
              <a:defRPr/>
            </a:pPr>
            <a:r>
              <a:rPr lang="sv-SE" sz="1200" dirty="0">
                <a:effectLst/>
                <a:latin typeface="+mn-lt"/>
                <a:ea typeface="Calibri" panose="020F0502020204030204" pitchFamily="34" charset="0"/>
                <a:cs typeface="Times New Roman" panose="02020603050405020304" pitchFamily="18" charset="0"/>
              </a:rPr>
              <a:t>Om tömningstiderna hänger samman med andra händelser t.ex. frukost, raster, skoldagens slut och sänggående kan det vara lättare att komma ihåg tömningarna. </a:t>
            </a:r>
          </a:p>
          <a:p>
            <a:pPr marL="0" marR="0" lvl="0" indent="0" algn="l" defTabSz="914400" rtl="0" eaLnBrk="1" fontAlgn="auto" latinLnBrk="0" hangingPunct="1">
              <a:lnSpc>
                <a:spcPct val="80000"/>
              </a:lnSpc>
              <a:spcBef>
                <a:spcPts val="0"/>
              </a:spcBef>
              <a:spcAft>
                <a:spcPts val="0"/>
              </a:spcAft>
              <a:buClrTx/>
              <a:buSzTx/>
              <a:buFontTx/>
              <a:buNone/>
              <a:tabLst/>
              <a:defRPr/>
            </a:pPr>
            <a:r>
              <a:rPr lang="sv-SE" sz="1200" dirty="0">
                <a:latin typeface="+mn-lt"/>
                <a:ea typeface="Calibri" panose="020F0502020204030204" pitchFamily="34" charset="0"/>
                <a:cs typeface="Times New Roman" panose="02020603050405020304" pitchFamily="18" charset="0"/>
              </a:rPr>
              <a:t>Försök att komma på knep som underlättar för barnet att själv komma ihåg när det är dags att kateterisera. t.ex. kan en k</a:t>
            </a:r>
            <a:r>
              <a:rPr lang="sv-SE" sz="1200" dirty="0">
                <a:effectLst/>
                <a:latin typeface="+mn-lt"/>
                <a:ea typeface="Calibri" panose="020F0502020204030204" pitchFamily="34" charset="0"/>
                <a:cs typeface="Times New Roman" panose="02020603050405020304" pitchFamily="18" charset="0"/>
              </a:rPr>
              <a:t>locka som låter eller vibrerar och mobiltelefon hjälpa till att stötta minnet.</a:t>
            </a:r>
          </a:p>
          <a:p>
            <a:pPr marL="0" marR="0" lvl="0" indent="0" algn="l" defTabSz="914400" rtl="0" eaLnBrk="1" fontAlgn="auto" latinLnBrk="0" hangingPunct="1">
              <a:lnSpc>
                <a:spcPct val="80000"/>
              </a:lnSpc>
              <a:spcBef>
                <a:spcPts val="0"/>
              </a:spcBef>
              <a:spcAft>
                <a:spcPts val="0"/>
              </a:spcAft>
              <a:buClrTx/>
              <a:buSzTx/>
              <a:buFontTx/>
              <a:buNone/>
              <a:tabLst/>
              <a:defRPr/>
            </a:pPr>
            <a:r>
              <a:rPr lang="sv-SE" sz="1200" dirty="0">
                <a:latin typeface="+mn-lt"/>
              </a:rPr>
              <a:t>Det är bättre att utföra RIK en gång för mycket än en gång för sällan. För skolbarnens del gäller att RIK inte ska göras på rasterna. Det är viktigt ur ett socialt perspektiv att barnen får umgås med sina kamrater på rasten. Då är det även viktigt att komma ut på rasten samtidigt som klasskamraterna för att bli delaktig från början. Det är inte heller lämpligt att förlägga RIK-tider i början av en lektion när genomgången görs. Det är bättre att barnet får gå på toaletten i slutet av lektionen, i god tid innan rasten. Läraren behöver vara informerad om RIK-tiden för att kunna anpassa upplägget av undervisningen.</a:t>
            </a:r>
            <a:endParaRPr lang="sv-SE" sz="1200" dirty="0">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5428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12</a:t>
            </a:fld>
            <a:endParaRPr>
              <a:solidFill>
                <a:srgbClr val="000000"/>
              </a:solidFill>
            </a:endParaRPr>
          </a:p>
        </p:txBody>
      </p:sp>
      <p:sp>
        <p:nvSpPr>
          <p:cNvPr id="168" name="Google Shape;16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9" name="Google Shape;16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sv-SE" sz="1200" i="0" dirty="0">
                <a:latin typeface="+mn-lt"/>
              </a:rPr>
              <a:t>Platsen var RIK utförs varierar beroende på barnets ålder. På spädbarn utförs RIK oftast i samband med blöjbyte varför skötbordet blir en naturlig plats. När barnet blir äldre och sitter stadigare är det också värdefullt att barnet kommer upp i sittande ställning och att RIK sker på toaletten . </a:t>
            </a:r>
            <a:r>
              <a:rPr lang="sv-SE" sz="1200" i="0" dirty="0" err="1">
                <a:latin typeface="+mn-lt"/>
              </a:rPr>
              <a:t>Ev</a:t>
            </a:r>
            <a:r>
              <a:rPr lang="sv-SE" sz="1200" i="0" dirty="0">
                <a:latin typeface="+mn-lt"/>
              </a:rPr>
              <a:t>, behövs toalettsitsen anpassas så att barnet känner sig tryggt och avslappnat. Här är det viktigt att arbeta i team t.ex. tillsammans med arbetsterapeut. </a:t>
            </a:r>
            <a:r>
              <a:rPr lang="sv-SE" sz="1200" dirty="0">
                <a:effectLst/>
                <a:latin typeface="+mn-lt"/>
                <a:ea typeface="Calibri" panose="020F0502020204030204" pitchFamily="34" charset="0"/>
                <a:cs typeface="Calibri" panose="020F0502020204030204" pitchFamily="34" charset="0"/>
              </a:rPr>
              <a:t>Det är angeläget att sittställningen återkommande utvärderas, inte bara ur trygghets- och RIK-teknisk synpunkt utan även för att se hur effektiv tömningen är, d v s att mäta </a:t>
            </a:r>
            <a:r>
              <a:rPr lang="sv-SE" sz="1200" dirty="0" err="1">
                <a:effectLst/>
                <a:latin typeface="+mn-lt"/>
                <a:ea typeface="Calibri" panose="020F0502020204030204" pitchFamily="34" charset="0"/>
                <a:cs typeface="Calibri" panose="020F0502020204030204" pitchFamily="34" charset="0"/>
              </a:rPr>
              <a:t>residualurin</a:t>
            </a:r>
            <a:r>
              <a:rPr lang="sv-SE" sz="1200" dirty="0">
                <a:effectLst/>
                <a:latin typeface="+mn-lt"/>
                <a:ea typeface="Calibri" panose="020F0502020204030204" pitchFamily="34" charset="0"/>
                <a:cs typeface="Calibri" panose="020F0502020204030204" pitchFamily="34" charset="0"/>
              </a:rPr>
              <a:t> efter tömning. Utvärdering av sittställning </a:t>
            </a:r>
            <a:r>
              <a:rPr lang="sv-SE" sz="1200" i="0" dirty="0">
                <a:latin typeface="+mn-lt"/>
              </a:rPr>
              <a:t>gäller inte bara i hemmiljö utan även på platser där barnet vistas mycket (förskolan och skolan).  </a:t>
            </a:r>
            <a:endParaRPr sz="1200" i="0" dirty="0">
              <a:latin typeface="+mn-lt"/>
            </a:endParaRPr>
          </a:p>
        </p:txBody>
      </p:sp>
    </p:spTree>
    <p:extLst>
      <p:ext uri="{BB962C8B-B14F-4D97-AF65-F5344CB8AC3E}">
        <p14:creationId xmlns:p14="http://schemas.microsoft.com/office/powerpoint/2010/main" val="3809081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sv-SE" sz="1200" dirty="0">
                <a:latin typeface="+mn-lt"/>
                <a:ea typeface="Calibri"/>
                <a:cs typeface="Calibri"/>
                <a:sym typeface="Calibri"/>
              </a:rPr>
              <a:t>Barn märker direkt när föräldrar känner sig ängsliga och oroliga. Det kan därför vara av värde att först ge föräldrar all den information och tid de behöver för att känna sig trygga inför barnets RIK start för att sedan kunna stötta sitt barn . </a:t>
            </a:r>
          </a:p>
          <a:p>
            <a:pPr marL="0" marR="0" lvl="0" indent="0" algn="l" defTabSz="914400" rtl="0" eaLnBrk="1" fontAlgn="auto" latinLnBrk="0" hangingPunct="1">
              <a:lnSpc>
                <a:spcPct val="80000"/>
              </a:lnSpc>
              <a:spcBef>
                <a:spcPts val="0"/>
              </a:spcBef>
              <a:spcAft>
                <a:spcPts val="0"/>
              </a:spcAft>
              <a:buClrTx/>
              <a:buSzTx/>
              <a:buFontTx/>
              <a:buNone/>
              <a:tabLst/>
              <a:defRPr/>
            </a:pPr>
            <a:r>
              <a:rPr lang="sv-SE" sz="1200" dirty="0">
                <a:latin typeface="+mn-lt"/>
                <a:ea typeface="Calibri"/>
                <a:cs typeface="Calibri"/>
                <a:sym typeface="Calibri"/>
              </a:rPr>
              <a:t>Därefter kan barn och föräldrar tillsammans få information på för barnet en individanpassad nivå. </a:t>
            </a:r>
          </a:p>
          <a:p>
            <a:pPr marL="0" marR="0" lvl="0" indent="0" algn="l" defTabSz="914400" rtl="0" eaLnBrk="1" fontAlgn="auto" latinLnBrk="0" hangingPunct="1">
              <a:lnSpc>
                <a:spcPct val="80000"/>
              </a:lnSpc>
              <a:spcBef>
                <a:spcPts val="0"/>
              </a:spcBef>
              <a:spcAft>
                <a:spcPts val="0"/>
              </a:spcAft>
              <a:buClrTx/>
              <a:buSzTx/>
              <a:buFontTx/>
              <a:buNone/>
              <a:tabLst/>
              <a:defRPr/>
            </a:pPr>
            <a:r>
              <a:rPr lang="sv-SE" sz="1200" dirty="0">
                <a:latin typeface="+mn-lt"/>
                <a:ea typeface="Calibri"/>
                <a:cs typeface="Calibri"/>
                <a:sym typeface="Calibri"/>
              </a:rPr>
              <a:t>Viktigt att barn och föräldrar får förståelse för varför hen behöver starta med RIK- skapa ett förtroende. </a:t>
            </a:r>
          </a:p>
          <a:p>
            <a:endParaRPr lang="sv-SE" dirty="0"/>
          </a:p>
        </p:txBody>
      </p:sp>
      <p:sp>
        <p:nvSpPr>
          <p:cNvPr id="4" name="Platshållare för bildnummer 3"/>
          <p:cNvSpPr>
            <a:spLocks noGrp="1"/>
          </p:cNvSpPr>
          <p:nvPr>
            <p:ph type="sldNum" sz="quarter" idx="5"/>
          </p:nvPr>
        </p:nvSpPr>
        <p:spPr/>
        <p:txBody>
          <a:bodyPr/>
          <a:lstStyle/>
          <a:p>
            <a:fld id="{6D4018D2-26EA-4626-92F2-1F10E443FD0D}" type="slidenum">
              <a:rPr lang="en-US" smtClean="0"/>
              <a:t>13</a:t>
            </a:fld>
            <a:endParaRPr lang="en-US"/>
          </a:p>
        </p:txBody>
      </p:sp>
    </p:spTree>
    <p:extLst>
      <p:ext uri="{BB962C8B-B14F-4D97-AF65-F5344CB8AC3E}">
        <p14:creationId xmlns:p14="http://schemas.microsoft.com/office/powerpoint/2010/main" val="1967965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14</a:t>
            </a:fld>
            <a:endParaRPr>
              <a:solidFill>
                <a:srgbClr val="000000"/>
              </a:solidFill>
            </a:endParaRPr>
          </a:p>
        </p:txBody>
      </p:sp>
      <p:sp>
        <p:nvSpPr>
          <p:cNvPr id="168" name="Google Shape;16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9" name="Google Shape;16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r>
              <a:rPr lang="sv-SE" sz="1200" dirty="0"/>
              <a:t>Även om barnet i denna ålder vanligtvis inte är kontinent  är det viktigt att barnet tömmer urinblåsan helt för att undvika infektioner och njurskador. </a:t>
            </a:r>
          </a:p>
          <a:p>
            <a:pPr marL="0" lvl="0" indent="0" algn="l" rtl="0">
              <a:lnSpc>
                <a:spcPct val="80000"/>
              </a:lnSpc>
              <a:spcBef>
                <a:spcPts val="0"/>
              </a:spcBef>
              <a:spcAft>
                <a:spcPts val="0"/>
              </a:spcAft>
              <a:buNone/>
            </a:pPr>
            <a:r>
              <a:rPr lang="sv-SE" sz="1200" dirty="0"/>
              <a:t>Om du lägger en kudde under ditt barns rygg kommer du att ge hens kropp en vinkel som gör det lättare att se till att blåsan är helt tömd. Du kan också trycka lätt med handen över blygdbenet när urinen har slutat rinna innan du drar ut katetern.</a:t>
            </a:r>
          </a:p>
          <a:p>
            <a:pPr marL="0" lvl="0" indent="0" algn="l" rtl="0">
              <a:lnSpc>
                <a:spcPct val="80000"/>
              </a:lnSpc>
              <a:spcBef>
                <a:spcPts val="0"/>
              </a:spcBef>
              <a:spcAft>
                <a:spcPts val="0"/>
              </a:spcAft>
              <a:buNone/>
            </a:pPr>
            <a:r>
              <a:rPr lang="sv-SE" sz="1200" dirty="0"/>
              <a:t>Det är bra om barnet kommer upp i sittande ställning i samband med RIK så fort barnet sitter stadigt på pottan eller toalettstolen. </a:t>
            </a:r>
          </a:p>
          <a:p>
            <a:pPr marL="0" lvl="0" indent="0" algn="l" rtl="0">
              <a:lnSpc>
                <a:spcPct val="80000"/>
              </a:lnSpc>
              <a:spcBef>
                <a:spcPts val="0"/>
              </a:spcBef>
              <a:spcAft>
                <a:spcPts val="0"/>
              </a:spcAft>
              <a:buNone/>
            </a:pPr>
            <a:r>
              <a:rPr lang="sv-SE" sz="1200" dirty="0"/>
              <a:t>Låt barnet vara delaktigt, vid cirka 1 års ålder eller då barnet visar intresse för någon del av behandlingen, t.ex. att ta fram katetern och öppna kateterförpackningen. </a:t>
            </a:r>
          </a:p>
          <a:p>
            <a:pPr marL="0" lvl="0" indent="0" algn="l" rtl="0">
              <a:lnSpc>
                <a:spcPct val="80000"/>
              </a:lnSpc>
              <a:spcBef>
                <a:spcPts val="0"/>
              </a:spcBef>
              <a:spcAft>
                <a:spcPts val="0"/>
              </a:spcAft>
              <a:buNone/>
            </a:pPr>
            <a:endParaRPr lang="sv-SE" sz="1200" b="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53010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Att lära barnet att kissa med hjälp av en kateter är en process. Träna alltid barnet på hens villkor. </a:t>
            </a:r>
          </a:p>
          <a:p>
            <a:r>
              <a:rPr lang="sv-SE" dirty="0"/>
              <a:t>Barn i denna ålder är ofta motoriskt aktiva och har en stark egen vilja vilket kan försvåra RIK start i denna åldern. För barn som redan tidigare startat RIK-behandling är detta sällan ett problem.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Det är värdefullt att låta barnet delta och lära sig hur man kateteriserar så tidigt som möjligt. </a:t>
            </a:r>
            <a:endParaRPr lang="sv-SE" sz="1200" dirty="0">
              <a:latin typeface="+mn-lt"/>
              <a:ea typeface="Calibri"/>
              <a:cs typeface="Calibri"/>
              <a:sym typeface="Calibri"/>
            </a:endParaRPr>
          </a:p>
          <a:p>
            <a:r>
              <a:rPr lang="sv-SE" dirty="0"/>
              <a:t>Träningen av själv-RIK anpassas individuellt och med lämpliga delmål allt utifrån barnets kognitiva förmåga och handmotoriska funktion. </a:t>
            </a:r>
          </a:p>
          <a:p>
            <a:r>
              <a:rPr lang="sv-SE" dirty="0"/>
              <a:t> </a:t>
            </a:r>
          </a:p>
        </p:txBody>
      </p:sp>
      <p:sp>
        <p:nvSpPr>
          <p:cNvPr id="4" name="Platshållare för bildnummer 3"/>
          <p:cNvSpPr>
            <a:spLocks noGrp="1"/>
          </p:cNvSpPr>
          <p:nvPr>
            <p:ph type="sldNum" sz="quarter" idx="5"/>
          </p:nvPr>
        </p:nvSpPr>
        <p:spPr/>
        <p:txBody>
          <a:bodyPr/>
          <a:lstStyle/>
          <a:p>
            <a:fld id="{6D4018D2-26EA-4626-92F2-1F10E443FD0D}" type="slidenum">
              <a:rPr lang="en-US" smtClean="0"/>
              <a:t>15</a:t>
            </a:fld>
            <a:endParaRPr lang="en-US"/>
          </a:p>
        </p:txBody>
      </p:sp>
    </p:spTree>
    <p:extLst>
      <p:ext uri="{BB962C8B-B14F-4D97-AF65-F5344CB8AC3E}">
        <p14:creationId xmlns:p14="http://schemas.microsoft.com/office/powerpoint/2010/main" val="785182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mn-lt"/>
                <a:ea typeface="Calibri" panose="020F0502020204030204" pitchFamily="34" charset="0"/>
                <a:cs typeface="Times New Roman" panose="02020603050405020304" pitchFamily="18" charset="0"/>
              </a:rPr>
              <a:t>Undervisningsmaterialet måste anpassas efter ålder och intellektuell utveckling.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mn-lt"/>
                <a:ea typeface="Calibri" panose="020F0502020204030204" pitchFamily="34" charset="0"/>
                <a:cs typeface="Times New Roman" panose="02020603050405020304" pitchFamily="18" charset="0"/>
              </a:rPr>
              <a:t>Konkreta och enkla bilder underlättar för barn med perceptionsstörningar.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mn-lt"/>
                <a:ea typeface="Calibri" panose="020F0502020204030204" pitchFamily="34" charset="0"/>
                <a:cs typeface="Times New Roman" panose="02020603050405020304" pitchFamily="18" charset="0"/>
              </a:rPr>
              <a:t>Naturtrogna dockor finns i olika material, gärna som man kan öppna och därmed demonstrera vad man talar om.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mn-lt"/>
                <a:ea typeface="Calibri" panose="020F0502020204030204" pitchFamily="34" charset="0"/>
                <a:cs typeface="Times New Roman" panose="02020603050405020304" pitchFamily="18" charset="0"/>
              </a:rPr>
              <a:t>En spegel  som placeras så att barn med nedsatt sensibilitet ser sin kropp och samtidigt kan känna på den ökar barnets kroppsuppfattning.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latin typeface="+mn-lt"/>
              </a:rPr>
              <a:t>I den här åldern är det viktigt att motivera barnet att träna på att själv genomföra hela kateteriseringen steg för steg. Detta innebär att, komma ihåg tömningstiderna, ta fram material, tvätta händerna, ta av kläderna, gå till toaletten, förbereda katetern, föra in katetern och töm urinblåsan, ta bort och slänga katetern, klä på kläderna och tvätta sina händer.</a:t>
            </a:r>
            <a:endParaRPr lang="sv-SE" sz="1200" i="1" dirty="0">
              <a:latin typeface="+mn-lt"/>
            </a:endParaRPr>
          </a:p>
          <a:p>
            <a:pPr marL="0" marR="0" lvl="0" indent="0" algn="l" defTabSz="914400" rtl="0" eaLnBrk="1" fontAlgn="auto" latinLnBrk="0" hangingPunct="1">
              <a:lnSpc>
                <a:spcPct val="80000"/>
              </a:lnSpc>
              <a:spcBef>
                <a:spcPts val="0"/>
              </a:spcBef>
              <a:spcAft>
                <a:spcPts val="0"/>
              </a:spcAft>
              <a:buClrTx/>
              <a:buSzTx/>
              <a:buFontTx/>
              <a:buNone/>
              <a:tabLst/>
              <a:defRPr/>
            </a:pPr>
            <a:r>
              <a:rPr lang="sv-SE" sz="1200" dirty="0"/>
              <a:t>Påverkan på kognitiv mognad och svårigheter med finmotoriken kan orsaka svårigheter, vilket kan innebära att barnet inte kommer att kunna hantera kateteriseringsprocessen så tidigt eller så självständigt som annars skulle vara fallet.</a:t>
            </a:r>
          </a:p>
          <a:p>
            <a:endParaRPr lang="sv-SE" dirty="0"/>
          </a:p>
          <a:p>
            <a:endParaRPr lang="sv-SE" dirty="0"/>
          </a:p>
        </p:txBody>
      </p:sp>
      <p:sp>
        <p:nvSpPr>
          <p:cNvPr id="4" name="Platshållare för bildnummer 3"/>
          <p:cNvSpPr>
            <a:spLocks noGrp="1"/>
          </p:cNvSpPr>
          <p:nvPr>
            <p:ph type="sldNum" sz="quarter" idx="5"/>
          </p:nvPr>
        </p:nvSpPr>
        <p:spPr/>
        <p:txBody>
          <a:bodyPr/>
          <a:lstStyle/>
          <a:p>
            <a:fld id="{6D4018D2-26EA-4626-92F2-1F10E443FD0D}" type="slidenum">
              <a:rPr lang="en-US" smtClean="0"/>
              <a:t>16</a:t>
            </a:fld>
            <a:endParaRPr lang="en-US"/>
          </a:p>
        </p:txBody>
      </p:sp>
    </p:spTree>
    <p:extLst>
      <p:ext uri="{BB962C8B-B14F-4D97-AF65-F5344CB8AC3E}">
        <p14:creationId xmlns:p14="http://schemas.microsoft.com/office/powerpoint/2010/main" val="1030821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mn-lt"/>
                <a:ea typeface="Calibri" panose="020F0502020204030204" pitchFamily="34" charset="0"/>
                <a:cs typeface="Times New Roman" panose="02020603050405020304" pitchFamily="18" charset="0"/>
              </a:rPr>
              <a:t>Det är av stor vikt att </a:t>
            </a:r>
            <a:r>
              <a:rPr lang="sv-SE" sz="1200" dirty="0" err="1">
                <a:effectLst/>
                <a:latin typeface="+mn-lt"/>
                <a:ea typeface="Calibri" panose="020F0502020204030204" pitchFamily="34" charset="0"/>
                <a:cs typeface="Times New Roman" panose="02020603050405020304" pitchFamily="18" charset="0"/>
              </a:rPr>
              <a:t>uroterapeuten</a:t>
            </a:r>
            <a:r>
              <a:rPr lang="sv-SE" sz="1200" dirty="0">
                <a:effectLst/>
                <a:latin typeface="+mn-lt"/>
                <a:ea typeface="Calibri" panose="020F0502020204030204" pitchFamily="34" charset="0"/>
                <a:cs typeface="Times New Roman" panose="02020603050405020304" pitchFamily="18" charset="0"/>
              </a:rPr>
              <a:t>/sjuksköterskan skapar en tillitsfull och trygg relation med barn och familj.</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mn-lt"/>
                <a:ea typeface="Calibri" panose="020F0502020204030204" pitchFamily="34" charset="0"/>
                <a:cs typeface="Times New Roman" panose="02020603050405020304" pitchFamily="18" charset="0"/>
              </a:rPr>
              <a:t>Låt barnet få berätta med egna bilder genom att rita eller måla hur blåsa och njurar fungerar.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err="1">
                <a:effectLst/>
                <a:latin typeface="+mn-lt"/>
                <a:ea typeface="Calibri" panose="020F0502020204030204" pitchFamily="34" charset="0"/>
                <a:cs typeface="Times New Roman" panose="02020603050405020304" pitchFamily="18" charset="0"/>
              </a:rPr>
              <a:t>Uroterapeutens</a:t>
            </a:r>
            <a:r>
              <a:rPr lang="sv-SE" sz="1200" dirty="0">
                <a:effectLst/>
                <a:latin typeface="+mn-lt"/>
                <a:ea typeface="Calibri" panose="020F0502020204030204" pitchFamily="34" charset="0"/>
                <a:cs typeface="Times New Roman" panose="02020603050405020304" pitchFamily="18" charset="0"/>
              </a:rPr>
              <a:t> roll är att lära ut RIK teknik till föräldrar och barn.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latin typeface="+mn-lt"/>
                <a:ea typeface="Calibri" panose="020F0502020204030204" pitchFamily="34" charset="0"/>
                <a:cs typeface="Times New Roman" panose="02020603050405020304" pitchFamily="18" charset="0"/>
              </a:rPr>
              <a:t>P</a:t>
            </a:r>
            <a:r>
              <a:rPr lang="sv-SE" sz="1200" dirty="0">
                <a:effectLst/>
                <a:latin typeface="+mn-lt"/>
                <a:ea typeface="Calibri" panose="020F0502020204030204" pitchFamily="34" charset="0"/>
                <a:cs typeface="Times New Roman" panose="02020603050405020304" pitchFamily="18" charset="0"/>
              </a:rPr>
              <a:t>å dagis, förskola och skola är det oftast föräldrarnas uppgift att lära ut RIK och vid behov kan </a:t>
            </a:r>
            <a:r>
              <a:rPr lang="sv-SE" sz="1200" dirty="0" err="1">
                <a:effectLst/>
                <a:latin typeface="+mn-lt"/>
                <a:ea typeface="Calibri" panose="020F0502020204030204" pitchFamily="34" charset="0"/>
                <a:cs typeface="Times New Roman" panose="02020603050405020304" pitchFamily="18" charset="0"/>
              </a:rPr>
              <a:t>uroterapeut</a:t>
            </a:r>
            <a:r>
              <a:rPr lang="sv-SE" sz="1200" dirty="0">
                <a:effectLst/>
                <a:latin typeface="+mn-lt"/>
                <a:ea typeface="Calibri" panose="020F0502020204030204" pitchFamily="34" charset="0"/>
                <a:cs typeface="Times New Roman" panose="02020603050405020304" pitchFamily="18" charset="0"/>
              </a:rPr>
              <a:t> medverka.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latin typeface="+mn-lt"/>
              </a:rPr>
              <a:t>Det viktigaste i den här åldern är att motivera barnet att själv klara av så mycket som möjligt av kateteriseringsprocessen. Detta innebär att klä av och på, komma ihåg tiden, gå till toaletten, förbereda katetern, tvätta händerna, föra in katetern, se till att blåsan är tom, ta bort och slänga katetern, klä på sig , tvätta sina händer.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6D4018D2-26EA-4626-92F2-1F10E443FD0D}" type="slidenum">
              <a:rPr lang="en-US" smtClean="0"/>
              <a:t>17</a:t>
            </a:fld>
            <a:endParaRPr lang="en-US"/>
          </a:p>
        </p:txBody>
      </p:sp>
    </p:spTree>
    <p:extLst>
      <p:ext uri="{BB962C8B-B14F-4D97-AF65-F5344CB8AC3E}">
        <p14:creationId xmlns:p14="http://schemas.microsoft.com/office/powerpoint/2010/main" val="152591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dirty="0">
                <a:solidFill>
                  <a:srgbClr val="000000"/>
                </a:solidFill>
              </a:rPr>
              <a:t>Precis </a:t>
            </a:r>
            <a:r>
              <a:rPr lang="en-US" sz="1200" b="0" dirty="0" err="1">
                <a:solidFill>
                  <a:srgbClr val="000000"/>
                </a:solidFill>
              </a:rPr>
              <a:t>som</a:t>
            </a:r>
            <a:r>
              <a:rPr lang="en-US" sz="1200" b="0" dirty="0">
                <a:solidFill>
                  <a:srgbClr val="000000"/>
                </a:solidFill>
              </a:rPr>
              <a:t> </a:t>
            </a:r>
            <a:r>
              <a:rPr lang="en-US" sz="1200" b="0" dirty="0" err="1">
                <a:solidFill>
                  <a:srgbClr val="000000"/>
                </a:solidFill>
              </a:rPr>
              <a:t>studierna</a:t>
            </a:r>
            <a:r>
              <a:rPr lang="en-US" sz="1200" b="0" dirty="0">
                <a:solidFill>
                  <a:srgbClr val="000000"/>
                </a:solidFill>
              </a:rPr>
              <a:t> </a:t>
            </a:r>
            <a:r>
              <a:rPr lang="en-US" sz="1200" b="0" dirty="0" err="1">
                <a:solidFill>
                  <a:srgbClr val="000000"/>
                </a:solidFill>
              </a:rPr>
              <a:t>visar</a:t>
            </a:r>
            <a:r>
              <a:rPr lang="en-US" sz="1200" b="0" dirty="0">
                <a:solidFill>
                  <a:srgbClr val="000000"/>
                </a:solidFill>
              </a:rPr>
              <a:t> </a:t>
            </a:r>
            <a:r>
              <a:rPr lang="en-US" sz="1200" b="0" dirty="0" err="1">
                <a:solidFill>
                  <a:srgbClr val="000000"/>
                </a:solidFill>
              </a:rPr>
              <a:t>så</a:t>
            </a:r>
            <a:r>
              <a:rPr lang="en-US" sz="1200" b="0" dirty="0">
                <a:solidFill>
                  <a:srgbClr val="000000"/>
                </a:solidFill>
              </a:rPr>
              <a:t> </a:t>
            </a:r>
            <a:r>
              <a:rPr lang="en-US" sz="1200" b="0" dirty="0" err="1">
                <a:solidFill>
                  <a:srgbClr val="000000"/>
                </a:solidFill>
              </a:rPr>
              <a:t>är</a:t>
            </a:r>
            <a:r>
              <a:rPr lang="en-US" sz="1200" b="0" dirty="0">
                <a:solidFill>
                  <a:srgbClr val="000000"/>
                </a:solidFill>
              </a:rPr>
              <a:t> det </a:t>
            </a:r>
            <a:r>
              <a:rPr lang="en-US" sz="1200" b="0" dirty="0" err="1">
                <a:solidFill>
                  <a:srgbClr val="000000"/>
                </a:solidFill>
              </a:rPr>
              <a:t>viktigt</a:t>
            </a:r>
            <a:r>
              <a:rPr lang="en-US" sz="1200" b="0" dirty="0">
                <a:solidFill>
                  <a:srgbClr val="000000"/>
                </a:solidFill>
              </a:rPr>
              <a:t> </a:t>
            </a:r>
            <a:r>
              <a:rPr lang="en-US" sz="1200" b="0" dirty="0" err="1">
                <a:solidFill>
                  <a:srgbClr val="000000"/>
                </a:solidFill>
              </a:rPr>
              <a:t>att</a:t>
            </a:r>
            <a:r>
              <a:rPr lang="en-US" sz="1200" b="0" dirty="0">
                <a:solidFill>
                  <a:srgbClr val="000000"/>
                </a:solidFill>
              </a:rPr>
              <a:t> </a:t>
            </a:r>
            <a:r>
              <a:rPr lang="en-US" sz="1200" b="0" dirty="0" err="1">
                <a:solidFill>
                  <a:srgbClr val="000000"/>
                </a:solidFill>
              </a:rPr>
              <a:t>ge</a:t>
            </a:r>
            <a:r>
              <a:rPr lang="en-US" sz="1200" b="0" dirty="0">
                <a:solidFill>
                  <a:srgbClr val="000000"/>
                </a:solidFill>
              </a:rPr>
              <a:t> bra information till </a:t>
            </a:r>
            <a:r>
              <a:rPr lang="en-US" sz="1200" b="0" dirty="0" err="1">
                <a:solidFill>
                  <a:srgbClr val="000000"/>
                </a:solidFill>
              </a:rPr>
              <a:t>föräldrar</a:t>
            </a:r>
            <a:r>
              <a:rPr lang="en-US" sz="1200" b="0" dirty="0">
                <a:solidFill>
                  <a:srgbClr val="000000"/>
                </a:solidFill>
              </a:rPr>
              <a:t> </a:t>
            </a:r>
            <a:r>
              <a:rPr lang="en-US" sz="1200" b="0" dirty="0" err="1">
                <a:solidFill>
                  <a:srgbClr val="000000"/>
                </a:solidFill>
              </a:rPr>
              <a:t>och</a:t>
            </a:r>
            <a:r>
              <a:rPr lang="en-US" sz="1200" b="0" dirty="0">
                <a:solidFill>
                  <a:srgbClr val="000000"/>
                </a:solidFill>
              </a:rPr>
              <a:t> barn </a:t>
            </a:r>
            <a:r>
              <a:rPr lang="en-US" sz="1200" b="0" dirty="0" err="1">
                <a:solidFill>
                  <a:srgbClr val="000000"/>
                </a:solidFill>
              </a:rPr>
              <a:t>innan</a:t>
            </a:r>
            <a:r>
              <a:rPr lang="en-US" sz="1200" b="0" dirty="0">
                <a:solidFill>
                  <a:srgbClr val="000000"/>
                </a:solidFill>
              </a:rPr>
              <a:t> de </a:t>
            </a:r>
            <a:r>
              <a:rPr lang="en-US" sz="1200" b="0" dirty="0" err="1">
                <a:solidFill>
                  <a:srgbClr val="000000"/>
                </a:solidFill>
              </a:rPr>
              <a:t>startar</a:t>
            </a:r>
            <a:r>
              <a:rPr lang="en-US" sz="1200" b="0" dirty="0">
                <a:solidFill>
                  <a:srgbClr val="000000"/>
                </a:solidFill>
              </a:rPr>
              <a:t> med RIK </a:t>
            </a:r>
            <a:r>
              <a:rPr lang="en-US" sz="1200" b="0" dirty="0" err="1">
                <a:solidFill>
                  <a:srgbClr val="000000"/>
                </a:solidFill>
              </a:rPr>
              <a:t>och</a:t>
            </a:r>
            <a:r>
              <a:rPr lang="en-US" sz="1200" b="0" dirty="0">
                <a:solidFill>
                  <a:srgbClr val="000000"/>
                </a:solidFill>
              </a:rPr>
              <a:t> </a:t>
            </a:r>
            <a:r>
              <a:rPr lang="en-US" sz="1200" b="0" dirty="0" err="1">
                <a:solidFill>
                  <a:srgbClr val="000000"/>
                </a:solidFill>
              </a:rPr>
              <a:t>även</a:t>
            </a:r>
            <a:r>
              <a:rPr lang="en-US" sz="1200" b="0" dirty="0">
                <a:solidFill>
                  <a:srgbClr val="000000"/>
                </a:solidFill>
              </a:rPr>
              <a:t> </a:t>
            </a:r>
            <a:r>
              <a:rPr lang="en-US" sz="1200" b="0" dirty="0" err="1">
                <a:solidFill>
                  <a:srgbClr val="000000"/>
                </a:solidFill>
              </a:rPr>
              <a:t>viktigt</a:t>
            </a:r>
            <a:r>
              <a:rPr lang="en-US" sz="1200" b="0" dirty="0">
                <a:solidFill>
                  <a:srgbClr val="000000"/>
                </a:solidFill>
              </a:rPr>
              <a:t> med </a:t>
            </a:r>
            <a:r>
              <a:rPr lang="en-US" sz="1200" b="0" dirty="0" err="1">
                <a:solidFill>
                  <a:srgbClr val="000000"/>
                </a:solidFill>
              </a:rPr>
              <a:t>en</a:t>
            </a:r>
            <a:r>
              <a:rPr lang="en-US" sz="1200" b="0" dirty="0">
                <a:solidFill>
                  <a:srgbClr val="000000"/>
                </a:solidFill>
              </a:rPr>
              <a:t> bra </a:t>
            </a:r>
            <a:r>
              <a:rPr lang="en-US" sz="1200" b="0" dirty="0" err="1">
                <a:solidFill>
                  <a:srgbClr val="000000"/>
                </a:solidFill>
              </a:rPr>
              <a:t>uppföljning</a:t>
            </a:r>
            <a:r>
              <a:rPr lang="en-US" sz="1200" b="0" dirty="0">
                <a:solidFill>
                  <a:srgbClr val="000000"/>
                </a:solidFill>
              </a:rPr>
              <a:t>.</a:t>
            </a:r>
            <a:r>
              <a:rPr lang="en-US" sz="1200" dirty="0"/>
              <a:t> </a:t>
            </a:r>
          </a:p>
          <a:p>
            <a:pPr marL="0" lvl="0" indent="0" algn="l" rtl="0">
              <a:spcBef>
                <a:spcPts val="0"/>
              </a:spcBef>
              <a:spcAft>
                <a:spcPts val="0"/>
              </a:spcAft>
              <a:buNone/>
            </a:pPr>
            <a:r>
              <a:rPr lang="en-US" sz="1200" dirty="0" err="1"/>
              <a:t>Wellspect</a:t>
            </a:r>
            <a:r>
              <a:rPr lang="en-US" sz="1200" dirty="0"/>
              <a:t> </a:t>
            </a:r>
            <a:r>
              <a:rPr lang="en-US" sz="1200" dirty="0" err="1"/>
              <a:t>erbjuder</a:t>
            </a:r>
            <a:r>
              <a:rPr lang="en-US" sz="1200" dirty="0"/>
              <a:t> </a:t>
            </a:r>
            <a:r>
              <a:rPr lang="en-US" sz="1200" dirty="0" err="1"/>
              <a:t>informationsmaterial</a:t>
            </a:r>
            <a:r>
              <a:rPr lang="en-US" sz="1200" dirty="0"/>
              <a:t> </a:t>
            </a:r>
            <a:r>
              <a:rPr lang="en-US" sz="1200" dirty="0" err="1"/>
              <a:t>och</a:t>
            </a:r>
            <a:r>
              <a:rPr lang="en-US" sz="1200" dirty="0"/>
              <a:t> </a:t>
            </a:r>
            <a:r>
              <a:rPr lang="sv-SE" sz="1200" dirty="0"/>
              <a:t>ett urval bilder för att skräddarsy RIK-instruktioner så att de passar till varje enskilt barn </a:t>
            </a:r>
            <a:r>
              <a:rPr lang="en-US" sz="1200" dirty="0"/>
              <a:t>för </a:t>
            </a:r>
            <a:r>
              <a:rPr lang="en-US" sz="1200" dirty="0" err="1"/>
              <a:t>att</a:t>
            </a:r>
            <a:r>
              <a:rPr lang="en-US" sz="1200" dirty="0"/>
              <a:t> </a:t>
            </a:r>
            <a:r>
              <a:rPr lang="en-US" sz="1200" dirty="0" err="1"/>
              <a:t>barnet</a:t>
            </a:r>
            <a:r>
              <a:rPr lang="en-US" sz="1200" dirty="0"/>
              <a:t> ska </a:t>
            </a:r>
            <a:r>
              <a:rPr lang="en-US" sz="1200" dirty="0" err="1"/>
              <a:t>få</a:t>
            </a:r>
            <a:r>
              <a:rPr lang="en-US" sz="1200" dirty="0"/>
              <a:t> </a:t>
            </a:r>
            <a:r>
              <a:rPr lang="en-US" sz="1200" dirty="0" err="1"/>
              <a:t>en</a:t>
            </a:r>
            <a:r>
              <a:rPr lang="en-US" sz="1200" dirty="0"/>
              <a:t> bra start:</a:t>
            </a:r>
          </a:p>
          <a:p>
            <a:pPr marL="0" lvl="0" indent="0" algn="l" rtl="0">
              <a:spcBef>
                <a:spcPts val="0"/>
              </a:spcBef>
              <a:spcAft>
                <a:spcPts val="0"/>
              </a:spcAft>
              <a:buNone/>
            </a:pPr>
            <a:r>
              <a:rPr lang="en-US" sz="1200" dirty="0"/>
              <a:t>Du </a:t>
            </a:r>
            <a:r>
              <a:rPr lang="en-US" sz="1200" dirty="0" err="1"/>
              <a:t>hittar</a:t>
            </a:r>
            <a:r>
              <a:rPr lang="en-US" sz="1200" dirty="0"/>
              <a:t> </a:t>
            </a:r>
            <a:r>
              <a:rPr lang="en-US" sz="1200" dirty="0" err="1"/>
              <a:t>allt</a:t>
            </a:r>
            <a:r>
              <a:rPr lang="en-US" sz="1200" dirty="0"/>
              <a:t> </a:t>
            </a:r>
            <a:r>
              <a:rPr lang="en-US" sz="1200" dirty="0" err="1"/>
              <a:t>detta</a:t>
            </a:r>
            <a:r>
              <a:rPr lang="en-US" sz="1200" dirty="0"/>
              <a:t>, </a:t>
            </a:r>
            <a:r>
              <a:rPr lang="en-US" sz="1200" dirty="0" err="1"/>
              <a:t>produktinformation</a:t>
            </a:r>
            <a:r>
              <a:rPr lang="en-US" sz="1200" dirty="0"/>
              <a:t> </a:t>
            </a:r>
            <a:r>
              <a:rPr lang="en-US" sz="1200" dirty="0" err="1"/>
              <a:t>och</a:t>
            </a:r>
            <a:r>
              <a:rPr lang="en-US" sz="1200" dirty="0"/>
              <a:t> </a:t>
            </a:r>
            <a:r>
              <a:rPr lang="en-US" sz="1200" dirty="0" err="1"/>
              <a:t>mycket</a:t>
            </a:r>
            <a:r>
              <a:rPr lang="en-US" sz="1200" dirty="0"/>
              <a:t> </a:t>
            </a:r>
            <a:r>
              <a:rPr lang="en-US" sz="1200" dirty="0" err="1"/>
              <a:t>mer</a:t>
            </a:r>
            <a:r>
              <a:rPr lang="en-US" sz="1200" dirty="0"/>
              <a:t> </a:t>
            </a:r>
            <a:r>
              <a:rPr lang="en-US" sz="1200" dirty="0" err="1"/>
              <a:t>på</a:t>
            </a:r>
            <a:r>
              <a:rPr lang="en-US" sz="1200" dirty="0"/>
              <a:t> Wellspect.se</a:t>
            </a:r>
          </a:p>
          <a:p>
            <a:pPr marL="0" lvl="0" indent="0" algn="l" rtl="0">
              <a:spcBef>
                <a:spcPts val="0"/>
              </a:spcBef>
              <a:spcAft>
                <a:spcPts val="0"/>
              </a:spcAft>
              <a:buNone/>
            </a:pPr>
            <a:br>
              <a:rPr lang="en-US" sz="1200" dirty="0"/>
            </a:br>
            <a:endParaRPr lang="sv-SE" sz="1200" b="0" dirty="0">
              <a:solidFill>
                <a:srgbClr val="FF0000"/>
              </a:solidFill>
            </a:endParaRPr>
          </a:p>
        </p:txBody>
      </p:sp>
      <p:sp>
        <p:nvSpPr>
          <p:cNvPr id="306" name="Google Shape;306;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Att starta RIK på ett barn i förskoleåldern kräver tålamod och mycket noggranna förberedelser för att undvika en för barnet      traumatisk upplevelse. </a:t>
            </a:r>
          </a:p>
          <a:p>
            <a:r>
              <a:rPr lang="sv-SE" dirty="0">
                <a:latin typeface="+mn-lt"/>
              </a:rPr>
              <a:t>Skapa förtroende med barnet – bilda ett team.</a:t>
            </a:r>
          </a:p>
          <a:p>
            <a:r>
              <a:rPr lang="sv-SE" sz="1200" dirty="0">
                <a:solidFill>
                  <a:srgbClr val="FF0000"/>
                </a:solidFill>
                <a:effectLst/>
                <a:latin typeface="+mn-lt"/>
                <a:ea typeface="Calibri" panose="020F0502020204030204" pitchFamily="34" charset="0"/>
                <a:cs typeface="Calibri" panose="020F0502020204030204" pitchFamily="34" charset="0"/>
              </a:rPr>
              <a:t>Ta små steg och kom överens med barnet när det är dags att ta nästa steg. </a:t>
            </a:r>
          </a:p>
          <a:p>
            <a:r>
              <a:rPr lang="sv-SE" dirty="0">
                <a:latin typeface="+mn-lt"/>
              </a:rPr>
              <a:t>Gör inte mer än du lovat.</a:t>
            </a:r>
          </a:p>
          <a:p>
            <a:r>
              <a:rPr lang="sv-SE" dirty="0">
                <a:latin typeface="+mn-lt"/>
              </a:rPr>
              <a:t>Lova inte mer än du kan hålla.  </a:t>
            </a:r>
          </a:p>
          <a:p>
            <a:endParaRPr lang="sv-SE" dirty="0">
              <a:latin typeface="+mn-lt"/>
            </a:endParaRPr>
          </a:p>
          <a:p>
            <a:r>
              <a:rPr lang="sv-SE" sz="1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För barn som startar RIK i späd ålder uppstår sällan några problem när barnet själv ska lära sig. Det har redan blivit en rutin för barn och förälder. Barnet har </a:t>
            </a:r>
            <a:r>
              <a:rPr lang="sv-SE" sz="1200" dirty="0">
                <a:effectLst/>
                <a:latin typeface="Calibri" panose="020F0502020204030204" pitchFamily="34" charset="0"/>
                <a:ea typeface="Calibri" panose="020F0502020204030204" pitchFamily="34" charset="0"/>
                <a:cs typeface="Times New Roman" panose="02020603050405020304" pitchFamily="18" charset="0"/>
              </a:rPr>
              <a:t>tidigt blivit delaktigt i självträning av RIK</a:t>
            </a:r>
            <a:endParaRPr lang="sv-SE" sz="1200" dirty="0"/>
          </a:p>
          <a:p>
            <a:r>
              <a:rPr lang="sv-SE" sz="1200" dirty="0"/>
              <a:t>Det blir naturligt för barnet att steg för steg se och lära av föräldrarna. </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lvl="1">
              <a:buFont typeface="Arial" panose="020B0604020202020204" pitchFamily="34" charset="0"/>
              <a:buNone/>
            </a:pPr>
            <a:endParaRPr lang="sv-SE" sz="1200" dirty="0"/>
          </a:p>
          <a:p>
            <a:pPr lvl="1">
              <a:buFont typeface="Arial" panose="020B0604020202020204" pitchFamily="34" charset="0"/>
              <a:buNone/>
            </a:pPr>
            <a:endParaRPr lang="sv-SE" dirty="0"/>
          </a:p>
        </p:txBody>
      </p:sp>
      <p:sp>
        <p:nvSpPr>
          <p:cNvPr id="4" name="Slide Number Placeholder 3"/>
          <p:cNvSpPr>
            <a:spLocks noGrp="1"/>
          </p:cNvSpPr>
          <p:nvPr>
            <p:ph type="sldNum" sz="quarter" idx="5"/>
          </p:nvPr>
        </p:nvSpPr>
        <p:spPr/>
        <p:txBody>
          <a:bodyPr/>
          <a:lstStyle/>
          <a:p>
            <a:fld id="{6D4018D2-26EA-4626-92F2-1F10E443FD0D}" type="slidenum">
              <a:rPr lang="en-US" smtClean="0"/>
              <a:t>19</a:t>
            </a:fld>
            <a:endParaRPr lang="en-US"/>
          </a:p>
        </p:txBody>
      </p:sp>
    </p:spTree>
    <p:extLst>
      <p:ext uri="{BB962C8B-B14F-4D97-AF65-F5344CB8AC3E}">
        <p14:creationId xmlns:p14="http://schemas.microsoft.com/office/powerpoint/2010/main" val="3686959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Framtaget i samarbete med Agneta Sandberg Uro- och tarmterapeut</a:t>
            </a:r>
          </a:p>
          <a:p>
            <a:r>
              <a:rPr lang="sv-SE" dirty="0"/>
              <a:t>Barn- och ungdomsmottagningen </a:t>
            </a:r>
          </a:p>
          <a:p>
            <a:r>
              <a:rPr lang="sv-SE" dirty="0"/>
              <a:t>Region Blekinge</a:t>
            </a:r>
          </a:p>
        </p:txBody>
      </p:sp>
      <p:sp>
        <p:nvSpPr>
          <p:cNvPr id="4" name="Slide Number Placeholder 3"/>
          <p:cNvSpPr>
            <a:spLocks noGrp="1"/>
          </p:cNvSpPr>
          <p:nvPr>
            <p:ph type="sldNum" sz="quarter" idx="5"/>
          </p:nvPr>
        </p:nvSpPr>
        <p:spPr/>
        <p:txBody>
          <a:bodyPr/>
          <a:lstStyle/>
          <a:p>
            <a:fld id="{6D4018D2-26EA-4626-92F2-1F10E443FD0D}" type="slidenum">
              <a:rPr lang="en-US" smtClean="0"/>
              <a:t>2</a:t>
            </a:fld>
            <a:endParaRPr lang="en-US"/>
          </a:p>
        </p:txBody>
      </p:sp>
    </p:spTree>
    <p:extLst>
      <p:ext uri="{BB962C8B-B14F-4D97-AF65-F5344CB8AC3E}">
        <p14:creationId xmlns:p14="http://schemas.microsoft.com/office/powerpoint/2010/main" val="33932379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1"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sv-SE" dirty="0"/>
              <a:t>När flickan är säker på anatomin flyttar hon över till toalettstolen och med hjälp av spegel se vart urinröret sitter. Viktigt att flickan lär känna vart urinrörsmynningen är och inte ha spegel vid RIK proceduren </a:t>
            </a:r>
            <a:r>
              <a:rPr lang="sv-SE" sz="1200" dirty="0"/>
              <a:t>pga. att det kan vara svårt om belysningen är dålig och dessutom blir spegelbilden omvänd vilket kan vara svårt för barnet. Proceduren blir enklare om spegeln inte behövs.</a:t>
            </a:r>
          </a:p>
          <a:p>
            <a:pPr marL="277813" marR="0" lvl="1" indent="-277813"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endParaRPr kumimoji="0" lang="sv-SE" sz="1200" b="0" i="0" u="none" strike="noStrike" kern="1200" cap="none" spc="0" normalizeH="0" baseline="0" noProof="0" dirty="0">
              <a:ln>
                <a:noFill/>
              </a:ln>
              <a:solidFill>
                <a:srgbClr val="2B55B4"/>
              </a:solidFill>
              <a:effectLst/>
              <a:uLnTx/>
              <a:uFillTx/>
              <a:latin typeface="Calibri Light" panose="020F0302020204030204"/>
              <a:ea typeface="Calibri" panose="020F0502020204030204" pitchFamily="34" charset="0"/>
              <a:cs typeface="Calibri" panose="020F0502020204030204" pitchFamily="34" charset="0"/>
            </a:endParaRPr>
          </a:p>
          <a:p>
            <a:r>
              <a:rPr lang="sv-SE" dirty="0"/>
              <a:t>Tvätta underlivet en gång om dagen, men även vid avföringsläckage och stora urinläckage.</a:t>
            </a:r>
          </a:p>
          <a:p>
            <a:endParaRPr lang="sv-SE" dirty="0"/>
          </a:p>
          <a:p>
            <a:pPr marL="227013" marR="0" lvl="1" indent="-227013"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2B55B4"/>
                </a:solidFill>
                <a:effectLst/>
                <a:uLnTx/>
                <a:uFillTx/>
                <a:latin typeface="Calibri Light" panose="020F0302020204030204"/>
                <a:ea typeface="Calibri" panose="020F0502020204030204" pitchFamily="34" charset="0"/>
                <a:cs typeface="Times New Roman" panose="02020603050405020304" pitchFamily="18" charset="0"/>
              </a:rPr>
              <a:t>Plocka fram det material som behövs för RIK </a:t>
            </a:r>
            <a:br>
              <a:rPr kumimoji="0" lang="sv-SE" sz="1800" b="0" i="0" u="none" strike="noStrike" kern="1200" cap="none" spc="0" normalizeH="0" baseline="0" noProof="0" dirty="0">
                <a:ln>
                  <a:noFill/>
                </a:ln>
                <a:solidFill>
                  <a:srgbClr val="2B55B4"/>
                </a:solidFill>
                <a:effectLst/>
                <a:uLnTx/>
                <a:uFillTx/>
                <a:latin typeface="Calibri Light" panose="020F0302020204030204"/>
                <a:ea typeface="Calibri" panose="020F0502020204030204" pitchFamily="34" charset="0"/>
                <a:cs typeface="Times New Roman" panose="02020603050405020304" pitchFamily="18" charset="0"/>
              </a:rPr>
            </a:br>
            <a:r>
              <a:rPr kumimoji="0" lang="sv-SE" sz="1800" b="0" i="0" u="none" strike="noStrike" kern="1200" cap="none" spc="0" normalizeH="0" baseline="0" noProof="0" dirty="0">
                <a:ln>
                  <a:noFill/>
                </a:ln>
                <a:solidFill>
                  <a:srgbClr val="2B55B4"/>
                </a:solidFill>
                <a:effectLst/>
                <a:uLnTx/>
                <a:uFillTx/>
                <a:latin typeface="Calibri Light" panose="020F0302020204030204"/>
                <a:ea typeface="Calibri" panose="020F0502020204030204" pitchFamily="34" charset="0"/>
                <a:cs typeface="Times New Roman" panose="02020603050405020304" pitchFamily="18" charset="0"/>
              </a:rPr>
              <a:t>(kateter och ev. nytt läckageskydd).</a:t>
            </a:r>
          </a:p>
          <a:p>
            <a:pPr marL="227013" marR="0" lvl="1" indent="-227013"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2B55B4"/>
                </a:solidFill>
                <a:effectLst/>
                <a:uLnTx/>
                <a:uFillTx/>
                <a:latin typeface="Calibri Light" panose="020F0302020204030204"/>
                <a:ea typeface="Calibri" panose="020F0502020204030204" pitchFamily="34" charset="0"/>
                <a:cs typeface="Times New Roman" panose="02020603050405020304" pitchFamily="18" charset="0"/>
              </a:rPr>
              <a:t>Tvätta händerna.</a:t>
            </a:r>
          </a:p>
          <a:p>
            <a:pPr marL="227013" marR="0" lvl="1" indent="-227013"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2B55B4"/>
                </a:solidFill>
                <a:effectLst/>
                <a:uLnTx/>
                <a:uFillTx/>
                <a:latin typeface="Calibri Light" panose="020F0302020204030204"/>
                <a:ea typeface="Calibri" panose="020F0502020204030204" pitchFamily="34" charset="0"/>
                <a:cs typeface="Times New Roman" panose="02020603050405020304" pitchFamily="18" charset="0"/>
              </a:rPr>
              <a:t>Gör iordning katetern.</a:t>
            </a:r>
          </a:p>
          <a:p>
            <a:pPr marL="227013" marR="0" lvl="1" indent="-227013"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2B55B4"/>
                </a:solidFill>
                <a:effectLst/>
                <a:uLnTx/>
                <a:uFillTx/>
                <a:latin typeface="Calibri Light" panose="020F0302020204030204"/>
                <a:ea typeface="Calibri" panose="020F0502020204030204" pitchFamily="34" charset="0"/>
                <a:cs typeface="Times New Roman" panose="02020603050405020304" pitchFamily="18" charset="0"/>
              </a:rPr>
              <a:t>Sitt i utprovad optimal sittställning eller stå upp.</a:t>
            </a:r>
          </a:p>
          <a:p>
            <a:pPr marL="227013" marR="0" lvl="1" indent="-227013"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2B55B4"/>
                </a:solidFill>
                <a:effectLst/>
                <a:uLnTx/>
                <a:uFillTx/>
                <a:latin typeface="Calibri Light" panose="020F0302020204030204"/>
                <a:ea typeface="Calibri" panose="020F0502020204030204" pitchFamily="34" charset="0"/>
                <a:cs typeface="Times New Roman" panose="02020603050405020304" pitchFamily="18" charset="0"/>
              </a:rPr>
              <a:t>Med ena handen: sära på blygdläpparna.</a:t>
            </a:r>
          </a:p>
          <a:p>
            <a:pPr marL="227013" marR="0" lvl="1" indent="-227013"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2B55B4"/>
                </a:solidFill>
                <a:effectLst/>
                <a:uLnTx/>
                <a:uFillTx/>
                <a:latin typeface="Calibri Light" panose="020F0302020204030204"/>
                <a:ea typeface="Calibri" panose="020F0502020204030204" pitchFamily="34" charset="0"/>
                <a:cs typeface="Times New Roman" panose="02020603050405020304" pitchFamily="18" charset="0"/>
              </a:rPr>
              <a:t>Med andra handen: för in katetern tills urinen börjar rinna. </a:t>
            </a:r>
          </a:p>
          <a:p>
            <a:pPr marL="227013" marR="0" lvl="1" indent="-227013"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2B55B4"/>
                </a:solidFill>
                <a:effectLst/>
                <a:uLnTx/>
                <a:uFillTx/>
                <a:latin typeface="Calibri Light" panose="020F0302020204030204"/>
                <a:ea typeface="Calibri" panose="020F0502020204030204" pitchFamily="34" charset="0"/>
                <a:cs typeface="Times New Roman" panose="02020603050405020304" pitchFamily="18" charset="0"/>
              </a:rPr>
              <a:t>Håll kvar katetern tills urinen slutat rinna.</a:t>
            </a:r>
          </a:p>
          <a:p>
            <a:pPr marL="227013" marR="0" lvl="1" indent="-227013"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2B55B4"/>
                </a:solidFill>
                <a:effectLst/>
                <a:uLnTx/>
                <a:uFillTx/>
                <a:latin typeface="Calibri Light" panose="020F0302020204030204"/>
                <a:ea typeface="Calibri" panose="020F0502020204030204" pitchFamily="34" charset="0"/>
                <a:cs typeface="Times New Roman" panose="02020603050405020304" pitchFamily="18" charset="0"/>
              </a:rPr>
              <a:t>När urinen slutat rinna förs katetern in ytterligare en liten bit.</a:t>
            </a:r>
          </a:p>
          <a:p>
            <a:pPr marL="227013" marR="0" lvl="1" indent="-227013"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2B55B4"/>
                </a:solidFill>
                <a:effectLst/>
                <a:uLnTx/>
                <a:uFillTx/>
                <a:latin typeface="Calibri Light" panose="020F0302020204030204"/>
                <a:ea typeface="Calibri" panose="020F0502020204030204" pitchFamily="34" charset="0"/>
                <a:cs typeface="Times New Roman" panose="02020603050405020304" pitchFamily="18" charset="0"/>
              </a:rPr>
              <a:t>Om urin börjar rinna igen, vänta tills  urinen slutat rinna och </a:t>
            </a:r>
            <a:br>
              <a:rPr kumimoji="0" lang="sv-SE" sz="1800" b="0" i="0" u="none" strike="noStrike" kern="1200" cap="none" spc="0" normalizeH="0" baseline="0" noProof="0" dirty="0">
                <a:ln>
                  <a:noFill/>
                </a:ln>
                <a:solidFill>
                  <a:srgbClr val="2B55B4"/>
                </a:solidFill>
                <a:effectLst/>
                <a:uLnTx/>
                <a:uFillTx/>
                <a:latin typeface="Calibri Light" panose="020F0302020204030204"/>
                <a:ea typeface="Calibri" panose="020F0502020204030204" pitchFamily="34" charset="0"/>
                <a:cs typeface="Times New Roman" panose="02020603050405020304" pitchFamily="18" charset="0"/>
              </a:rPr>
            </a:br>
            <a:r>
              <a:rPr kumimoji="0" lang="sv-SE" sz="1800" b="0" i="0" u="none" strike="noStrike" kern="1200" cap="none" spc="0" normalizeH="0" baseline="0" noProof="0" dirty="0">
                <a:ln>
                  <a:noFill/>
                </a:ln>
                <a:solidFill>
                  <a:srgbClr val="2B55B4"/>
                </a:solidFill>
                <a:effectLst/>
                <a:uLnTx/>
                <a:uFillTx/>
                <a:latin typeface="Calibri Light" panose="020F0302020204030204"/>
                <a:ea typeface="Calibri" panose="020F0502020204030204" pitchFamily="34" charset="0"/>
                <a:cs typeface="Times New Roman" panose="02020603050405020304" pitchFamily="18" charset="0"/>
              </a:rPr>
              <a:t>dra sedan sakta ut katetern. </a:t>
            </a:r>
          </a:p>
          <a:p>
            <a:pPr marL="227013" marR="0" lvl="1" indent="-227013"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2B55B4"/>
                </a:solidFill>
                <a:effectLst/>
                <a:uLnTx/>
                <a:uFillTx/>
                <a:latin typeface="Calibri Light" panose="020F0302020204030204"/>
                <a:ea typeface="Calibri" panose="020F0502020204030204" pitchFamily="34" charset="0"/>
                <a:cs typeface="Times New Roman" panose="02020603050405020304" pitchFamily="18" charset="0"/>
              </a:rPr>
              <a:t>Är urinblåsan svår att tömma, tryck över buken eller hosta </a:t>
            </a:r>
            <a:br>
              <a:rPr kumimoji="0" lang="sv-SE" sz="1800" b="0" i="0" u="none" strike="noStrike" kern="1200" cap="none" spc="0" normalizeH="0" baseline="0" noProof="0" dirty="0">
                <a:ln>
                  <a:noFill/>
                </a:ln>
                <a:solidFill>
                  <a:srgbClr val="2B55B4"/>
                </a:solidFill>
                <a:effectLst/>
                <a:uLnTx/>
                <a:uFillTx/>
                <a:latin typeface="Calibri Light" panose="020F0302020204030204"/>
                <a:ea typeface="Calibri" panose="020F0502020204030204" pitchFamily="34" charset="0"/>
                <a:cs typeface="Times New Roman" panose="02020603050405020304" pitchFamily="18" charset="0"/>
              </a:rPr>
            </a:br>
            <a:r>
              <a:rPr kumimoji="0" lang="sv-SE" sz="1800" b="0" i="0" u="none" strike="noStrike" kern="1200" cap="none" spc="0" normalizeH="0" baseline="0" noProof="0" dirty="0">
                <a:ln>
                  <a:noFill/>
                </a:ln>
                <a:solidFill>
                  <a:srgbClr val="2B55B4"/>
                </a:solidFill>
                <a:effectLst/>
                <a:uLnTx/>
                <a:uFillTx/>
                <a:latin typeface="Calibri Light" panose="020F0302020204030204"/>
                <a:ea typeface="Calibri" panose="020F0502020204030204" pitchFamily="34" charset="0"/>
                <a:cs typeface="Times New Roman" panose="02020603050405020304" pitchFamily="18" charset="0"/>
              </a:rPr>
              <a:t>med katetern kvar i blåsan.</a:t>
            </a:r>
          </a:p>
          <a:p>
            <a:r>
              <a:rPr lang="sv-SE" dirty="0"/>
              <a:t>Låt inte kateterytan komma i kontakt med någonting innan den förs in i urinröret.</a:t>
            </a:r>
          </a:p>
          <a:p>
            <a:endParaRPr lang="sv-SE" dirty="0"/>
          </a:p>
        </p:txBody>
      </p:sp>
      <p:sp>
        <p:nvSpPr>
          <p:cNvPr id="4" name="Platshållare för bildnummer 3"/>
          <p:cNvSpPr>
            <a:spLocks noGrp="1"/>
          </p:cNvSpPr>
          <p:nvPr>
            <p:ph type="sldNum" sz="quarter" idx="5"/>
          </p:nvPr>
        </p:nvSpPr>
        <p:spPr/>
        <p:txBody>
          <a:bodyPr/>
          <a:lstStyle/>
          <a:p>
            <a:fld id="{6D4018D2-26EA-4626-92F2-1F10E443FD0D}" type="slidenum">
              <a:rPr lang="en-US" smtClean="0"/>
              <a:t>20</a:t>
            </a:fld>
            <a:endParaRPr lang="en-US"/>
          </a:p>
        </p:txBody>
      </p:sp>
    </p:spTree>
    <p:extLst>
      <p:ext uri="{BB962C8B-B14F-4D97-AF65-F5344CB8AC3E}">
        <p14:creationId xmlns:p14="http://schemas.microsoft.com/office/powerpoint/2010/main" val="37941929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77813" marR="0" lvl="1" indent="-277813"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2B55B4"/>
                </a:solidFill>
                <a:effectLst/>
                <a:uLnTx/>
                <a:uFillTx/>
                <a:latin typeface="Calibri Light" panose="020F0302020204030204"/>
                <a:ea typeface="Calibri" panose="020F0502020204030204" pitchFamily="34" charset="0"/>
                <a:cs typeface="Calibri" panose="020F0502020204030204" pitchFamily="34" charset="0"/>
              </a:rPr>
              <a:t>Plocka fram det material som behövs för RIK </a:t>
            </a:r>
            <a:br>
              <a:rPr kumimoji="0" lang="sv-SE" sz="1800" b="0" i="0" u="none" strike="noStrike" kern="1200" cap="none" spc="0" normalizeH="0" baseline="0" noProof="0" dirty="0">
                <a:ln>
                  <a:noFill/>
                </a:ln>
                <a:solidFill>
                  <a:srgbClr val="2B55B4"/>
                </a:solidFill>
                <a:effectLst/>
                <a:uLnTx/>
                <a:uFillTx/>
                <a:latin typeface="Calibri Light" panose="020F0302020204030204"/>
                <a:ea typeface="Calibri" panose="020F0502020204030204" pitchFamily="34" charset="0"/>
                <a:cs typeface="Calibri" panose="020F0502020204030204" pitchFamily="34" charset="0"/>
              </a:rPr>
            </a:br>
            <a:r>
              <a:rPr kumimoji="0" lang="sv-SE" sz="1800" b="0" i="0" u="none" strike="noStrike" kern="1200" cap="none" spc="0" normalizeH="0" baseline="0" noProof="0" dirty="0">
                <a:ln>
                  <a:noFill/>
                </a:ln>
                <a:solidFill>
                  <a:srgbClr val="2B55B4"/>
                </a:solidFill>
                <a:effectLst/>
                <a:uLnTx/>
                <a:uFillTx/>
                <a:latin typeface="Calibri Light" panose="020F0302020204030204"/>
                <a:ea typeface="Calibri" panose="020F0502020204030204" pitchFamily="34" charset="0"/>
                <a:cs typeface="Calibri" panose="020F0502020204030204" pitchFamily="34" charset="0"/>
              </a:rPr>
              <a:t>(kateter och ev. nytt läckageskydd).</a:t>
            </a:r>
          </a:p>
          <a:p>
            <a:pPr marL="277813" marR="0" lvl="1" indent="-277813"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2B55B4"/>
                </a:solidFill>
                <a:effectLst/>
                <a:uLnTx/>
                <a:uFillTx/>
                <a:latin typeface="Calibri Light" panose="020F0302020204030204"/>
                <a:ea typeface="Calibri" panose="020F0502020204030204" pitchFamily="34" charset="0"/>
                <a:cs typeface="Calibri" panose="020F0502020204030204" pitchFamily="34" charset="0"/>
              </a:rPr>
              <a:t>Tvätta händerna.</a:t>
            </a:r>
          </a:p>
          <a:p>
            <a:pPr marL="277813" marR="0" lvl="1" indent="-277813"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2B55B4"/>
                </a:solidFill>
                <a:effectLst/>
                <a:uLnTx/>
                <a:uFillTx/>
                <a:latin typeface="Calibri Light" panose="020F0302020204030204"/>
                <a:ea typeface="Calibri" panose="020F0502020204030204" pitchFamily="34" charset="0"/>
                <a:cs typeface="Calibri" panose="020F0502020204030204" pitchFamily="34" charset="0"/>
              </a:rPr>
              <a:t>Gör iordning katetern.</a:t>
            </a:r>
          </a:p>
          <a:p>
            <a:pPr marL="277813" marR="0" lvl="1" indent="-277813"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2B55B4"/>
                </a:solidFill>
                <a:effectLst/>
                <a:uLnTx/>
                <a:uFillTx/>
                <a:latin typeface="Calibri Light" panose="020F0302020204030204"/>
                <a:ea typeface="Calibri" panose="020F0502020204030204" pitchFamily="34" charset="0"/>
                <a:cs typeface="Calibri" panose="020F0502020204030204" pitchFamily="34" charset="0"/>
              </a:rPr>
              <a:t>Sitt i utprovad optimal sittställning eller stå upp.</a:t>
            </a:r>
          </a:p>
          <a:p>
            <a:pPr marL="277813" marR="0" lvl="1" indent="-277813"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2B55B4"/>
                </a:solidFill>
                <a:effectLst/>
                <a:uLnTx/>
                <a:uFillTx/>
                <a:latin typeface="Calibri Light" panose="020F0302020204030204"/>
                <a:ea typeface="Calibri" panose="020F0502020204030204" pitchFamily="34" charset="0"/>
                <a:cs typeface="Calibri" panose="020F0502020204030204" pitchFamily="34" charset="0"/>
              </a:rPr>
              <a:t>Med ena handen: håll penis utåt/uppåt mot buken.</a:t>
            </a:r>
          </a:p>
          <a:p>
            <a:pPr marL="277813" marR="0" lvl="1" indent="-277813"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2B55B4"/>
                </a:solidFill>
                <a:effectLst/>
                <a:uLnTx/>
                <a:uFillTx/>
                <a:latin typeface="Calibri Light" panose="020F0302020204030204"/>
                <a:ea typeface="Calibri" panose="020F0502020204030204" pitchFamily="34" charset="0"/>
                <a:cs typeface="Calibri" panose="020F0502020204030204" pitchFamily="34" charset="0"/>
              </a:rPr>
              <a:t>Dra tillbaka förhuden så urinrörsmynningen syns.</a:t>
            </a:r>
          </a:p>
          <a:p>
            <a:pPr marL="277813" marR="0" lvl="1" indent="-277813"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2B55B4"/>
                </a:solidFill>
                <a:effectLst/>
                <a:uLnTx/>
                <a:uFillTx/>
                <a:latin typeface="Calibri Light" panose="020F0302020204030204"/>
                <a:ea typeface="Calibri" panose="020F0502020204030204" pitchFamily="34" charset="0"/>
                <a:cs typeface="Calibri" panose="020F0502020204030204" pitchFamily="34" charset="0"/>
              </a:rPr>
              <a:t>Med andra handen: för in katetern tills urinen börjar rinna. </a:t>
            </a:r>
          </a:p>
          <a:p>
            <a:pPr marL="277813" marR="0" lvl="1" indent="-277813"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2B55B4"/>
                </a:solidFill>
                <a:effectLst/>
                <a:uLnTx/>
                <a:uFillTx/>
                <a:latin typeface="Calibri Light" panose="020F0302020204030204"/>
                <a:ea typeface="Calibri" panose="020F0502020204030204" pitchFamily="34" charset="0"/>
                <a:cs typeface="Calibri" panose="020F0502020204030204" pitchFamily="34" charset="0"/>
              </a:rPr>
              <a:t>Håll kvar katetern tills urinen slutat rinna.</a:t>
            </a:r>
          </a:p>
          <a:p>
            <a:pPr marL="277813" marR="0" lvl="1" indent="-277813"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2B55B4"/>
                </a:solidFill>
                <a:effectLst/>
                <a:uLnTx/>
                <a:uFillTx/>
                <a:latin typeface="Calibri Light" panose="020F0302020204030204"/>
                <a:ea typeface="Calibri" panose="020F0502020204030204" pitchFamily="34" charset="0"/>
                <a:cs typeface="Calibri" panose="020F0502020204030204" pitchFamily="34" charset="0"/>
              </a:rPr>
              <a:t>När urinen slutat rinna förs katetern in ytterligare en liten bit. </a:t>
            </a:r>
          </a:p>
          <a:p>
            <a:pPr marL="277813" marR="0" lvl="1" indent="-277813"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2B55B4"/>
                </a:solidFill>
                <a:effectLst/>
                <a:uLnTx/>
                <a:uFillTx/>
                <a:latin typeface="Calibri Light" panose="020F0302020204030204"/>
                <a:ea typeface="Calibri" panose="020F0502020204030204" pitchFamily="34" charset="0"/>
                <a:cs typeface="Calibri" panose="020F0502020204030204" pitchFamily="34" charset="0"/>
              </a:rPr>
              <a:t>Om urin börjar rinna igen, vänta tills urinen slutat rinna och </a:t>
            </a:r>
            <a:br>
              <a:rPr kumimoji="0" lang="sv-SE" sz="1800" b="0" i="0" u="none" strike="noStrike" kern="1200" cap="none" spc="0" normalizeH="0" baseline="0" noProof="0" dirty="0">
                <a:ln>
                  <a:noFill/>
                </a:ln>
                <a:solidFill>
                  <a:srgbClr val="2B55B4"/>
                </a:solidFill>
                <a:effectLst/>
                <a:uLnTx/>
                <a:uFillTx/>
                <a:latin typeface="Calibri Light" panose="020F0302020204030204"/>
                <a:ea typeface="Calibri" panose="020F0502020204030204" pitchFamily="34" charset="0"/>
                <a:cs typeface="Calibri" panose="020F0502020204030204" pitchFamily="34" charset="0"/>
              </a:rPr>
            </a:br>
            <a:r>
              <a:rPr kumimoji="0" lang="sv-SE" sz="1800" b="0" i="0" u="none" strike="noStrike" kern="1200" cap="none" spc="0" normalizeH="0" baseline="0" noProof="0" dirty="0">
                <a:ln>
                  <a:noFill/>
                </a:ln>
                <a:solidFill>
                  <a:srgbClr val="2B55B4"/>
                </a:solidFill>
                <a:effectLst/>
                <a:uLnTx/>
                <a:uFillTx/>
                <a:latin typeface="Calibri Light" panose="020F0302020204030204"/>
                <a:ea typeface="Calibri" panose="020F0502020204030204" pitchFamily="34" charset="0"/>
                <a:cs typeface="Calibri" panose="020F0502020204030204" pitchFamily="34" charset="0"/>
              </a:rPr>
              <a:t>dra sedan sakta ut katetern.</a:t>
            </a:r>
          </a:p>
          <a:p>
            <a:pPr marL="277813" marR="0" lvl="1" indent="-277813"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2B55B4"/>
                </a:solidFill>
                <a:effectLst/>
                <a:uLnTx/>
                <a:uFillTx/>
                <a:latin typeface="Calibri Light" panose="020F0302020204030204"/>
                <a:ea typeface="Calibri" panose="020F0502020204030204" pitchFamily="34" charset="0"/>
                <a:cs typeface="Calibri" panose="020F0502020204030204" pitchFamily="34" charset="0"/>
              </a:rPr>
              <a:t>Är urinblåsan svår att tömma, tryck över buken eller hosta med katetern kvar i blåsan.</a:t>
            </a:r>
          </a:p>
          <a:p>
            <a:r>
              <a:rPr lang="sv-SE" dirty="0"/>
              <a:t>Tvätta underlivet en gång om dagen, men även vid avföringsläckage och stora urinläckage.</a:t>
            </a:r>
          </a:p>
          <a:p>
            <a:r>
              <a:rPr lang="sv-SE" dirty="0"/>
              <a:t>Låt inte kateterytan komma i kontakt med någonting innan den förs in i urinröret.</a:t>
            </a:r>
          </a:p>
        </p:txBody>
      </p:sp>
      <p:sp>
        <p:nvSpPr>
          <p:cNvPr id="4" name="Platshållare för bildnummer 3"/>
          <p:cNvSpPr>
            <a:spLocks noGrp="1"/>
          </p:cNvSpPr>
          <p:nvPr>
            <p:ph type="sldNum" sz="quarter" idx="5"/>
          </p:nvPr>
        </p:nvSpPr>
        <p:spPr/>
        <p:txBody>
          <a:bodyPr/>
          <a:lstStyle/>
          <a:p>
            <a:fld id="{6D4018D2-26EA-4626-92F2-1F10E443FD0D}" type="slidenum">
              <a:rPr lang="en-US" smtClean="0"/>
              <a:t>21</a:t>
            </a:fld>
            <a:endParaRPr lang="en-US"/>
          </a:p>
        </p:txBody>
      </p:sp>
    </p:spTree>
    <p:extLst>
      <p:ext uri="{BB962C8B-B14F-4D97-AF65-F5344CB8AC3E}">
        <p14:creationId xmlns:p14="http://schemas.microsoft.com/office/powerpoint/2010/main" val="27879605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22</a:t>
            </a:fld>
            <a:endParaRPr>
              <a:solidFill>
                <a:srgbClr val="000000"/>
              </a:solidFill>
            </a:endParaRPr>
          </a:p>
        </p:txBody>
      </p:sp>
      <p:sp>
        <p:nvSpPr>
          <p:cNvPr id="168" name="Google Shape;16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9" name="Google Shape;16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Ren Intermittent </a:t>
            </a:r>
            <a:r>
              <a:rPr kumimoji="0" lang="en-US" sz="1200" b="0" i="0" u="none" strike="noStrike" kern="1200" cap="none" spc="0" normalizeH="0" baseline="0" noProof="0" dirty="0" err="1">
                <a:ln>
                  <a:noFill/>
                </a:ln>
                <a:solidFill>
                  <a:prstClr val="black"/>
                </a:solidFill>
                <a:effectLst/>
                <a:uLnTx/>
                <a:uFillTx/>
                <a:latin typeface="+mn-lt"/>
                <a:ea typeface="+mn-ea"/>
                <a:cs typeface="+mn-cs"/>
              </a:rPr>
              <a:t>Kateterisering</a:t>
            </a:r>
            <a:r>
              <a:rPr kumimoji="0" lang="en-US" sz="1200" b="0" i="0" u="none" strike="noStrike" kern="1200" cap="none" spc="0" normalizeH="0" baseline="0" noProof="0" dirty="0">
                <a:ln>
                  <a:noFill/>
                </a:ln>
                <a:solidFill>
                  <a:prstClr val="black"/>
                </a:solidFill>
                <a:effectLst/>
                <a:uLnTx/>
                <a:uFillTx/>
                <a:latin typeface="+mn-lt"/>
                <a:ea typeface="+mn-ea"/>
                <a:cs typeface="+mn-cs"/>
              </a:rPr>
              <a:t> (RIK) </a:t>
            </a:r>
            <a:r>
              <a:rPr kumimoji="0" lang="en-US" sz="1200" b="0" i="0" u="none" strike="noStrike" kern="1200" cap="none" spc="0" normalizeH="0" baseline="0" noProof="0" dirty="0" err="1">
                <a:ln>
                  <a:noFill/>
                </a:ln>
                <a:solidFill>
                  <a:prstClr val="black"/>
                </a:solidFill>
                <a:effectLst/>
                <a:uLnTx/>
                <a:uFillTx/>
                <a:latin typeface="+mn-lt"/>
                <a:ea typeface="+mn-ea"/>
                <a:cs typeface="+mn-cs"/>
              </a:rPr>
              <a:t>är</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en</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säker</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och</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effektiv</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metod</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som</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innebär</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att</a:t>
            </a:r>
            <a:r>
              <a:rPr kumimoji="0" lang="en-US" sz="1200" b="0" i="0" u="none" strike="noStrike" kern="1200" cap="none" spc="0" normalizeH="0" baseline="0" noProof="0" dirty="0">
                <a:ln>
                  <a:noFill/>
                </a:ln>
                <a:solidFill>
                  <a:prstClr val="black"/>
                </a:solidFill>
                <a:effectLst/>
                <a:uLnTx/>
                <a:uFillTx/>
                <a:latin typeface="+mn-lt"/>
                <a:ea typeface="+mn-ea"/>
                <a:cs typeface="+mn-cs"/>
              </a:rPr>
              <a:t> man </a:t>
            </a:r>
            <a:r>
              <a:rPr kumimoji="0" lang="en-US" sz="1200" b="0" i="0" u="none" strike="noStrike" kern="1200" cap="none" spc="0" normalizeH="0" baseline="0" noProof="0" dirty="0" err="1">
                <a:ln>
                  <a:noFill/>
                </a:ln>
                <a:solidFill>
                  <a:prstClr val="black"/>
                </a:solidFill>
                <a:effectLst/>
                <a:uLnTx/>
                <a:uFillTx/>
                <a:latin typeface="+mn-lt"/>
                <a:ea typeface="+mn-ea"/>
                <a:cs typeface="+mn-cs"/>
              </a:rPr>
              <a:t>regelbundet</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tömmer</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blåsan</a:t>
            </a:r>
            <a:r>
              <a:rPr kumimoji="0" lang="en-US" sz="1200" b="0" i="0" u="none" strike="noStrike" kern="1200" cap="none" spc="0" normalizeH="0" baseline="0" noProof="0" dirty="0">
                <a:ln>
                  <a:noFill/>
                </a:ln>
                <a:solidFill>
                  <a:prstClr val="black"/>
                </a:solidFill>
                <a:effectLst/>
                <a:uLnTx/>
                <a:uFillTx/>
                <a:latin typeface="+mn-lt"/>
                <a:ea typeface="+mn-ea"/>
                <a:cs typeface="+mn-cs"/>
              </a:rPr>
              <a:t> med </a:t>
            </a:r>
            <a:r>
              <a:rPr kumimoji="0" lang="en-US" sz="1200" b="0" i="0" u="none" strike="noStrike" kern="1200" cap="none" spc="0" normalizeH="0" baseline="0" noProof="0" dirty="0" err="1">
                <a:ln>
                  <a:noFill/>
                </a:ln>
                <a:solidFill>
                  <a:prstClr val="black"/>
                </a:solidFill>
                <a:effectLst/>
                <a:uLnTx/>
                <a:uFillTx/>
                <a:latin typeface="+mn-lt"/>
                <a:ea typeface="+mn-ea"/>
                <a:cs typeface="+mn-cs"/>
              </a:rPr>
              <a:t>en</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engångskateter</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individuellt</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eller</a:t>
            </a:r>
            <a:r>
              <a:rPr kumimoji="0" lang="en-US" sz="1200" b="0" i="0" u="none" strike="noStrike" kern="1200" cap="none" spc="0" normalizeH="0" baseline="0" noProof="0" dirty="0">
                <a:ln>
                  <a:noFill/>
                </a:ln>
                <a:solidFill>
                  <a:prstClr val="black"/>
                </a:solidFill>
                <a:effectLst/>
                <a:uLnTx/>
                <a:uFillTx/>
                <a:latin typeface="+mn-lt"/>
                <a:ea typeface="+mn-ea"/>
                <a:cs typeface="+mn-cs"/>
              </a:rPr>
              <a:t> av </a:t>
            </a:r>
            <a:r>
              <a:rPr kumimoji="0" lang="en-US" sz="1200" b="0" i="0" u="none" strike="noStrike" kern="1200" cap="none" spc="0" normalizeH="0" baseline="0" noProof="0" dirty="0" err="1">
                <a:ln>
                  <a:noFill/>
                </a:ln>
                <a:solidFill>
                  <a:prstClr val="black"/>
                </a:solidFill>
                <a:effectLst/>
                <a:uLnTx/>
                <a:uFillTx/>
                <a:latin typeface="+mn-lt"/>
                <a:ea typeface="+mn-ea"/>
                <a:cs typeface="+mn-cs"/>
              </a:rPr>
              <a:t>annan</a:t>
            </a:r>
            <a:r>
              <a:rPr kumimoji="0" lang="en-US" sz="1200" b="0" i="0" u="none" strike="noStrike" kern="1200" cap="none" spc="0" normalizeH="0" baseline="0" noProof="0" dirty="0">
                <a:ln>
                  <a:noFill/>
                </a:ln>
                <a:solidFill>
                  <a:prstClr val="black"/>
                </a:solidFill>
                <a:effectLst/>
                <a:uLnTx/>
                <a:uFillTx/>
                <a:latin typeface="+mn-lt"/>
                <a:ea typeface="+mn-ea"/>
                <a:cs typeface="+mn-cs"/>
              </a:rPr>
              <a:t> person.</a:t>
            </a: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Tillgängliga kliniska bevis stöder strategin att alltid betrakta RIK som första hands val, innan man överväger att använda en kvarliggande kateter. </a:t>
            </a:r>
          </a:p>
          <a:p>
            <a:pPr marL="0" lvl="0" indent="0" algn="l" rtl="0">
              <a:lnSpc>
                <a:spcPct val="80000"/>
              </a:lnSpc>
              <a:spcBef>
                <a:spcPts val="0"/>
              </a:spcBef>
              <a:spcAft>
                <a:spcPts val="0"/>
              </a:spcAft>
              <a:buNone/>
            </a:pPr>
            <a:r>
              <a:rPr lang="sv-SE" sz="1200" b="0" dirty="0">
                <a:solidFill>
                  <a:schemeClr val="dk1"/>
                </a:solidFill>
                <a:latin typeface="+mn-lt"/>
                <a:ea typeface="Calibri"/>
                <a:cs typeface="Calibri"/>
                <a:sym typeface="Calibri"/>
              </a:rPr>
              <a:t>Ren Intermittent Kateterisering liknar en normal blåstömning och har mycket få kontraindikationer. Blåsan töms regelbundet under lågt tryck. </a:t>
            </a:r>
          </a:p>
          <a:p>
            <a:pPr marL="0" lvl="0" indent="0" algn="l" rtl="0">
              <a:lnSpc>
                <a:spcPct val="80000"/>
              </a:lnSpc>
              <a:spcBef>
                <a:spcPts val="0"/>
              </a:spcBef>
              <a:spcAft>
                <a:spcPts val="0"/>
              </a:spcAft>
              <a:buNone/>
            </a:pPr>
            <a:r>
              <a:rPr lang="sv-SE" sz="1200" b="0" dirty="0">
                <a:solidFill>
                  <a:schemeClr val="dk1"/>
                </a:solidFill>
                <a:latin typeface="+mn-lt"/>
                <a:ea typeface="Calibri"/>
                <a:cs typeface="Calibri"/>
                <a:sym typeface="Calibri"/>
              </a:rPr>
              <a:t>Bevarad hälsa i de övre urinvägarna, bevarad njurfunktion och reducerad risk för UVI är de främsta orsakerna till att rekommendera RIK.</a:t>
            </a:r>
          </a:p>
          <a:p>
            <a:pPr marL="0" lvl="0" indent="0" algn="l" rtl="0">
              <a:lnSpc>
                <a:spcPct val="80000"/>
              </a:lnSpc>
              <a:spcBef>
                <a:spcPts val="0"/>
              </a:spcBef>
              <a:spcAft>
                <a:spcPts val="0"/>
              </a:spcAft>
              <a:buNone/>
            </a:pPr>
            <a:r>
              <a:rPr lang="sv-SE" sz="1200" b="0" dirty="0">
                <a:solidFill>
                  <a:schemeClr val="dk1"/>
                </a:solidFill>
                <a:latin typeface="+mn-lt"/>
                <a:ea typeface="Calibri"/>
                <a:cs typeface="Calibri"/>
                <a:sym typeface="Calibri"/>
              </a:rPr>
              <a:t>De största vinsterna för barnet att starta med RIK är att få vara kontinent och självständig.</a:t>
            </a:r>
          </a:p>
          <a:p>
            <a:pPr marL="0" lvl="0" indent="0" algn="l" rtl="0">
              <a:lnSpc>
                <a:spcPct val="80000"/>
              </a:lnSpc>
              <a:spcBef>
                <a:spcPts val="0"/>
              </a:spcBef>
              <a:spcAft>
                <a:spcPts val="0"/>
              </a:spcAft>
              <a:buNone/>
            </a:pPr>
            <a:endParaRPr sz="800" i="1" dirty="0"/>
          </a:p>
        </p:txBody>
      </p:sp>
    </p:spTree>
    <p:extLst>
      <p:ext uri="{BB962C8B-B14F-4D97-AF65-F5344CB8AC3E}">
        <p14:creationId xmlns:p14="http://schemas.microsoft.com/office/powerpoint/2010/main" val="26399516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23</a:t>
            </a:fld>
            <a:endParaRPr>
              <a:solidFill>
                <a:srgbClr val="000000"/>
              </a:solidFill>
            </a:endParaRPr>
          </a:p>
        </p:txBody>
      </p:sp>
      <p:sp>
        <p:nvSpPr>
          <p:cNvPr id="168" name="Google Shape;16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9" name="Google Shape;16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endParaRPr lang="sv-SE" sz="800" b="0" dirty="0">
              <a:solidFill>
                <a:schemeClr val="dk1"/>
              </a:solidFill>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Tx/>
              <a:buSzTx/>
              <a:buFontTx/>
              <a:buNone/>
              <a:tabLst/>
              <a:defRPr/>
            </a:pPr>
            <a:r>
              <a:rPr lang="sv-SE" sz="1200" dirty="0">
                <a:effectLst/>
                <a:latin typeface="+mn-lt"/>
                <a:ea typeface="Calibri" panose="020F0502020204030204" pitchFamily="34" charset="0"/>
                <a:cs typeface="Times New Roman" panose="02020603050405020304" pitchFamily="18" charset="0"/>
              </a:rPr>
              <a:t>Ofullständig tömning kan bero på förstoppning. En fylld tarm trycker på urinblåsan och göra det svårt att tömma ut urinen med katetern.</a:t>
            </a:r>
          </a:p>
          <a:p>
            <a:pPr marL="0" marR="0" lvl="0" indent="0" algn="l" defTabSz="914400" rtl="0" eaLnBrk="1" fontAlgn="auto" latinLnBrk="0" hangingPunct="1">
              <a:lnSpc>
                <a:spcPct val="80000"/>
              </a:lnSpc>
              <a:spcBef>
                <a:spcPts val="0"/>
              </a:spcBef>
              <a:spcAft>
                <a:spcPts val="0"/>
              </a:spcAft>
              <a:buClrTx/>
              <a:buSzTx/>
              <a:buFontTx/>
              <a:buNone/>
              <a:tabLst/>
              <a:defRPr/>
            </a:pPr>
            <a:r>
              <a:rPr lang="sv-SE" sz="1200" dirty="0">
                <a:latin typeface="+mn-lt"/>
                <a:ea typeface="Calibri" panose="020F0502020204030204" pitchFamily="34" charset="0"/>
                <a:cs typeface="Times New Roman" panose="02020603050405020304" pitchFamily="18" charset="0"/>
              </a:rPr>
              <a:t>En </a:t>
            </a:r>
            <a:r>
              <a:rPr lang="sv-SE" sz="1200" dirty="0">
                <a:effectLst/>
                <a:latin typeface="+mn-lt"/>
                <a:ea typeface="Calibri" panose="020F0502020204030204" pitchFamily="34" charset="0"/>
                <a:cs typeface="Times New Roman" panose="02020603050405020304" pitchFamily="18" charset="0"/>
              </a:rPr>
              <a:t>för tunn kateter ger sämre flöde och den ofta förekommande vita bottensatsen i blåsan, som består av salter, döda celler, bakterier m.m. har svårt att tömmas.</a:t>
            </a:r>
          </a:p>
          <a:p>
            <a:pPr marL="0" marR="0" lvl="0" indent="0" algn="l" defTabSz="914400" rtl="0" eaLnBrk="1" fontAlgn="auto" latinLnBrk="0" hangingPunct="1">
              <a:lnSpc>
                <a:spcPct val="80000"/>
              </a:lnSpc>
              <a:spcBef>
                <a:spcPts val="0"/>
              </a:spcBef>
              <a:spcAft>
                <a:spcPts val="0"/>
              </a:spcAft>
              <a:buClrTx/>
              <a:buSzTx/>
              <a:buFontTx/>
              <a:buNone/>
              <a:tabLst/>
              <a:defRPr/>
            </a:pPr>
            <a:r>
              <a:rPr lang="sv-SE" sz="1200" dirty="0">
                <a:effectLst/>
                <a:latin typeface="+mn-lt"/>
                <a:ea typeface="Calibri" panose="020F0502020204030204" pitchFamily="34" charset="0"/>
                <a:cs typeface="Times New Roman" panose="02020603050405020304" pitchFamily="18" charset="0"/>
              </a:rPr>
              <a:t>Optimera barnets sittställningen eller tömningspositionen.</a:t>
            </a:r>
          </a:p>
          <a:p>
            <a:pPr marL="0" marR="0" lvl="0" indent="0" algn="l" defTabSz="914400" rtl="0" eaLnBrk="1" fontAlgn="auto" latinLnBrk="0" hangingPunct="1">
              <a:lnSpc>
                <a:spcPct val="80000"/>
              </a:lnSpc>
              <a:spcBef>
                <a:spcPts val="0"/>
              </a:spcBef>
              <a:spcAft>
                <a:spcPts val="0"/>
              </a:spcAft>
              <a:buClrTx/>
              <a:buSzTx/>
              <a:buFontTx/>
              <a:buNone/>
              <a:tabLst/>
              <a:defRPr/>
            </a:pPr>
            <a:r>
              <a:rPr lang="sv-SE" sz="1200" dirty="0">
                <a:latin typeface="+mn-lt"/>
              </a:rPr>
              <a:t>En tunn kateter är spetsigare vilket kan öka risken för falsk gång hos pojkar.</a:t>
            </a:r>
          </a:p>
          <a:p>
            <a:pPr marL="0" marR="0" lvl="0" indent="0" algn="l" defTabSz="914400" rtl="0" eaLnBrk="1" fontAlgn="auto" latinLnBrk="0" hangingPunct="1">
              <a:lnSpc>
                <a:spcPct val="80000"/>
              </a:lnSpc>
              <a:spcBef>
                <a:spcPts val="0"/>
              </a:spcBef>
              <a:spcAft>
                <a:spcPts val="0"/>
              </a:spcAft>
              <a:buClrTx/>
              <a:buSzTx/>
              <a:buFontTx/>
              <a:buNone/>
              <a:tabLst/>
              <a:defRPr/>
            </a:pPr>
            <a:r>
              <a:rPr lang="sv-SE" sz="1200" dirty="0">
                <a:latin typeface="+mn-lt"/>
              </a:rPr>
              <a:t>En kateter som dras ut för fort, innan blåsan är tom, kan vara orsaken till ofullständig tömning.</a:t>
            </a:r>
            <a:endParaRPr lang="sv-SE"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80000"/>
              </a:lnSpc>
              <a:spcBef>
                <a:spcPts val="0"/>
              </a:spcBef>
              <a:spcAft>
                <a:spcPts val="0"/>
              </a:spcAft>
              <a:buClrTx/>
              <a:buSzTx/>
              <a:buFontTx/>
              <a:buNone/>
              <a:tabLst/>
              <a:defRPr/>
            </a:pPr>
            <a:r>
              <a:rPr lang="sv-SE" sz="1200" dirty="0">
                <a:effectLst/>
                <a:latin typeface="+mn-lt"/>
                <a:ea typeface="Calibri" panose="020F0502020204030204" pitchFamily="34" charset="0"/>
                <a:cs typeface="Times New Roman" panose="02020603050405020304" pitchFamily="18" charset="0"/>
              </a:rPr>
              <a:t>Blodstrimmor på katetern är vanligt under RIK- behandlingens första månad och kräver inte någon åtgärd.</a:t>
            </a:r>
          </a:p>
          <a:p>
            <a:pPr marL="0" marR="0" lvl="0" indent="0" algn="l" defTabSz="914400" rtl="0" eaLnBrk="1" fontAlgn="auto" latinLnBrk="0" hangingPunct="1">
              <a:lnSpc>
                <a:spcPct val="80000"/>
              </a:lnSpc>
              <a:spcBef>
                <a:spcPts val="0"/>
              </a:spcBef>
              <a:spcAft>
                <a:spcPts val="0"/>
              </a:spcAft>
              <a:buClrTx/>
              <a:buSzTx/>
              <a:buFontTx/>
              <a:buNone/>
              <a:tabLst/>
              <a:defRPr/>
            </a:pPr>
            <a:r>
              <a:rPr lang="sv-SE" sz="1200" dirty="0">
                <a:effectLst/>
                <a:latin typeface="+mn-lt"/>
                <a:ea typeface="Calibri" panose="020F0502020204030204" pitchFamily="34" charset="0"/>
                <a:cs typeface="Times New Roman" panose="02020603050405020304" pitchFamily="18" charset="0"/>
              </a:rPr>
              <a:t>Blåssten beror som regel på dålig tömningsteknik och/eller förekomst av </a:t>
            </a:r>
            <a:r>
              <a:rPr lang="sv-SE" sz="1200" dirty="0" err="1">
                <a:effectLst/>
                <a:latin typeface="+mn-lt"/>
                <a:ea typeface="Calibri" panose="020F0502020204030204" pitchFamily="34" charset="0"/>
                <a:cs typeface="Times New Roman" panose="02020603050405020304" pitchFamily="18" charset="0"/>
              </a:rPr>
              <a:t>stenbildande</a:t>
            </a:r>
            <a:r>
              <a:rPr lang="sv-SE" sz="1200" dirty="0">
                <a:effectLst/>
                <a:latin typeface="+mn-lt"/>
                <a:ea typeface="Calibri" panose="020F0502020204030204" pitchFamily="34" charset="0"/>
                <a:cs typeface="Times New Roman" panose="02020603050405020304" pitchFamily="18" charset="0"/>
              </a:rPr>
              <a:t> bakterier.</a:t>
            </a:r>
          </a:p>
          <a:p>
            <a:pPr marL="0" marR="0" lvl="0" indent="0" algn="l" defTabSz="914400" rtl="0" eaLnBrk="1" fontAlgn="auto" latinLnBrk="0" hangingPunct="1">
              <a:lnSpc>
                <a:spcPct val="80000"/>
              </a:lnSpc>
              <a:spcBef>
                <a:spcPts val="0"/>
              </a:spcBef>
              <a:spcAft>
                <a:spcPts val="0"/>
              </a:spcAft>
              <a:buClrTx/>
              <a:buSzTx/>
              <a:buFontTx/>
              <a:buNone/>
              <a:tabLst/>
              <a:defRPr/>
            </a:pPr>
            <a:r>
              <a:rPr lang="sv-SE" sz="1200" dirty="0">
                <a:solidFill>
                  <a:schemeClr val="accent6">
                    <a:lumMod val="75000"/>
                  </a:schemeClr>
                </a:solidFill>
                <a:effectLst/>
                <a:latin typeface="+mn-lt"/>
                <a:ea typeface="Calibri" panose="020F0502020204030204" pitchFamily="34" charset="0"/>
                <a:cs typeface="Times New Roman" panose="02020603050405020304" pitchFamily="18" charset="0"/>
              </a:rPr>
              <a:t>Epididymit ( </a:t>
            </a:r>
            <a:r>
              <a:rPr lang="sv-SE" sz="1200" b="0" i="0" dirty="0">
                <a:solidFill>
                  <a:schemeClr val="accent6">
                    <a:lumMod val="75000"/>
                  </a:schemeClr>
                </a:solidFill>
                <a:effectLst/>
                <a:latin typeface="+mn-lt"/>
              </a:rPr>
              <a:t>bitestikelinflammation) är ovanligt hos unga pojkar men kan förekomma i samband med RIK.</a:t>
            </a:r>
            <a:endParaRPr lang="sv-SE" sz="1200" dirty="0">
              <a:solidFill>
                <a:schemeClr val="accent6">
                  <a:lumMod val="75000"/>
                </a:schemeClr>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80000"/>
              </a:lnSpc>
              <a:spcBef>
                <a:spcPts val="0"/>
              </a:spcBef>
              <a:spcAft>
                <a:spcPts val="0"/>
              </a:spcAft>
              <a:buClrTx/>
              <a:buSzTx/>
              <a:buFontTx/>
              <a:buNone/>
              <a:tabLst/>
              <a:defRPr/>
            </a:pPr>
            <a:endParaRPr lang="sv-SE"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80000"/>
              </a:lnSpc>
              <a:spcBef>
                <a:spcPts val="0"/>
              </a:spcBef>
              <a:spcAft>
                <a:spcPts val="0"/>
              </a:spcAft>
              <a:buClrTx/>
              <a:buSzTx/>
              <a:buFontTx/>
              <a:buNone/>
              <a:tabLst/>
              <a:defRPr/>
            </a:pPr>
            <a:r>
              <a:rPr lang="sv-SE" sz="1200" dirty="0">
                <a:effectLst/>
                <a:latin typeface="+mn-lt"/>
                <a:ea typeface="Calibri" panose="020F0502020204030204" pitchFamily="34" charset="0"/>
                <a:cs typeface="Times New Roman" panose="02020603050405020304" pitchFamily="18" charset="0"/>
              </a:rPr>
              <a:t>Studier visar att om personen själv kan föra in katetern uppstår färre infektioner och skador på urinröret. </a:t>
            </a:r>
          </a:p>
          <a:p>
            <a:pPr marL="0" marR="0" lvl="0" indent="0" algn="l" defTabSz="914400" rtl="0" eaLnBrk="1" fontAlgn="auto" latinLnBrk="0" hangingPunct="1">
              <a:lnSpc>
                <a:spcPct val="80000"/>
              </a:lnSpc>
              <a:spcBef>
                <a:spcPts val="0"/>
              </a:spcBef>
              <a:spcAft>
                <a:spcPts val="0"/>
              </a:spcAft>
              <a:buClrTx/>
              <a:buSzTx/>
              <a:buFontTx/>
              <a:buNone/>
              <a:tabLst/>
              <a:defRPr/>
            </a:pPr>
            <a:endParaRPr lang="sv-SE" sz="800" i="1" dirty="0"/>
          </a:p>
        </p:txBody>
      </p:sp>
    </p:spTree>
    <p:extLst>
      <p:ext uri="{BB962C8B-B14F-4D97-AF65-F5344CB8AC3E}">
        <p14:creationId xmlns:p14="http://schemas.microsoft.com/office/powerpoint/2010/main" val="4104429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mn-lt"/>
                <a:ea typeface="Calibri" panose="020F0502020204030204" pitchFamily="34" charset="0"/>
                <a:cs typeface="Times New Roman" panose="02020603050405020304" pitchFamily="18" charset="0"/>
              </a:rPr>
              <a:t>Urinrörsöppningen hos flickor kan ibland vara svår att hitta på grund av varierande läge. Det är därför viktigt att flickan innan träningen med katetern börjar känner till anatomin och vet var urinröret sitter. Det kan vara till hjälp att flickan ligger på en brits och med hjälp av spegel visas var urinröret sitter. När flickan är säker på anatomin flyttar hon över till toalettstolen och även där med hjälp av spegel visar var urinröret sitter. Därefter försöka  föra in katetern utan spegel.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mn-lt"/>
                <a:ea typeface="Calibri" panose="020F0502020204030204" pitchFamily="34" charset="0"/>
                <a:cs typeface="Times New Roman" panose="02020603050405020304" pitchFamily="18" charset="0"/>
              </a:rPr>
              <a:t> Är det svårt att lokalisera urinrörsmynningen kan bedövningsgel sprutas in i närliggande område för att fylla </a:t>
            </a:r>
            <a:r>
              <a:rPr lang="sv-SE" sz="1200" dirty="0" err="1">
                <a:effectLst/>
                <a:latin typeface="+mn-lt"/>
                <a:ea typeface="Calibri" panose="020F0502020204030204" pitchFamily="34" charset="0"/>
                <a:cs typeface="Times New Roman" panose="02020603050405020304" pitchFamily="18" charset="0"/>
              </a:rPr>
              <a:t>uretras</a:t>
            </a:r>
            <a:r>
              <a:rPr lang="sv-SE" sz="1200" dirty="0">
                <a:effectLst/>
                <a:latin typeface="+mn-lt"/>
                <a:ea typeface="Calibri" panose="020F0502020204030204" pitchFamily="34" charset="0"/>
                <a:cs typeface="Times New Roman" panose="02020603050405020304" pitchFamily="18" charset="0"/>
              </a:rPr>
              <a:t> nedersta del, vilken då syns som en förstorad mörk öppning.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mn-lt"/>
                <a:ea typeface="Calibri" panose="020F0502020204030204" pitchFamily="34" charset="0"/>
                <a:cs typeface="Times New Roman" panose="02020603050405020304" pitchFamily="18" charset="0"/>
              </a:rPr>
              <a:t>På små pojkar behöver inte förhuden dras tillbaka helt innan katetern sätts in i urinröret, men urinrörsmynningen måste bli synlig, så att inte katetern letar sig runt under förhuden.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mn-lt"/>
                <a:ea typeface="Calibri" panose="020F0502020204030204" pitchFamily="34" charset="0"/>
                <a:cs typeface="Times New Roman" panose="02020603050405020304" pitchFamily="18" charset="0"/>
              </a:rPr>
              <a:t>Vid </a:t>
            </a:r>
            <a:r>
              <a:rPr lang="sv-SE" sz="1200" dirty="0" err="1">
                <a:effectLst/>
                <a:latin typeface="+mn-lt"/>
                <a:ea typeface="Calibri" panose="020F0502020204030204" pitchFamily="34" charset="0"/>
                <a:cs typeface="Times New Roman" panose="02020603050405020304" pitchFamily="18" charset="0"/>
              </a:rPr>
              <a:t>sfinktermotstånd</a:t>
            </a:r>
            <a:r>
              <a:rPr lang="sv-SE" sz="1200" dirty="0">
                <a:effectLst/>
                <a:latin typeface="+mn-lt"/>
                <a:ea typeface="Calibri" panose="020F0502020204030204" pitchFamily="34" charset="0"/>
                <a:cs typeface="Times New Roman" panose="02020603050405020304" pitchFamily="18" charset="0"/>
              </a:rPr>
              <a:t> formar sig katetern som ett ”S”. Det är då lämpligt att vänta någon minut med katetern på plats i urinröret. Barnet kan djupandas och därefter görs ett nytt kateteriseringsförsök just då barnet andas ut.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mn-lt"/>
                <a:ea typeface="Calibri" panose="020F0502020204030204" pitchFamily="34" charset="0"/>
                <a:cs typeface="Times New Roman" panose="02020603050405020304" pitchFamily="18" charset="0"/>
              </a:rPr>
              <a:t>Delaktighet främjas när barn och ungdomar som använder RIK får träffa andra som också använder RIK.</a:t>
            </a:r>
          </a:p>
          <a:p>
            <a:r>
              <a:rPr lang="sv-SE" dirty="0">
                <a:latin typeface="+mn-lt"/>
              </a:rPr>
              <a:t>Positivt med olika belöningssystem som uppmuntrar träningen.</a:t>
            </a:r>
          </a:p>
          <a:p>
            <a:r>
              <a:rPr lang="sv-SE" dirty="0">
                <a:latin typeface="+mn-lt"/>
              </a:rPr>
              <a:t>Förvara katetrar på olika ställen som barnet brukar vistas på: hos mormor, i bilen, mammas jobb m.m.</a:t>
            </a:r>
          </a:p>
        </p:txBody>
      </p:sp>
      <p:sp>
        <p:nvSpPr>
          <p:cNvPr id="4" name="Platshållare för bildnummer 3"/>
          <p:cNvSpPr>
            <a:spLocks noGrp="1"/>
          </p:cNvSpPr>
          <p:nvPr>
            <p:ph type="sldNum" sz="quarter" idx="5"/>
          </p:nvPr>
        </p:nvSpPr>
        <p:spPr/>
        <p:txBody>
          <a:bodyPr/>
          <a:lstStyle/>
          <a:p>
            <a:fld id="{6D4018D2-26EA-4626-92F2-1F10E443FD0D}" type="slidenum">
              <a:rPr lang="en-US" smtClean="0"/>
              <a:t>24</a:t>
            </a:fld>
            <a:endParaRPr lang="en-US"/>
          </a:p>
        </p:txBody>
      </p:sp>
    </p:spTree>
    <p:extLst>
      <p:ext uri="{BB962C8B-B14F-4D97-AF65-F5344CB8AC3E}">
        <p14:creationId xmlns:p14="http://schemas.microsoft.com/office/powerpoint/2010/main" val="1642809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t>Urinvägarna är ett av de mest vitala systemen i människokroppen. Det är oerhört viktigt för ett barns hälsa att det fungerar som det ska. När det blir aktuellt för ett barn att starta med RIK är det viktigt </a:t>
            </a:r>
            <a:r>
              <a:rPr lang="sv-SE" sz="1000" dirty="0">
                <a:latin typeface="+mn-lt"/>
                <a:ea typeface="Calibri"/>
                <a:cs typeface="Calibri"/>
                <a:sym typeface="Calibri"/>
              </a:rPr>
              <a:t>att barn och föräldrar får kunskap om urinvägarnas anatomi och fysiologi samt varför hen behöver starta med RIK. </a:t>
            </a:r>
          </a:p>
          <a:p>
            <a:pPr marL="0" lvl="0" indent="0" algn="l" rtl="0">
              <a:spcBef>
                <a:spcPts val="0"/>
              </a:spcBef>
              <a:spcAft>
                <a:spcPts val="0"/>
              </a:spcAft>
              <a:buNone/>
            </a:pPr>
            <a:r>
              <a:rPr lang="sv-SE" sz="1000" dirty="0">
                <a:latin typeface="+mn-lt"/>
                <a:ea typeface="Calibri"/>
                <a:cs typeface="Calibri"/>
                <a:sym typeface="Calibri"/>
              </a:rPr>
              <a:t>Användarguide är ett bra hjälpmedel för patienten att läsa om terapin innan och efter besöket.</a:t>
            </a:r>
          </a:p>
          <a:p>
            <a:pPr marL="0" marR="0" lvl="0" indent="0" algn="l" defTabSz="914400" rtl="0" eaLnBrk="1" fontAlgn="auto" latinLnBrk="0" hangingPunct="1">
              <a:lnSpc>
                <a:spcPct val="80000"/>
              </a:lnSpc>
              <a:spcBef>
                <a:spcPts val="0"/>
              </a:spcBef>
              <a:spcAft>
                <a:spcPts val="0"/>
              </a:spcAft>
              <a:buClrTx/>
              <a:buSzTx/>
              <a:buFontTx/>
              <a:buNone/>
              <a:tabLst/>
              <a:defRPr/>
            </a:pPr>
            <a:r>
              <a:rPr lang="sv-SE" sz="1000" dirty="0"/>
              <a:t>Det är värdefullt att låta barnet delta och lära sig hur man kateteriserar sig så tidigt som möjligt. </a:t>
            </a:r>
            <a:endParaRPr lang="sv-SE" sz="1000" dirty="0">
              <a:latin typeface="+mn-lt"/>
              <a:ea typeface="Calibri"/>
              <a:cs typeface="Calibri"/>
              <a:sym typeface="Calibri"/>
            </a:endParaRPr>
          </a:p>
          <a:p>
            <a:pPr marL="0" marR="0" lvl="0" indent="0" algn="l" defTabSz="914400" rtl="0" eaLnBrk="1" fontAlgn="auto" latinLnBrk="0" hangingPunct="1">
              <a:lnSpc>
                <a:spcPct val="80000"/>
              </a:lnSpc>
              <a:spcBef>
                <a:spcPts val="0"/>
              </a:spcBef>
              <a:spcAft>
                <a:spcPts val="0"/>
              </a:spcAft>
              <a:buClrTx/>
              <a:buSzTx/>
              <a:buFontTx/>
              <a:buNone/>
              <a:tabLst/>
              <a:defRPr/>
            </a:pPr>
            <a:r>
              <a:rPr lang="sv-SE" sz="1200" dirty="0"/>
              <a:t>Att lära barnet att kissa med hjälp av en kateter är en process. Träna alltid barnet på hens villkor. </a:t>
            </a:r>
          </a:p>
          <a:p>
            <a:pPr marL="0" marR="0" lvl="0" indent="0" algn="l" defTabSz="914400" rtl="0" eaLnBrk="1" fontAlgn="auto" latinLnBrk="0" hangingPunct="1">
              <a:lnSpc>
                <a:spcPct val="80000"/>
              </a:lnSpc>
              <a:spcBef>
                <a:spcPts val="0"/>
              </a:spcBef>
              <a:spcAft>
                <a:spcPts val="0"/>
              </a:spcAft>
              <a:buClrTx/>
              <a:buSzTx/>
              <a:buFontTx/>
              <a:buNone/>
              <a:tabLst/>
              <a:defRPr/>
            </a:pPr>
            <a:r>
              <a:rPr lang="sv-SE" sz="1200" dirty="0"/>
              <a:t>Vissa sjukdomar kan orsaka inlärningssvårigheter, vilket kan innebära att barnet inte kommer att kunna hantera kateteriseringsprocessen så tidigt eller så självständigt som annars skulle vara fallet. </a:t>
            </a:r>
            <a:endParaRPr lang="sv-SE" sz="1000" dirty="0">
              <a:latin typeface="+mn-lt"/>
              <a:ea typeface="Calibri"/>
              <a:cs typeface="Calibri"/>
              <a:sym typeface="Calibri"/>
            </a:endParaRPr>
          </a:p>
          <a:p>
            <a:endParaRPr lang="sv-SE" dirty="0"/>
          </a:p>
        </p:txBody>
      </p:sp>
      <p:sp>
        <p:nvSpPr>
          <p:cNvPr id="4" name="Slide Number Placeholder 3"/>
          <p:cNvSpPr>
            <a:spLocks noGrp="1"/>
          </p:cNvSpPr>
          <p:nvPr>
            <p:ph type="sldNum" sz="quarter" idx="5"/>
          </p:nvPr>
        </p:nvSpPr>
        <p:spPr/>
        <p:txBody>
          <a:bodyPr/>
          <a:lstStyle/>
          <a:p>
            <a:fld id="{6D4018D2-26EA-4626-92F2-1F10E443FD0D}" type="slidenum">
              <a:rPr lang="en-US" smtClean="0"/>
              <a:t>3</a:t>
            </a:fld>
            <a:endParaRPr lang="en-US"/>
          </a:p>
        </p:txBody>
      </p:sp>
    </p:spTree>
    <p:extLst>
      <p:ext uri="{BB962C8B-B14F-4D97-AF65-F5344CB8AC3E}">
        <p14:creationId xmlns:p14="http://schemas.microsoft.com/office/powerpoint/2010/main" val="1735132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highlight>
                  <a:srgbClr val="FFFF00"/>
                </a:highlight>
              </a:rPr>
              <a:t>Att inte kunna tömma blåsan helt på normalt sätt är vanligare än man tror. Varje år föds många barn som av olika anledningar inte kan kissa som andra gör. Äldre barn (och vuxna) kan också få problem med att kissa på grund av sjukdom, skador, operation eller medicinering</a:t>
            </a:r>
            <a:r>
              <a:rPr lang="sv-SE" dirty="0"/>
              <a:t>. För vissa är dessa problem tillfälliga, medan andra kommer att uppleva dem för resten av livet. Idag får de flesta människor som upplever denna typ av problem hjälp av en terapi som kallas Ren Intermittent Kateterisering (RIK). Vilket innebär att man under rena förhållanden, via urinröret tömmer urinblåsan med en kateter och när urinblåsan är tömd dras katetern ut igen.</a:t>
            </a:r>
          </a:p>
          <a:p>
            <a:r>
              <a:rPr lang="sv-SE" dirty="0"/>
              <a:t>På 1960-talet observerade Hinnan att när e-</a:t>
            </a:r>
            <a:r>
              <a:rPr lang="sv-SE" dirty="0" err="1"/>
              <a:t>coli</a:t>
            </a:r>
            <a:r>
              <a:rPr lang="sv-SE" dirty="0"/>
              <a:t> </a:t>
            </a:r>
            <a:r>
              <a:rPr lang="sv-SE" dirty="0" err="1"/>
              <a:t>instillerades</a:t>
            </a:r>
            <a:r>
              <a:rPr lang="sv-SE" dirty="0"/>
              <a:t> i en frisk urinblåsa, uppstod ingen infektion när patienten hade förmågan att tömma blåsan helt tom.  </a:t>
            </a:r>
          </a:p>
          <a:p>
            <a:r>
              <a:rPr lang="sv-SE" dirty="0"/>
              <a:t>Jack </a:t>
            </a:r>
            <a:r>
              <a:rPr lang="sv-SE" dirty="0" err="1"/>
              <a:t>Lapides</a:t>
            </a:r>
            <a:r>
              <a:rPr lang="sv-SE" dirty="0"/>
              <a:t> drog då slutsatsen att för patienter med svårighet att tömma urinblåsan ”bör Intermittent Kateterisering vara ett ofarligt förfarande, förutsatt att urinblåsan inte blir uttänjd. Dessutom bör ren teknik räcka eftersom alla bakterier som införts av katetern kommer att neutraliseras av motståndet hos värden”.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latin typeface="+mn-lt"/>
              </a:rPr>
              <a:t>RIK är en välbeprövad metod som startades av </a:t>
            </a:r>
            <a:r>
              <a:rPr kumimoji="0" lang="en-US" sz="1200" b="0" i="0" u="none" strike="noStrike" kern="1200" cap="none" spc="0" normalizeH="0" baseline="0" noProof="0" dirty="0">
                <a:ln>
                  <a:noFill/>
                </a:ln>
                <a:solidFill>
                  <a:prstClr val="black"/>
                </a:solidFill>
                <a:effectLst/>
                <a:uLnTx/>
                <a:uFillTx/>
                <a:latin typeface="+mn-lt"/>
                <a:ea typeface="Calibri"/>
                <a:cs typeface="Calibri"/>
                <a:sym typeface="Calibri"/>
              </a:rPr>
              <a:t>Dr Jack </a:t>
            </a:r>
            <a:r>
              <a:rPr kumimoji="0" lang="en-US" sz="1200" b="0" i="0" u="none" strike="noStrike" kern="1200" cap="none" spc="0" normalizeH="0" baseline="0" noProof="0" dirty="0" err="1">
                <a:ln>
                  <a:noFill/>
                </a:ln>
                <a:solidFill>
                  <a:prstClr val="black"/>
                </a:solidFill>
                <a:effectLst/>
                <a:uLnTx/>
                <a:uFillTx/>
                <a:latin typeface="+mn-lt"/>
                <a:ea typeface="Calibri"/>
                <a:cs typeface="Calibri"/>
                <a:sym typeface="Calibri"/>
              </a:rPr>
              <a:t>Lapides</a:t>
            </a:r>
            <a:r>
              <a:rPr kumimoji="0" lang="en-US" sz="1200" b="0" i="0" u="none" strike="noStrike" kern="1200" cap="none" spc="0" normalizeH="0" baseline="0" noProof="0" dirty="0">
                <a:ln>
                  <a:noFill/>
                </a:ln>
                <a:solidFill>
                  <a:prstClr val="black"/>
                </a:solidFill>
                <a:effectLst/>
                <a:uLnTx/>
                <a:uFillTx/>
                <a:latin typeface="+mn-lt"/>
                <a:ea typeface="Calibri"/>
                <a:cs typeface="Calibri"/>
                <a:sym typeface="Calibri"/>
              </a:rPr>
              <a:t> under 1970-talet. Han </a:t>
            </a:r>
            <a:r>
              <a:rPr kumimoji="0" lang="en-US" sz="1200" b="0" i="0" u="none" strike="noStrike" kern="1200" cap="none" spc="0" normalizeH="0" baseline="0" noProof="0" dirty="0" err="1">
                <a:ln>
                  <a:noFill/>
                </a:ln>
                <a:solidFill>
                  <a:prstClr val="black"/>
                </a:solidFill>
                <a:effectLst/>
                <a:uLnTx/>
                <a:uFillTx/>
                <a:latin typeface="+mn-lt"/>
                <a:ea typeface="Calibri"/>
                <a:cs typeface="Calibri"/>
                <a:sym typeface="Calibri"/>
              </a:rPr>
              <a:t>konstaterade</a:t>
            </a:r>
            <a:r>
              <a:rPr kumimoji="0" lang="en-US" sz="1200" b="0" i="0" u="none" strike="noStrike" kern="1200" cap="none" spc="0" normalizeH="0" baseline="0" noProof="0" dirty="0">
                <a:ln>
                  <a:noFill/>
                </a:ln>
                <a:solidFill>
                  <a:prstClr val="black"/>
                </a:solidFill>
                <a:effectLst/>
                <a:uLnTx/>
                <a:uFillTx/>
                <a:latin typeface="+mn-lt"/>
                <a:ea typeface="Calibri"/>
                <a:cs typeface="Calibri"/>
                <a:sym typeface="Calibri"/>
              </a:rPr>
              <a:t> </a:t>
            </a:r>
            <a:r>
              <a:rPr kumimoji="0" lang="en-US" sz="1200" b="0" i="0" u="none" strike="noStrike" kern="1200" cap="none" spc="0" normalizeH="0" baseline="0" noProof="0" dirty="0" err="1">
                <a:ln>
                  <a:noFill/>
                </a:ln>
                <a:solidFill>
                  <a:prstClr val="black"/>
                </a:solidFill>
                <a:effectLst/>
                <a:uLnTx/>
                <a:uFillTx/>
                <a:latin typeface="+mn-lt"/>
                <a:ea typeface="Calibri"/>
                <a:cs typeface="Calibri"/>
                <a:sym typeface="Calibri"/>
              </a:rPr>
              <a:t>att</a:t>
            </a:r>
            <a:r>
              <a:rPr kumimoji="0" lang="en-US" sz="1200" b="0" i="0" u="none" strike="noStrike" kern="1200" cap="none" spc="0" normalizeH="0" baseline="0" noProof="0" dirty="0">
                <a:ln>
                  <a:noFill/>
                </a:ln>
                <a:solidFill>
                  <a:prstClr val="black"/>
                </a:solidFill>
                <a:effectLst/>
                <a:uLnTx/>
                <a:uFillTx/>
                <a:latin typeface="+mn-lt"/>
                <a:ea typeface="Calibri"/>
                <a:cs typeface="Calibri"/>
                <a:sym typeface="Calibri"/>
              </a:rPr>
              <a:t> det var </a:t>
            </a:r>
            <a:r>
              <a:rPr kumimoji="0" lang="en-US" sz="1200" b="0" i="0" u="none" strike="noStrike" kern="1200" cap="none" spc="0" normalizeH="0" baseline="0" noProof="0" dirty="0" err="1">
                <a:ln>
                  <a:noFill/>
                </a:ln>
                <a:solidFill>
                  <a:prstClr val="black"/>
                </a:solidFill>
                <a:effectLst/>
                <a:uLnTx/>
                <a:uFillTx/>
                <a:latin typeface="+mn-lt"/>
                <a:ea typeface="Calibri"/>
                <a:cs typeface="Calibri"/>
                <a:sym typeface="Calibri"/>
              </a:rPr>
              <a:t>viktigare</a:t>
            </a:r>
            <a:r>
              <a:rPr kumimoji="0" lang="en-US" sz="1200" b="0" i="0" u="none" strike="noStrike" kern="1200" cap="none" spc="0" normalizeH="0" baseline="0" noProof="0" dirty="0">
                <a:ln>
                  <a:noFill/>
                </a:ln>
                <a:solidFill>
                  <a:prstClr val="black"/>
                </a:solidFill>
                <a:effectLst/>
                <a:uLnTx/>
                <a:uFillTx/>
                <a:latin typeface="+mn-lt"/>
                <a:ea typeface="Calibri"/>
                <a:cs typeface="Calibri"/>
                <a:sym typeface="Calibri"/>
              </a:rPr>
              <a:t> </a:t>
            </a:r>
            <a:r>
              <a:rPr kumimoji="0" lang="en-US" sz="1200" b="0" i="0" u="none" strike="noStrike" kern="1200" cap="none" spc="0" normalizeH="0" baseline="0" noProof="0" dirty="0" err="1">
                <a:ln>
                  <a:noFill/>
                </a:ln>
                <a:solidFill>
                  <a:prstClr val="black"/>
                </a:solidFill>
                <a:effectLst/>
                <a:uLnTx/>
                <a:uFillTx/>
                <a:latin typeface="+mn-lt"/>
                <a:ea typeface="Calibri"/>
                <a:cs typeface="Calibri"/>
                <a:sym typeface="Calibri"/>
              </a:rPr>
              <a:t>att</a:t>
            </a:r>
            <a:r>
              <a:rPr kumimoji="0" lang="en-US" sz="1200" b="0" i="0" u="none" strike="noStrike" kern="1200" cap="none" spc="0" normalizeH="0" baseline="0" noProof="0" dirty="0">
                <a:ln>
                  <a:noFill/>
                </a:ln>
                <a:solidFill>
                  <a:prstClr val="black"/>
                </a:solidFill>
                <a:effectLst/>
                <a:uLnTx/>
                <a:uFillTx/>
                <a:latin typeface="+mn-lt"/>
                <a:ea typeface="Calibri"/>
                <a:cs typeface="Calibri"/>
                <a:sym typeface="Calibri"/>
              </a:rPr>
              <a:t> </a:t>
            </a:r>
            <a:r>
              <a:rPr kumimoji="0" lang="en-US" sz="1200" b="0" i="0" u="none" strike="noStrike" kern="1200" cap="none" spc="0" normalizeH="0" baseline="0" noProof="0" dirty="0" err="1">
                <a:ln>
                  <a:noFill/>
                </a:ln>
                <a:solidFill>
                  <a:prstClr val="black"/>
                </a:solidFill>
                <a:effectLst/>
                <a:uLnTx/>
                <a:uFillTx/>
                <a:latin typeface="+mn-lt"/>
                <a:ea typeface="Calibri"/>
                <a:cs typeface="Calibri"/>
                <a:sym typeface="Calibri"/>
              </a:rPr>
              <a:t>uppnå</a:t>
            </a:r>
            <a:r>
              <a:rPr kumimoji="0" lang="en-US" sz="1200" b="0" i="0" u="none" strike="noStrike" kern="1200" cap="none" spc="0" normalizeH="0" baseline="0" noProof="0" dirty="0">
                <a:ln>
                  <a:noFill/>
                </a:ln>
                <a:solidFill>
                  <a:prstClr val="black"/>
                </a:solidFill>
                <a:effectLst/>
                <a:uLnTx/>
                <a:uFillTx/>
                <a:latin typeface="+mn-lt"/>
                <a:ea typeface="Calibri"/>
                <a:cs typeface="Calibri"/>
                <a:sym typeface="Calibri"/>
              </a:rPr>
              <a:t> </a:t>
            </a:r>
            <a:r>
              <a:rPr kumimoji="0" lang="en-US" sz="1200" b="0" i="0" u="none" strike="noStrike" kern="1200" cap="none" spc="0" normalizeH="0" baseline="0" noProof="0" dirty="0" err="1">
                <a:ln>
                  <a:noFill/>
                </a:ln>
                <a:solidFill>
                  <a:prstClr val="black"/>
                </a:solidFill>
                <a:effectLst/>
                <a:uLnTx/>
                <a:uFillTx/>
                <a:latin typeface="+mn-lt"/>
                <a:ea typeface="Calibri"/>
                <a:cs typeface="Calibri"/>
                <a:sym typeface="Calibri"/>
              </a:rPr>
              <a:t>regelbunden</a:t>
            </a:r>
            <a:r>
              <a:rPr kumimoji="0" lang="en-US" sz="1200" b="0" i="0" u="none" strike="noStrike" kern="1200" cap="none" spc="0" normalizeH="0" baseline="0" noProof="0" dirty="0">
                <a:ln>
                  <a:noFill/>
                </a:ln>
                <a:solidFill>
                  <a:prstClr val="black"/>
                </a:solidFill>
                <a:effectLst/>
                <a:uLnTx/>
                <a:uFillTx/>
                <a:latin typeface="+mn-lt"/>
                <a:ea typeface="Calibri"/>
                <a:cs typeface="Calibri"/>
                <a:sym typeface="Calibri"/>
              </a:rPr>
              <a:t> </a:t>
            </a:r>
            <a:r>
              <a:rPr kumimoji="0" lang="en-US" sz="1200" b="0" i="0" u="none" strike="noStrike" kern="1200" cap="none" spc="0" normalizeH="0" baseline="0" noProof="0" dirty="0" err="1">
                <a:ln>
                  <a:noFill/>
                </a:ln>
                <a:solidFill>
                  <a:prstClr val="black"/>
                </a:solidFill>
                <a:effectLst/>
                <a:uLnTx/>
                <a:uFillTx/>
                <a:latin typeface="+mn-lt"/>
                <a:ea typeface="Calibri"/>
                <a:cs typeface="Calibri"/>
                <a:sym typeface="Calibri"/>
              </a:rPr>
              <a:t>tömning</a:t>
            </a:r>
            <a:r>
              <a:rPr kumimoji="0" lang="en-US" sz="1200" b="0" i="0" u="none" strike="noStrike" kern="1200" cap="none" spc="0" normalizeH="0" baseline="0" noProof="0" dirty="0">
                <a:ln>
                  <a:noFill/>
                </a:ln>
                <a:solidFill>
                  <a:prstClr val="black"/>
                </a:solidFill>
                <a:effectLst/>
                <a:uLnTx/>
                <a:uFillTx/>
                <a:latin typeface="+mn-lt"/>
                <a:ea typeface="Calibri"/>
                <a:cs typeface="Calibri"/>
                <a:sym typeface="Calibri"/>
              </a:rPr>
              <a:t> av </a:t>
            </a:r>
            <a:r>
              <a:rPr kumimoji="0" lang="en-US" sz="1200" b="0" i="0" u="none" strike="noStrike" kern="1200" cap="none" spc="0" normalizeH="0" baseline="0" noProof="0" dirty="0" err="1">
                <a:ln>
                  <a:noFill/>
                </a:ln>
                <a:solidFill>
                  <a:prstClr val="black"/>
                </a:solidFill>
                <a:effectLst/>
                <a:uLnTx/>
                <a:uFillTx/>
                <a:latin typeface="+mn-lt"/>
                <a:ea typeface="Calibri"/>
                <a:cs typeface="Calibri"/>
                <a:sym typeface="Calibri"/>
              </a:rPr>
              <a:t>urinblåsan</a:t>
            </a:r>
            <a:r>
              <a:rPr kumimoji="0" lang="en-US" sz="1200" b="0" i="0" u="none" strike="noStrike" kern="1200" cap="none" spc="0" normalizeH="0" baseline="0" noProof="0" dirty="0">
                <a:ln>
                  <a:noFill/>
                </a:ln>
                <a:solidFill>
                  <a:prstClr val="black"/>
                </a:solidFill>
                <a:effectLst/>
                <a:uLnTx/>
                <a:uFillTx/>
                <a:latin typeface="+mn-lt"/>
                <a:ea typeface="Calibri"/>
                <a:cs typeface="Calibri"/>
                <a:sym typeface="Calibri"/>
              </a:rPr>
              <a:t> </a:t>
            </a:r>
            <a:r>
              <a:rPr kumimoji="0" lang="en-US" sz="1200" b="0" i="0" u="none" strike="noStrike" kern="1200" cap="none" spc="0" normalizeH="0" baseline="0" noProof="0" dirty="0" err="1">
                <a:ln>
                  <a:noFill/>
                </a:ln>
                <a:solidFill>
                  <a:prstClr val="black"/>
                </a:solidFill>
                <a:effectLst/>
                <a:uLnTx/>
                <a:uFillTx/>
                <a:latin typeface="+mn-lt"/>
                <a:ea typeface="Calibri"/>
                <a:cs typeface="Calibri"/>
                <a:sym typeface="Calibri"/>
              </a:rPr>
              <a:t>än</a:t>
            </a:r>
            <a:r>
              <a:rPr kumimoji="0" lang="en-US" sz="1200" b="0" i="0" u="none" strike="noStrike" kern="1200" cap="none" spc="0" normalizeH="0" baseline="0" noProof="0" dirty="0">
                <a:ln>
                  <a:noFill/>
                </a:ln>
                <a:solidFill>
                  <a:prstClr val="black"/>
                </a:solidFill>
                <a:effectLst/>
                <a:uLnTx/>
                <a:uFillTx/>
                <a:latin typeface="+mn-lt"/>
                <a:ea typeface="Calibri"/>
                <a:cs typeface="Calibri"/>
                <a:sym typeface="Calibri"/>
              </a:rPr>
              <a:t> </a:t>
            </a:r>
            <a:r>
              <a:rPr kumimoji="0" lang="en-US" sz="1200" b="0" i="0" u="none" strike="noStrike" kern="1200" cap="none" spc="0" normalizeH="0" baseline="0" noProof="0" dirty="0" err="1">
                <a:ln>
                  <a:noFill/>
                </a:ln>
                <a:solidFill>
                  <a:prstClr val="black"/>
                </a:solidFill>
                <a:effectLst/>
                <a:uLnTx/>
                <a:uFillTx/>
                <a:latin typeface="+mn-lt"/>
                <a:ea typeface="Calibri"/>
                <a:cs typeface="Calibri"/>
                <a:sym typeface="Calibri"/>
              </a:rPr>
              <a:t>att</a:t>
            </a:r>
            <a:r>
              <a:rPr kumimoji="0" lang="en-US" sz="1200" b="0" i="0" u="none" strike="noStrike" kern="1200" cap="none" spc="0" normalizeH="0" baseline="0" noProof="0" dirty="0">
                <a:ln>
                  <a:noFill/>
                </a:ln>
                <a:solidFill>
                  <a:prstClr val="black"/>
                </a:solidFill>
                <a:effectLst/>
                <a:uLnTx/>
                <a:uFillTx/>
                <a:latin typeface="+mn-lt"/>
                <a:ea typeface="Calibri"/>
                <a:cs typeface="Calibri"/>
                <a:sym typeface="Calibri"/>
              </a:rPr>
              <a:t> </a:t>
            </a:r>
            <a:r>
              <a:rPr kumimoji="0" lang="en-US" sz="1200" b="0" i="0" u="none" strike="noStrike" kern="1200" cap="none" spc="0" normalizeH="0" baseline="0" noProof="0" dirty="0" err="1">
                <a:ln>
                  <a:noFill/>
                </a:ln>
                <a:solidFill>
                  <a:prstClr val="black"/>
                </a:solidFill>
                <a:effectLst/>
                <a:uLnTx/>
                <a:uFillTx/>
                <a:latin typeface="+mn-lt"/>
                <a:ea typeface="Calibri"/>
                <a:cs typeface="Calibri"/>
                <a:sym typeface="Calibri"/>
              </a:rPr>
              <a:t>utföra</a:t>
            </a:r>
            <a:r>
              <a:rPr kumimoji="0" lang="en-US" sz="1200" b="0" i="0" u="none" strike="noStrike" kern="1200" cap="none" spc="0" normalizeH="0" baseline="0" noProof="0" dirty="0">
                <a:ln>
                  <a:noFill/>
                </a:ln>
                <a:solidFill>
                  <a:prstClr val="black"/>
                </a:solidFill>
                <a:effectLst/>
                <a:uLnTx/>
                <a:uFillTx/>
                <a:latin typeface="+mn-lt"/>
                <a:ea typeface="Calibri"/>
                <a:cs typeface="Calibri"/>
                <a:sym typeface="Calibri"/>
              </a:rPr>
              <a:t> </a:t>
            </a:r>
            <a:r>
              <a:rPr kumimoji="0" lang="en-US" sz="1200" b="0" i="0" u="none" strike="noStrike" kern="1200" cap="none" spc="0" normalizeH="0" baseline="0" noProof="0" dirty="0" err="1">
                <a:ln>
                  <a:noFill/>
                </a:ln>
                <a:solidFill>
                  <a:prstClr val="black"/>
                </a:solidFill>
                <a:effectLst/>
                <a:uLnTx/>
                <a:uFillTx/>
                <a:latin typeface="+mn-lt"/>
                <a:ea typeface="Calibri"/>
                <a:cs typeface="Calibri"/>
                <a:sym typeface="Calibri"/>
              </a:rPr>
              <a:t>behandlingen</a:t>
            </a:r>
            <a:r>
              <a:rPr kumimoji="0" lang="en-US" sz="1200" b="0" i="0" u="none" strike="noStrike" kern="1200" cap="none" spc="0" normalizeH="0" baseline="0" noProof="0" dirty="0">
                <a:ln>
                  <a:noFill/>
                </a:ln>
                <a:solidFill>
                  <a:prstClr val="black"/>
                </a:solidFill>
                <a:effectLst/>
                <a:uLnTx/>
                <a:uFillTx/>
                <a:latin typeface="+mn-lt"/>
                <a:ea typeface="Calibri"/>
                <a:cs typeface="Calibri"/>
                <a:sym typeface="Calibri"/>
              </a:rPr>
              <a:t> </a:t>
            </a:r>
            <a:r>
              <a:rPr kumimoji="0" lang="en-US" sz="1200" b="0" i="0" u="none" strike="noStrike" kern="1200" cap="none" spc="0" normalizeH="0" baseline="0" noProof="0" dirty="0" err="1">
                <a:ln>
                  <a:noFill/>
                </a:ln>
                <a:solidFill>
                  <a:prstClr val="black"/>
                </a:solidFill>
                <a:effectLst/>
                <a:uLnTx/>
                <a:uFillTx/>
                <a:latin typeface="+mn-lt"/>
                <a:ea typeface="Calibri"/>
                <a:cs typeface="Calibri"/>
                <a:sym typeface="Calibri"/>
              </a:rPr>
              <a:t>sterilt</a:t>
            </a:r>
            <a:r>
              <a:rPr kumimoji="0" lang="en-US" sz="1200" b="0" i="0" u="none" strike="noStrike" kern="1200" cap="none" spc="0" normalizeH="0" baseline="0" noProof="0" dirty="0">
                <a:ln>
                  <a:noFill/>
                </a:ln>
                <a:solidFill>
                  <a:prstClr val="black"/>
                </a:solidFill>
                <a:effectLst/>
                <a:uLnTx/>
                <a:uFillTx/>
                <a:latin typeface="+mn-lt"/>
                <a:ea typeface="Calibri"/>
                <a:cs typeface="Calibri"/>
                <a:sym typeface="Calibri"/>
              </a:rPr>
              <a:t>. Han </a:t>
            </a:r>
            <a:r>
              <a:rPr kumimoji="0" lang="en-US" sz="1200" b="0" i="0" u="none" strike="noStrike" kern="1200" cap="none" spc="0" normalizeH="0" baseline="0" noProof="0" dirty="0" err="1">
                <a:ln>
                  <a:noFill/>
                </a:ln>
                <a:solidFill>
                  <a:prstClr val="black"/>
                </a:solidFill>
                <a:effectLst/>
                <a:uLnTx/>
                <a:uFillTx/>
                <a:latin typeface="+mn-lt"/>
                <a:ea typeface="Calibri"/>
                <a:cs typeface="Calibri"/>
                <a:sym typeface="Calibri"/>
              </a:rPr>
              <a:t>introducerade</a:t>
            </a:r>
            <a:r>
              <a:rPr kumimoji="0" lang="en-US" sz="1200" b="0" i="0" u="none" strike="noStrike" kern="1200" cap="none" spc="0" normalizeH="0" baseline="0" noProof="0" dirty="0">
                <a:ln>
                  <a:noFill/>
                </a:ln>
                <a:solidFill>
                  <a:prstClr val="black"/>
                </a:solidFill>
                <a:effectLst/>
                <a:uLnTx/>
                <a:uFillTx/>
                <a:latin typeface="+mn-lt"/>
                <a:ea typeface="Calibri"/>
                <a:cs typeface="Calibri"/>
                <a:sym typeface="Calibri"/>
              </a:rPr>
              <a:t> </a:t>
            </a:r>
            <a:r>
              <a:rPr kumimoji="0" lang="en-US" sz="1200" b="0" i="0" u="none" strike="noStrike" kern="1200" cap="none" spc="0" normalizeH="0" baseline="0" noProof="0" dirty="0" err="1">
                <a:ln>
                  <a:noFill/>
                </a:ln>
                <a:solidFill>
                  <a:prstClr val="black"/>
                </a:solidFill>
                <a:effectLst/>
                <a:uLnTx/>
                <a:uFillTx/>
                <a:latin typeface="+mn-lt"/>
                <a:ea typeface="Calibri"/>
                <a:cs typeface="Calibri"/>
                <a:sym typeface="Calibri"/>
              </a:rPr>
              <a:t>begreppet</a:t>
            </a:r>
            <a:r>
              <a:rPr kumimoji="0" lang="en-US" sz="1200" b="0" i="0" u="none" strike="noStrike" kern="1200" cap="none" spc="0" normalizeH="0" baseline="0" noProof="0" dirty="0">
                <a:ln>
                  <a:noFill/>
                </a:ln>
                <a:solidFill>
                  <a:prstClr val="black"/>
                </a:solidFill>
                <a:effectLst/>
                <a:uLnTx/>
                <a:uFillTx/>
                <a:latin typeface="+mn-lt"/>
                <a:ea typeface="Calibri"/>
                <a:cs typeface="Calibri"/>
                <a:sym typeface="Calibri"/>
              </a:rPr>
              <a:t> RIK. </a:t>
            </a:r>
            <a:r>
              <a:rPr lang="sv-SE" dirty="0">
                <a:latin typeface="+mn-lt"/>
              </a:rPr>
              <a:t>RIK infördes i Sverige 1977 </a:t>
            </a:r>
            <a:r>
              <a:rPr lang="sv-SE" dirty="0">
                <a:highlight>
                  <a:srgbClr val="FFFF00"/>
                </a:highlight>
                <a:latin typeface="+mn-lt"/>
              </a:rPr>
              <a:t>(Birgitta Lindehall) </a:t>
            </a:r>
            <a:r>
              <a:rPr lang="sv-SE" dirty="0">
                <a:latin typeface="+mn-lt"/>
              </a:rPr>
              <a:t>och har sedan dess varit den viktigaste tömningsmetoden när inte individens egen blåstömningsförmåga fungerar tillfredställande.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latin typeface="+mn-lt"/>
              </a:rPr>
              <a:t>Katetrar för RIK finns i olika storlekar och modeller. </a:t>
            </a:r>
            <a:endParaRPr kumimoji="0" lang="en-US" sz="1200" b="0" i="0" u="none" strike="noStrike" kern="1200" cap="none" spc="0" normalizeH="0" baseline="0" noProof="0" dirty="0">
              <a:ln>
                <a:noFill/>
              </a:ln>
              <a:solidFill>
                <a:prstClr val="black"/>
              </a:solidFill>
              <a:effectLst/>
              <a:uLnTx/>
              <a:uFillTx/>
              <a:latin typeface="+mn-lt"/>
              <a:ea typeface="Calibri"/>
              <a:cs typeface="Calibri"/>
              <a:sym typeface="Calibri"/>
            </a:endParaRPr>
          </a:p>
          <a:p>
            <a:endParaRPr lang="sv-SE" dirty="0"/>
          </a:p>
          <a:p>
            <a:pPr marL="0" lvl="0" indent="0" algn="l" rtl="0">
              <a:lnSpc>
                <a:spcPct val="80000"/>
              </a:lnSpc>
              <a:spcBef>
                <a:spcPts val="0"/>
              </a:spcBef>
              <a:spcAft>
                <a:spcPts val="0"/>
              </a:spcAft>
              <a:buNone/>
            </a:pPr>
            <a:endParaRPr lang="sv-SE" sz="1200" dirty="0">
              <a:latin typeface="+mn-lt"/>
            </a:endParaRPr>
          </a:p>
        </p:txBody>
      </p:sp>
      <p:sp>
        <p:nvSpPr>
          <p:cNvPr id="4" name="Platshållare för bildnummer 3"/>
          <p:cNvSpPr>
            <a:spLocks noGrp="1"/>
          </p:cNvSpPr>
          <p:nvPr>
            <p:ph type="sldNum" sz="quarter" idx="5"/>
          </p:nvPr>
        </p:nvSpPr>
        <p:spPr/>
        <p:txBody>
          <a:bodyPr/>
          <a:lstStyle/>
          <a:p>
            <a:fld id="{6D4018D2-26EA-4626-92F2-1F10E443FD0D}" type="slidenum">
              <a:rPr lang="en-US" smtClean="0"/>
              <a:t>4</a:t>
            </a:fld>
            <a:endParaRPr lang="en-US"/>
          </a:p>
        </p:txBody>
      </p:sp>
    </p:spTree>
    <p:extLst>
      <p:ext uri="{BB962C8B-B14F-4D97-AF65-F5344CB8AC3E}">
        <p14:creationId xmlns:p14="http://schemas.microsoft.com/office/powerpoint/2010/main" val="4047808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5</a:t>
            </a:fld>
            <a:endParaRPr>
              <a:solidFill>
                <a:srgbClr val="000000"/>
              </a:solidFill>
            </a:endParaRPr>
          </a:p>
        </p:txBody>
      </p:sp>
      <p:sp>
        <p:nvSpPr>
          <p:cNvPr id="168" name="Google Shape;16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9" name="Google Shape;16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r>
              <a:rPr lang="sv-SE" sz="1200" dirty="0">
                <a:latin typeface="+mn-lt"/>
              </a:rPr>
              <a:t>Njurarnas främsta uppgift är att rena blodet. Njurarna filtrerar blodet och bildar urin som förs ner till urinblåsan med hjälp av urinledarnas peristaltik. I njurarna regleras vatten- och saltbalansen i kroppen. Med urinen förs restprodukter från ämnesomsättningen, urinämne, samt läkemedel och andra för kroppen främmande ämnen ut. Njurarna medverkar också bland annat i regleringen av blodtrycket. Vätskebalansen säkras genom att njurarna reglerar urinmängden så att urinen blir mer koncentrerad om kroppen har vätskebrist, och mer utspädd och ökar i volym om man har druckit mycket.</a:t>
            </a:r>
            <a:endParaRPr lang="sv-SE" sz="1200" b="0" i="0" dirty="0">
              <a:solidFill>
                <a:srgbClr val="202124"/>
              </a:solidFill>
              <a:effectLst/>
              <a:latin typeface="+mn-lt"/>
            </a:endParaRPr>
          </a:p>
          <a:p>
            <a:pPr marL="0" marR="0" lvl="0" indent="0" algn="l" defTabSz="914400" rtl="0" eaLnBrk="1" fontAlgn="auto" latinLnBrk="0" hangingPunct="1">
              <a:lnSpc>
                <a:spcPct val="80000"/>
              </a:lnSpc>
              <a:spcBef>
                <a:spcPts val="0"/>
              </a:spcBef>
              <a:spcAft>
                <a:spcPts val="0"/>
              </a:spcAft>
              <a:buClrTx/>
              <a:buSzTx/>
              <a:buFontTx/>
              <a:buNone/>
              <a:tabLst/>
              <a:defRPr/>
            </a:pPr>
            <a:r>
              <a:rPr lang="sv-SE" sz="1200" dirty="0">
                <a:latin typeface="+mn-lt"/>
              </a:rPr>
              <a:t>Urinblåsa är en muskelkantad säck som lagrar och tömmer urin. Denna muskel kallas </a:t>
            </a:r>
            <a:r>
              <a:rPr lang="sv-SE" sz="1200" dirty="0" err="1">
                <a:latin typeface="+mn-lt"/>
              </a:rPr>
              <a:t>detrusormuskel</a:t>
            </a:r>
            <a:r>
              <a:rPr lang="sv-SE" sz="1200" dirty="0">
                <a:latin typeface="+mn-lt"/>
              </a:rPr>
              <a:t>. Urinblåsan samlar upp och lagrar urin tills det är behov av att kissa. Urinröret är omgivet av två cirkulära muskler som kallas </a:t>
            </a:r>
            <a:r>
              <a:rPr lang="sv-SE" sz="1200" dirty="0" err="1">
                <a:latin typeface="+mn-lt"/>
              </a:rPr>
              <a:t>sfinktrar</a:t>
            </a:r>
            <a:r>
              <a:rPr lang="sv-SE" sz="1200" dirty="0">
                <a:latin typeface="+mn-lt"/>
              </a:rPr>
              <a:t> som gör att urinen inte läcker ut ur urinblåsan. Interna </a:t>
            </a:r>
            <a:r>
              <a:rPr lang="sv-SE" sz="1200" dirty="0" err="1">
                <a:latin typeface="+mn-lt"/>
              </a:rPr>
              <a:t>sfinktern</a:t>
            </a:r>
            <a:r>
              <a:rPr lang="sv-SE" sz="1200" dirty="0">
                <a:latin typeface="+mn-lt"/>
              </a:rPr>
              <a:t> fungerar ofrivilligt och den externa med viljan, vilket innebär att den går att kontrollera genom att knipa. Vid blåsfyllnad är trycket i urinröret högre än trycket i urinblåsan. När det börjar bli dags att kissa skickar blåsan ett meddelande till hjärnan att den snart behöver tömmas. När det är dags att kissar skickar hjärnan signaler via ryggmärgen till blåsmuskeln, vilken kontraheras och </a:t>
            </a:r>
            <a:r>
              <a:rPr lang="sv-SE" sz="1200" dirty="0" err="1">
                <a:latin typeface="+mn-lt"/>
              </a:rPr>
              <a:t>sfinktrarna</a:t>
            </a:r>
            <a:r>
              <a:rPr lang="sv-SE" sz="1200" dirty="0">
                <a:latin typeface="+mn-lt"/>
              </a:rPr>
              <a:t> slappnar av, och urinen rinner ut genom urinröret.</a:t>
            </a:r>
          </a:p>
          <a:p>
            <a:pPr marL="0" marR="0" lvl="0" indent="0" algn="l" defTabSz="914400" rtl="0" eaLnBrk="1" fontAlgn="auto" latinLnBrk="0" hangingPunct="1">
              <a:lnSpc>
                <a:spcPct val="80000"/>
              </a:lnSpc>
              <a:spcBef>
                <a:spcPts val="0"/>
              </a:spcBef>
              <a:spcAft>
                <a:spcPts val="0"/>
              </a:spcAft>
              <a:buClrTx/>
              <a:buSzTx/>
              <a:buFontTx/>
              <a:buNone/>
              <a:tabLst/>
              <a:defRPr/>
            </a:pPr>
            <a:r>
              <a:rPr lang="sv-SE" sz="1200" dirty="0">
                <a:solidFill>
                  <a:srgbClr val="FF0000"/>
                </a:solidFill>
                <a:latin typeface="+mn-lt"/>
              </a:rPr>
              <a:t>Hos flickor är urinröret rakt och bara några cm långt</a:t>
            </a:r>
            <a:r>
              <a:rPr lang="sv-SE" sz="1200" dirty="0">
                <a:latin typeface="+mn-lt"/>
              </a:rPr>
              <a:t>. Det mynnar precis ovanför slidan. Hos pojkar är urinröret längre, S-format och mynnar på spetsen av penis. </a:t>
            </a:r>
          </a:p>
        </p:txBody>
      </p:sp>
    </p:spTree>
    <p:extLst>
      <p:ext uri="{BB962C8B-B14F-4D97-AF65-F5344CB8AC3E}">
        <p14:creationId xmlns:p14="http://schemas.microsoft.com/office/powerpoint/2010/main" val="747059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4708" marR="0" lvl="0" indent="-98508" algn="l" defTabSz="914400" rtl="0" eaLnBrk="1" fontAlgn="auto" latinLnBrk="0" hangingPunct="1">
              <a:lnSpc>
                <a:spcPct val="100000"/>
              </a:lnSpc>
              <a:spcBef>
                <a:spcPts val="0"/>
              </a:spcBef>
              <a:spcAft>
                <a:spcPts val="0"/>
              </a:spcAft>
              <a:buClr>
                <a:schemeClr val="dk1"/>
              </a:buClr>
              <a:buSzPts val="1200"/>
              <a:buFont typeface="Arial"/>
              <a:buNone/>
              <a:tabLst/>
              <a:defRPr/>
            </a:pPr>
            <a:r>
              <a:rPr lang="sv-SE" dirty="0"/>
              <a:t>   För en adekvat blåsfunktion krävs ett samspel mellan det autonoma, icke viljestyrda, och det somatiska, viljestyrda, nervsystemet. Det sker genom ett mycket invecklat reflexsystem och samspel, mellan medveten kontroll från hjärnan och omedveten styrning av glatt muskulatur i blåsa och urinrör. Det förutsätter också att den nervösa kontrollen av både </a:t>
            </a:r>
            <a:r>
              <a:rPr lang="sv-SE" dirty="0" err="1"/>
              <a:t>afferenta</a:t>
            </a:r>
            <a:r>
              <a:rPr lang="sv-SE" dirty="0"/>
              <a:t> och </a:t>
            </a:r>
            <a:r>
              <a:rPr lang="sv-SE" dirty="0" err="1"/>
              <a:t>efferenta</a:t>
            </a:r>
            <a:r>
              <a:rPr lang="sv-SE" dirty="0"/>
              <a:t> system fungera i för urinvägarna viktiga centra i hjärnan, hjärnstammen, ryggmärgen och de perifera nerverna till urinblåsan och urinrörets muskler och slemhinnor. Hos den färdigutvecklade individen arbetar urinblåsan och urinröret som en enhet styrd av nervsystemet.</a:t>
            </a:r>
          </a:p>
          <a:p>
            <a:pPr marL="174708" lvl="0" indent="-98508" algn="l" rtl="0">
              <a:spcBef>
                <a:spcPts val="0"/>
              </a:spcBef>
              <a:spcAft>
                <a:spcPts val="0"/>
              </a:spcAft>
              <a:buClr>
                <a:schemeClr val="dk1"/>
              </a:buClr>
              <a:buSzPts val="1200"/>
              <a:buFont typeface="Arial"/>
              <a:buNone/>
            </a:pPr>
            <a:r>
              <a:rPr lang="sv-SE" dirty="0"/>
              <a:t>   Blåstömningen styrs från tre nivåer i centrala nervsystemet; hjärnans framlob (Centrala</a:t>
            </a:r>
            <a:r>
              <a:rPr lang="en-US" dirty="0"/>
              <a:t> </a:t>
            </a:r>
            <a:r>
              <a:rPr lang="en-US" dirty="0" err="1"/>
              <a:t>Miktions</a:t>
            </a:r>
            <a:r>
              <a:rPr lang="en-US" dirty="0"/>
              <a:t> </a:t>
            </a:r>
            <a:r>
              <a:rPr lang="en-US" dirty="0" err="1"/>
              <a:t>Centrat</a:t>
            </a:r>
            <a:r>
              <a:rPr lang="en-US" dirty="0"/>
              <a:t>, CMC)</a:t>
            </a:r>
            <a:r>
              <a:rPr lang="sv-SE" dirty="0"/>
              <a:t> med viljemässig kontroll, </a:t>
            </a:r>
            <a:r>
              <a:rPr lang="sv-SE" dirty="0" err="1"/>
              <a:t>miktionscentrum</a:t>
            </a:r>
            <a:r>
              <a:rPr lang="sv-SE" dirty="0"/>
              <a:t> i hjärnstammen (</a:t>
            </a:r>
            <a:r>
              <a:rPr lang="sv-SE" dirty="0" err="1"/>
              <a:t>Pontina</a:t>
            </a:r>
            <a:r>
              <a:rPr lang="sv-SE" dirty="0"/>
              <a:t> </a:t>
            </a:r>
            <a:r>
              <a:rPr lang="sv-SE" dirty="0" err="1"/>
              <a:t>Miktions</a:t>
            </a:r>
            <a:r>
              <a:rPr lang="sv-SE" dirty="0"/>
              <a:t> Centrat, PMC) och i ryggmärgens nedre del (Sakrala </a:t>
            </a:r>
            <a:r>
              <a:rPr lang="sv-SE" dirty="0" err="1"/>
              <a:t>Miktions</a:t>
            </a:r>
            <a:r>
              <a:rPr lang="sv-SE" dirty="0"/>
              <a:t> Centrat). Det är i CMC vi aktivt fattar beslutet att fördröja eller tillåta blåstömning. </a:t>
            </a:r>
            <a:r>
              <a:rPr lang="sv-SE" dirty="0">
                <a:solidFill>
                  <a:srgbClr val="FF0000"/>
                </a:solidFill>
              </a:rPr>
              <a:t>När beslut fattats </a:t>
            </a:r>
            <a:r>
              <a:rPr lang="sv-SE" dirty="0"/>
              <a:t>att det är lämpligt att kissa sänder CMC en signal till PMC och blåsan drar ihop sig och </a:t>
            </a:r>
            <a:r>
              <a:rPr lang="sv-SE" dirty="0" err="1"/>
              <a:t>sfinktern</a:t>
            </a:r>
            <a:r>
              <a:rPr lang="sv-SE" dirty="0"/>
              <a:t> slappnar av. </a:t>
            </a:r>
            <a:r>
              <a:rPr lang="sv-SE" dirty="0" err="1"/>
              <a:t>Sacrala</a:t>
            </a:r>
            <a:r>
              <a:rPr lang="sv-SE" dirty="0"/>
              <a:t> Reflex Centret är beläget i den nedre delen av ryggmärgen. Det är där de nerver som är viktiga för urinblåsans funktion, de perifera nerverna, förgrena sig från ryggmärgen. Det är främst tre nerver som kommer från ryggmärgen: </a:t>
            </a:r>
            <a:r>
              <a:rPr lang="sv-SE" dirty="0" err="1"/>
              <a:t>Nervus</a:t>
            </a:r>
            <a:r>
              <a:rPr lang="sv-SE" dirty="0"/>
              <a:t> </a:t>
            </a:r>
            <a:r>
              <a:rPr lang="sv-SE" dirty="0" err="1"/>
              <a:t>Hypogastriska</a:t>
            </a:r>
            <a:r>
              <a:rPr lang="sv-SE" dirty="0"/>
              <a:t> som är ansvarig för den aktiva avslappningen av urinblåsans muskler under fyllning. </a:t>
            </a:r>
            <a:r>
              <a:rPr lang="sv-SE" dirty="0" err="1"/>
              <a:t>Nervus</a:t>
            </a:r>
            <a:r>
              <a:rPr lang="sv-SE" dirty="0"/>
              <a:t> </a:t>
            </a:r>
            <a:r>
              <a:rPr lang="sv-SE" dirty="0" err="1"/>
              <a:t>Pelvicus</a:t>
            </a:r>
            <a:r>
              <a:rPr lang="sv-SE" dirty="0"/>
              <a:t> som ser till att blåsan drar ihop sig och urinröret slappnar av vid </a:t>
            </a:r>
            <a:r>
              <a:rPr lang="sv-SE" dirty="0" err="1"/>
              <a:t>miktion</a:t>
            </a:r>
            <a:r>
              <a:rPr lang="sv-SE" dirty="0"/>
              <a:t>  Den tredje nerven, </a:t>
            </a:r>
            <a:r>
              <a:rPr lang="sv-SE" dirty="0" err="1"/>
              <a:t>Nervus</a:t>
            </a:r>
            <a:r>
              <a:rPr lang="sv-SE" dirty="0"/>
              <a:t> </a:t>
            </a:r>
            <a:r>
              <a:rPr lang="sv-SE" dirty="0" err="1"/>
              <a:t>Pudendalis</a:t>
            </a:r>
            <a:r>
              <a:rPr lang="sv-SE" dirty="0"/>
              <a:t> är en somatisk nerv det vill säga en nerv som vi kan påverka med viljan. När urinblåsan blir full, aktiveras spänningsreceptorer i blåsväggen och en </a:t>
            </a:r>
            <a:r>
              <a:rPr lang="sv-SE" dirty="0" err="1"/>
              <a:t>tömningsignal</a:t>
            </a:r>
            <a:r>
              <a:rPr lang="sv-SE" dirty="0"/>
              <a:t> registreras. Detta görs genom att CMC sänder en signal till PMC som koordinerar </a:t>
            </a:r>
            <a:r>
              <a:rPr lang="sv-SE" dirty="0" err="1"/>
              <a:t>sfinktern</a:t>
            </a:r>
            <a:r>
              <a:rPr lang="sv-SE" dirty="0"/>
              <a:t> och </a:t>
            </a:r>
            <a:r>
              <a:rPr lang="sv-SE" dirty="0" err="1"/>
              <a:t>detrusorn</a:t>
            </a:r>
            <a:r>
              <a:rPr lang="sv-SE" dirty="0"/>
              <a:t>.</a:t>
            </a:r>
            <a:endParaRPr lang="en-US" dirty="0"/>
          </a:p>
          <a:p>
            <a:pPr marL="174708" lvl="0" indent="-98508" algn="l" rtl="0">
              <a:spcBef>
                <a:spcPts val="0"/>
              </a:spcBef>
              <a:spcAft>
                <a:spcPts val="0"/>
              </a:spcAft>
              <a:buClr>
                <a:schemeClr val="dk1"/>
              </a:buClr>
              <a:buSzPts val="1200"/>
              <a:buFont typeface="Arial"/>
              <a:buNone/>
            </a:pPr>
            <a:endParaRPr lang="en-US" dirty="0"/>
          </a:p>
          <a:p>
            <a:pPr marL="174708" lvl="0" indent="-98508" algn="l" rtl="0">
              <a:spcBef>
                <a:spcPts val="0"/>
              </a:spcBef>
              <a:spcAft>
                <a:spcPts val="0"/>
              </a:spcAft>
              <a:buClr>
                <a:schemeClr val="dk1"/>
              </a:buClr>
              <a:buSzPts val="1200"/>
              <a:buFont typeface="Arial"/>
              <a:buNone/>
            </a:pPr>
            <a:endParaRPr lang="en-US" dirty="0"/>
          </a:p>
          <a:p>
            <a:pPr marL="174708" lvl="0" indent="-98508" algn="l" rtl="0">
              <a:spcBef>
                <a:spcPts val="0"/>
              </a:spcBef>
              <a:spcAft>
                <a:spcPts val="0"/>
              </a:spcAft>
              <a:buClr>
                <a:schemeClr val="dk1"/>
              </a:buClr>
              <a:buSzPts val="1200"/>
              <a:buFont typeface="Arial"/>
              <a:buNone/>
            </a:pPr>
            <a:endParaRPr lang="en-US" dirty="0"/>
          </a:p>
          <a:p>
            <a:pPr marL="174708" lvl="0" indent="-98508" algn="l" rtl="0">
              <a:spcBef>
                <a:spcPts val="0"/>
              </a:spcBef>
              <a:spcAft>
                <a:spcPts val="0"/>
              </a:spcAft>
              <a:buClr>
                <a:schemeClr val="dk1"/>
              </a:buClr>
              <a:buSzPts val="1200"/>
              <a:buFont typeface="Arial"/>
              <a:buNone/>
            </a:pPr>
            <a:endParaRPr lang="en-US" dirty="0"/>
          </a:p>
          <a:p>
            <a:pPr marL="174708" lvl="0" indent="-98508" algn="l" rtl="0">
              <a:spcBef>
                <a:spcPts val="0"/>
              </a:spcBef>
              <a:spcAft>
                <a:spcPts val="0"/>
              </a:spcAft>
              <a:buClr>
                <a:schemeClr val="dk1"/>
              </a:buClr>
              <a:buSzPts val="1200"/>
              <a:buFont typeface="Arial"/>
              <a:buNone/>
            </a:pPr>
            <a:endParaRPr lang="en-US"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p:txBody>
      </p:sp>
      <p:sp>
        <p:nvSpPr>
          <p:cNvPr id="197" name="Google Shape;197;p8:notes"/>
          <p:cNvSpPr txBox="1">
            <a:spLocks noGrp="1"/>
          </p:cNvSpPr>
          <p:nvPr>
            <p:ph type="sldNum" idx="12"/>
          </p:nvPr>
        </p:nvSpPr>
        <p:spPr>
          <a:xfrm>
            <a:off x="3619088" y="8977134"/>
            <a:ext cx="3105348" cy="47420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7</a:t>
            </a:fld>
            <a:endParaRPr>
              <a:solidFill>
                <a:srgbClr val="000000"/>
              </a:solidFill>
            </a:endParaRPr>
          </a:p>
        </p:txBody>
      </p:sp>
      <p:sp>
        <p:nvSpPr>
          <p:cNvPr id="168" name="Google Shape;16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9" name="Google Shape;16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r>
              <a:rPr lang="sv-SE" sz="1050" dirty="0"/>
              <a:t>Det faktum att foster och spädbarn tömmer urinblåsan många gånger om dagen tyder på att koordinationen av blåsans muskulatur och musklerna runt urinröret ännu inte är helt utvecklad. Vid denna ålder töms urinblåsan genom reflex när en viss volym uppnås. Oftast töms urinblåsan helt men inte</a:t>
            </a:r>
            <a:r>
              <a:rPr lang="sv-SE" sz="1400" dirty="0"/>
              <a:t> alltid. I de fallen töms blåsan snart igen för att undvika kvarvarande urin. </a:t>
            </a:r>
            <a:r>
              <a:rPr lang="sv-SE" sz="1050" dirty="0"/>
              <a:t>Det är ändå viktigt att betona att ett friskt barn bör kissa i portioner. Det ska inte finnas något läckage. Detta är vad som kallas ett barn som är fysiologiskt kontinent, men inte socialt kontinent.</a:t>
            </a:r>
          </a:p>
          <a:p>
            <a:pPr marL="0" lvl="0" indent="0" algn="l" rtl="0">
              <a:lnSpc>
                <a:spcPct val="80000"/>
              </a:lnSpc>
              <a:spcBef>
                <a:spcPts val="0"/>
              </a:spcBef>
              <a:spcAft>
                <a:spcPts val="0"/>
              </a:spcAft>
              <a:buNone/>
            </a:pPr>
            <a:r>
              <a:rPr lang="sv-SE" sz="1050" dirty="0"/>
              <a:t>Vid 2–3 års ålder kan barn börja kontrollera sin urinblåsa med viljan och vid 3 års ålder är mer än 80 % </a:t>
            </a:r>
            <a:r>
              <a:rPr lang="sv-SE" sz="1050" dirty="0" err="1"/>
              <a:t>kontinenta</a:t>
            </a:r>
            <a:r>
              <a:rPr lang="sv-SE" sz="1050" dirty="0"/>
              <a:t> dagtid. 90 % av alla sexåringar är torra både dag och natt. De kan nu kontrollera både </a:t>
            </a:r>
            <a:r>
              <a:rPr lang="sv-SE" sz="1050" dirty="0" err="1"/>
              <a:t>sfinktern</a:t>
            </a:r>
            <a:r>
              <a:rPr lang="sv-SE" sz="1050" dirty="0"/>
              <a:t> och urinblåsan och kan både initiera och avbryta </a:t>
            </a:r>
            <a:r>
              <a:rPr lang="sv-SE" sz="1050" dirty="0" err="1"/>
              <a:t>miktionen</a:t>
            </a:r>
            <a:r>
              <a:rPr lang="sv-SE" sz="1050" dirty="0"/>
              <a:t>.</a:t>
            </a:r>
          </a:p>
          <a:p>
            <a:pPr marL="0" lvl="0" indent="0" algn="l" rtl="0">
              <a:lnSpc>
                <a:spcPct val="80000"/>
              </a:lnSpc>
              <a:spcBef>
                <a:spcPts val="0"/>
              </a:spcBef>
              <a:spcAft>
                <a:spcPts val="0"/>
              </a:spcAft>
              <a:buNone/>
            </a:pPr>
            <a:r>
              <a:rPr lang="sv-SE" sz="1050" dirty="0"/>
              <a:t>När ett barn har nått tonåren har urinblåsan nått vuxenkapacitet, vilket är cirka 500 ml.</a:t>
            </a:r>
            <a:endParaRPr sz="800" i="1" dirty="0"/>
          </a:p>
        </p:txBody>
      </p:sp>
    </p:spTree>
    <p:extLst>
      <p:ext uri="{BB962C8B-B14F-4D97-AF65-F5344CB8AC3E}">
        <p14:creationId xmlns:p14="http://schemas.microsoft.com/office/powerpoint/2010/main" val="1764279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8</a:t>
            </a:fld>
            <a:endParaRPr>
              <a:solidFill>
                <a:srgbClr val="000000"/>
              </a:solidFill>
            </a:endParaRPr>
          </a:p>
        </p:txBody>
      </p:sp>
      <p:sp>
        <p:nvSpPr>
          <p:cNvPr id="168" name="Google Shape;16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9" name="Google Shape;16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r>
              <a:rPr lang="sv-SE" sz="1800" dirty="0">
                <a:solidFill>
                  <a:srgbClr val="1E1E1E"/>
                </a:solidFill>
                <a:effectLst/>
                <a:latin typeface="+mn-lt"/>
                <a:ea typeface="Times New Roman" panose="02020603050405020304" pitchFamily="18" charset="0"/>
              </a:rPr>
              <a:t>Urinblåsan har två funktioner, att lagra och tömma ut urinen, varav den sistnämnda är den kritiska. Kan urinblåsan inte tömmas hotas njurfunktionen allvarligt. Läckage av urin, urininkontinens, är socialt och psykologiskt mycket jobbigt för barnet och familjen men utgör ingen fara för njurarna. Det är inte ovanligt med störningar både av lagringen och tömningen av urin. Det är av största vikt att barn med lagrings- och tömningssymtom blir utredda och får behandling. </a:t>
            </a:r>
          </a:p>
          <a:p>
            <a:pPr marL="0" lvl="0" indent="0" algn="l" rtl="0">
              <a:lnSpc>
                <a:spcPct val="80000"/>
              </a:lnSpc>
              <a:spcBef>
                <a:spcPts val="0"/>
              </a:spcBef>
              <a:spcAft>
                <a:spcPts val="0"/>
              </a:spcAft>
              <a:buNone/>
            </a:pPr>
            <a:endParaRPr sz="800" i="1" dirty="0"/>
          </a:p>
        </p:txBody>
      </p:sp>
    </p:spTree>
    <p:extLst>
      <p:ext uri="{BB962C8B-B14F-4D97-AF65-F5344CB8AC3E}">
        <p14:creationId xmlns:p14="http://schemas.microsoft.com/office/powerpoint/2010/main" val="3998398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9</a:t>
            </a:fld>
            <a:endParaRPr>
              <a:solidFill>
                <a:srgbClr val="000000"/>
              </a:solidFill>
            </a:endParaRPr>
          </a:p>
        </p:txBody>
      </p:sp>
      <p:sp>
        <p:nvSpPr>
          <p:cNvPr id="168" name="Google Shape;16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9" name="Google Shape;16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r>
              <a:rPr lang="sv-SE" sz="1050" dirty="0">
                <a:latin typeface="+mn-lt"/>
              </a:rPr>
              <a:t>Neurogen skada:</a:t>
            </a:r>
          </a:p>
          <a:p>
            <a:pPr marL="0" marR="0" lvl="0" indent="0" algn="l" defTabSz="914400" rtl="0" eaLnBrk="1" fontAlgn="auto" latinLnBrk="0" hangingPunct="1">
              <a:lnSpc>
                <a:spcPct val="80000"/>
              </a:lnSpc>
              <a:spcBef>
                <a:spcPts val="0"/>
              </a:spcBef>
              <a:spcAft>
                <a:spcPts val="0"/>
              </a:spcAft>
              <a:buClrTx/>
              <a:buSzTx/>
              <a:buFontTx/>
              <a:buNone/>
              <a:tabLst/>
              <a:defRPr/>
            </a:pPr>
            <a:r>
              <a:rPr lang="sv-SE" sz="1050" dirty="0">
                <a:latin typeface="+mn-lt"/>
              </a:rPr>
              <a:t>Neurogen blåsrubbning orsakas av en störd innervation, nervförsörjning, till blåsa och/eller </a:t>
            </a:r>
            <a:r>
              <a:rPr lang="sv-SE" sz="1050" dirty="0" err="1">
                <a:latin typeface="+mn-lt"/>
              </a:rPr>
              <a:t>sfinkter</a:t>
            </a:r>
            <a:r>
              <a:rPr lang="sv-SE" sz="1050" dirty="0">
                <a:latin typeface="+mn-lt"/>
              </a:rPr>
              <a:t>. </a:t>
            </a:r>
            <a:endParaRPr lang="sv-SE" sz="800" dirty="0">
              <a:latin typeface="+mn-lt"/>
            </a:endParaRPr>
          </a:p>
          <a:p>
            <a:pPr marL="0" lvl="0" indent="0" algn="l" rtl="0">
              <a:lnSpc>
                <a:spcPct val="80000"/>
              </a:lnSpc>
              <a:spcBef>
                <a:spcPts val="0"/>
              </a:spcBef>
              <a:spcAft>
                <a:spcPts val="0"/>
              </a:spcAft>
              <a:buNone/>
            </a:pPr>
            <a:r>
              <a:rPr lang="sv-SE" sz="1400" dirty="0">
                <a:latin typeface="+mn-lt"/>
              </a:rPr>
              <a:t>Denna skada kan göra att urinblåsan är </a:t>
            </a:r>
            <a:r>
              <a:rPr lang="sv-SE" sz="1400" dirty="0" err="1">
                <a:latin typeface="+mn-lt"/>
              </a:rPr>
              <a:t>hypoaktiv</a:t>
            </a:r>
            <a:r>
              <a:rPr lang="sv-SE" sz="1400" dirty="0">
                <a:latin typeface="+mn-lt"/>
              </a:rPr>
              <a:t> (vilket innebär att den inte kan dra ihop sig och tömmas helt) eller hyperaktiv (där den drar ihop sig för snabbt eller ofta). Nervskada kan resultera i försämring av blåsmuskeln och/eller </a:t>
            </a:r>
            <a:r>
              <a:rPr lang="sv-SE" sz="1400" dirty="0" err="1">
                <a:latin typeface="+mn-lt"/>
              </a:rPr>
              <a:t>sfinktern</a:t>
            </a:r>
            <a:r>
              <a:rPr lang="sv-SE" sz="1400" dirty="0">
                <a:latin typeface="+mn-lt"/>
              </a:rPr>
              <a:t>. </a:t>
            </a:r>
            <a:r>
              <a:rPr lang="sv-SE" sz="2000" dirty="0">
                <a:latin typeface="+mn-lt"/>
              </a:rPr>
              <a:t>En neurogen blåsrubbning kan leder till tre huvudproblem: höga tryck i blåsan, försvårad tömning och urinläckage.</a:t>
            </a:r>
          </a:p>
          <a:p>
            <a:pPr marL="0" lvl="0" indent="0" algn="l" rtl="0">
              <a:lnSpc>
                <a:spcPct val="80000"/>
              </a:lnSpc>
              <a:spcBef>
                <a:spcPts val="0"/>
              </a:spcBef>
              <a:spcAft>
                <a:spcPts val="0"/>
              </a:spcAft>
              <a:buNone/>
            </a:pPr>
            <a:r>
              <a:rPr lang="sv-SE" sz="2000" dirty="0">
                <a:latin typeface="+mn-lt"/>
              </a:rPr>
              <a:t>Vid högt tryck i urinblåsan kan urinen pressas tillbaka till njurarna igen och föra med sig bakterier som kan leda till infektioner i njurarna som följd.</a:t>
            </a:r>
          </a:p>
          <a:p>
            <a:pPr marL="0" lvl="0" indent="0" algn="l" rtl="0">
              <a:lnSpc>
                <a:spcPct val="80000"/>
              </a:lnSpc>
              <a:spcBef>
                <a:spcPts val="0"/>
              </a:spcBef>
              <a:spcAft>
                <a:spcPts val="0"/>
              </a:spcAft>
              <a:buNone/>
            </a:pPr>
            <a:r>
              <a:rPr lang="sv-SE" sz="2000" dirty="0">
                <a:latin typeface="+mn-lt"/>
              </a:rPr>
              <a:t>När samspelet mellan </a:t>
            </a:r>
            <a:r>
              <a:rPr lang="sv-SE" sz="2000" dirty="0" err="1">
                <a:latin typeface="+mn-lt"/>
              </a:rPr>
              <a:t>sfinktern</a:t>
            </a:r>
            <a:r>
              <a:rPr lang="sv-SE" sz="2000" dirty="0">
                <a:latin typeface="+mn-lt"/>
              </a:rPr>
              <a:t> och urinblåsans muskulatur inte fungerar, drar båda ihop sig samtidigt när blåsan ska tömmas. Detta kallas för </a:t>
            </a:r>
            <a:r>
              <a:rPr lang="sv-SE" sz="2000" dirty="0" err="1">
                <a:latin typeface="+mn-lt"/>
              </a:rPr>
              <a:t>detrusor-sfinkterdyssynergi</a:t>
            </a:r>
            <a:r>
              <a:rPr lang="sv-SE" sz="2000" dirty="0">
                <a:latin typeface="+mn-lt"/>
              </a:rPr>
              <a:t> och leder till att urinblåsan inte kan tömma sig. I denna så kallade </a:t>
            </a:r>
            <a:r>
              <a:rPr lang="sv-SE" sz="2000" dirty="0" err="1">
                <a:latin typeface="+mn-lt"/>
              </a:rPr>
              <a:t>residualurin</a:t>
            </a:r>
            <a:r>
              <a:rPr lang="sv-SE" sz="2000" dirty="0">
                <a:latin typeface="+mn-lt"/>
              </a:rPr>
              <a:t> kan bakterier växa till och leda till urinvägsinfektioner. </a:t>
            </a:r>
          </a:p>
          <a:p>
            <a:pPr marL="0" lvl="0" indent="0" algn="l" rtl="0">
              <a:lnSpc>
                <a:spcPct val="80000"/>
              </a:lnSpc>
              <a:spcBef>
                <a:spcPts val="0"/>
              </a:spcBef>
              <a:spcAft>
                <a:spcPts val="0"/>
              </a:spcAft>
              <a:buNone/>
            </a:pPr>
            <a:r>
              <a:rPr lang="sv-SE" sz="2000" dirty="0">
                <a:latin typeface="+mn-lt"/>
              </a:rPr>
              <a:t>Den vanligaste orsakerna till njurskador hos personer med neurogen blåsrubbning är högt tryck i blåsan och urinvägsinfektioner.</a:t>
            </a:r>
            <a:endParaRPr lang="sv-SE" sz="1400" dirty="0">
              <a:latin typeface="+mn-lt"/>
            </a:endParaRPr>
          </a:p>
          <a:p>
            <a:pPr marL="0" lvl="0" indent="0" algn="l" rtl="0">
              <a:lnSpc>
                <a:spcPct val="80000"/>
              </a:lnSpc>
              <a:spcBef>
                <a:spcPts val="0"/>
              </a:spcBef>
              <a:spcAft>
                <a:spcPts val="0"/>
              </a:spcAft>
              <a:buNone/>
            </a:pPr>
            <a:r>
              <a:rPr lang="sv-SE" sz="1400" dirty="0">
                <a:latin typeface="+mn-lt"/>
              </a:rPr>
              <a:t>Avflödeshinder:</a:t>
            </a:r>
          </a:p>
          <a:p>
            <a:pPr marL="0" lvl="0" indent="0" algn="l" rtl="0">
              <a:lnSpc>
                <a:spcPct val="80000"/>
              </a:lnSpc>
              <a:spcBef>
                <a:spcPts val="0"/>
              </a:spcBef>
              <a:spcAft>
                <a:spcPts val="0"/>
              </a:spcAft>
              <a:buNone/>
            </a:pPr>
            <a:r>
              <a:rPr lang="sv-SE" sz="1400" dirty="0">
                <a:latin typeface="+mn-lt"/>
              </a:rPr>
              <a:t>Ett hinder under tömning; något som är i vägen för urinflödet. Avflödeshinder kännetecknas av högt tryck i urinblåsan och ett svagt flöde vid urinering.</a:t>
            </a:r>
          </a:p>
          <a:p>
            <a:pPr marL="0" lvl="0" indent="0" algn="l" rtl="0">
              <a:lnSpc>
                <a:spcPct val="80000"/>
              </a:lnSpc>
              <a:spcBef>
                <a:spcPts val="0"/>
              </a:spcBef>
              <a:spcAft>
                <a:spcPts val="0"/>
              </a:spcAft>
              <a:buNone/>
            </a:pPr>
            <a:r>
              <a:rPr lang="sv-SE" sz="1400" dirty="0">
                <a:latin typeface="+mn-lt"/>
              </a:rPr>
              <a:t>Medfödda missbildningar:</a:t>
            </a:r>
          </a:p>
          <a:p>
            <a:pPr marL="0" lvl="0" indent="0" algn="l" rtl="0">
              <a:lnSpc>
                <a:spcPct val="80000"/>
              </a:lnSpc>
              <a:spcBef>
                <a:spcPts val="0"/>
              </a:spcBef>
              <a:spcAft>
                <a:spcPts val="0"/>
              </a:spcAft>
              <a:buNone/>
            </a:pPr>
            <a:r>
              <a:rPr lang="sv-SE" sz="1400" b="0" i="0" dirty="0" err="1">
                <a:solidFill>
                  <a:srgbClr val="4D5156"/>
                </a:solidFill>
                <a:effectLst/>
                <a:latin typeface="+mn-lt"/>
              </a:rPr>
              <a:t>Blåsextrofi</a:t>
            </a:r>
            <a:r>
              <a:rPr lang="sv-SE" sz="1400" b="0" i="0" dirty="0">
                <a:solidFill>
                  <a:srgbClr val="4D5156"/>
                </a:solidFill>
                <a:effectLst/>
                <a:latin typeface="+mn-lt"/>
              </a:rPr>
              <a:t> är en ovanlig missbildning då urinblåsan inte slutits utan den ligger öppen på nedre delen av buken när barnet föds.</a:t>
            </a:r>
            <a:endParaRPr lang="sv-SE" sz="1050" dirty="0">
              <a:latin typeface="+mn-lt"/>
            </a:endParaRPr>
          </a:p>
          <a:p>
            <a:pPr marL="0" lvl="0" indent="0" algn="l" rtl="0">
              <a:lnSpc>
                <a:spcPct val="80000"/>
              </a:lnSpc>
              <a:spcBef>
                <a:spcPts val="0"/>
              </a:spcBef>
              <a:spcAft>
                <a:spcPts val="0"/>
              </a:spcAft>
              <a:buNone/>
            </a:pPr>
            <a:endParaRPr sz="800" i="1" dirty="0"/>
          </a:p>
        </p:txBody>
      </p:sp>
    </p:spTree>
    <p:extLst>
      <p:ext uri="{BB962C8B-B14F-4D97-AF65-F5344CB8AC3E}">
        <p14:creationId xmlns:p14="http://schemas.microsoft.com/office/powerpoint/2010/main" val="2686472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endParaRPr lang="en-US" dirty="0"/>
          </a:p>
        </p:txBody>
      </p:sp>
    </p:spTree>
    <p:extLst>
      <p:ext uri="{BB962C8B-B14F-4D97-AF65-F5344CB8AC3E}">
        <p14:creationId xmlns:p14="http://schemas.microsoft.com/office/powerpoint/2010/main" val="36998542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Platshållare för innehåll 2">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latshållare för innehåll 3">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478456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sv-SE"/>
              <a:t>Klicka här för att ändra format</a:t>
            </a:r>
            <a:endParaRPr lang="en-US" dirty="0"/>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073600"/>
            <a:ext cx="10515600" cy="4230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32982927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43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sv-SE"/>
              <a:t>Klicka här för att ändra format</a:t>
            </a:r>
            <a:endParaRPr lang="en-US" dirty="0"/>
          </a:p>
        </p:txBody>
      </p:sp>
      <p:sp>
        <p:nvSpPr>
          <p:cNvPr id="3" name="Platshållare för innehåll 2">
            <a:extLst>
              <a:ext uri="{FF2B5EF4-FFF2-40B4-BE49-F238E27FC236}">
                <a16:creationId xmlns:a16="http://schemas.microsoft.com/office/drawing/2014/main" id="{3C240AFC-67B3-42BB-8B2E-6F97C44781BF}"/>
              </a:ext>
            </a:extLst>
          </p:cNvPr>
          <p:cNvSpPr>
            <a:spLocks noGrp="1"/>
          </p:cNvSpPr>
          <p:nvPr>
            <p:ph sz="half" idx="1"/>
          </p:nvPr>
        </p:nvSpPr>
        <p:spPr>
          <a:xfrm>
            <a:off x="838200" y="2073600"/>
            <a:ext cx="5181600" cy="4230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Platshållare för innehåll 3">
            <a:extLst>
              <a:ext uri="{FF2B5EF4-FFF2-40B4-BE49-F238E27FC236}">
                <a16:creationId xmlns:a16="http://schemas.microsoft.com/office/drawing/2014/main" id="{62BC5A6B-23F7-4B64-ADA5-9567EC832B59}"/>
              </a:ext>
            </a:extLst>
          </p:cNvPr>
          <p:cNvSpPr>
            <a:spLocks noGrp="1"/>
          </p:cNvSpPr>
          <p:nvPr>
            <p:ph sz="half" idx="2"/>
          </p:nvPr>
        </p:nvSpPr>
        <p:spPr>
          <a:xfrm>
            <a:off x="6172200" y="2073600"/>
            <a:ext cx="5181600" cy="4230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17389393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Tree>
    <p:extLst>
      <p:ext uri="{BB962C8B-B14F-4D97-AF65-F5344CB8AC3E}">
        <p14:creationId xmlns:p14="http://schemas.microsoft.com/office/powerpoint/2010/main" val="33953510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32096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3616664"/>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Platshållare för innehåll 2">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latshållare för innehåll 3">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0863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888892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69131905"/>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746971"/>
            <a:ext cx="10515600" cy="1223493"/>
          </a:xfrm>
          <a:prstGeom prst="rect">
            <a:avLst/>
          </a:prstGeom>
        </p:spPr>
        <p:txBody>
          <a:bodyPr vert="horz" lIns="91440" tIns="45720" rIns="91440" bIns="45720" rtlCol="0" anchor="ctr">
            <a:normAutofit/>
          </a:bodyPr>
          <a:lstStyle/>
          <a:p>
            <a:r>
              <a:rPr lang="sv-SE"/>
              <a:t>Klicka här för att ändra format</a:t>
            </a:r>
            <a:endParaRPr lang="en-US" dirty="0"/>
          </a:p>
        </p:txBody>
      </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072535"/>
            <a:ext cx="10515600" cy="4225232"/>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34808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15">
            <a:extLst>
              <a:ext uri="{FF2B5EF4-FFF2-40B4-BE49-F238E27FC236}">
                <a16:creationId xmlns:a16="http://schemas.microsoft.com/office/drawing/2014/main" id="{F3BD6E87-CA0C-438D-96A7-6C57D98FBB29}"/>
              </a:ext>
            </a:extLst>
          </p:cNvPr>
          <p:cNvSpPr>
            <a:spLocks/>
          </p:cNvSpPr>
          <p:nvPr/>
        </p:nvSpPr>
        <p:spPr bwMode="auto">
          <a:xfrm>
            <a:off x="214801" y="216000"/>
            <a:ext cx="11760266" cy="336550"/>
          </a:xfrm>
          <a:custGeom>
            <a:avLst/>
            <a:gdLst>
              <a:gd name="T0" fmla="*/ 2152 w 2152"/>
              <a:gd name="T1" fmla="*/ 0 h 104"/>
              <a:gd name="T2" fmla="*/ 104 w 2152"/>
              <a:gd name="T3" fmla="*/ 0 h 104"/>
              <a:gd name="T4" fmla="*/ 0 w 2152"/>
              <a:gd name="T5" fmla="*/ 104 h 104"/>
              <a:gd name="connsiteX0" fmla="*/ 17224 w 17224"/>
              <a:gd name="connsiteY0" fmla="*/ 0 h 10000"/>
              <a:gd name="connsiteX1" fmla="*/ 483 w 17224"/>
              <a:gd name="connsiteY1" fmla="*/ 0 h 10000"/>
              <a:gd name="connsiteX2" fmla="*/ 0 w 17224"/>
              <a:gd name="connsiteY2" fmla="*/ 10000 h 10000"/>
            </a:gdLst>
            <a:ahLst/>
            <a:cxnLst>
              <a:cxn ang="0">
                <a:pos x="connsiteX0" y="connsiteY0"/>
              </a:cxn>
              <a:cxn ang="0">
                <a:pos x="connsiteX1" y="connsiteY1"/>
              </a:cxn>
              <a:cxn ang="0">
                <a:pos x="connsiteX2" y="connsiteY2"/>
              </a:cxn>
            </a:cxnLst>
            <a:rect l="l" t="t" r="r" b="b"/>
            <a:pathLst>
              <a:path w="17224" h="10000">
                <a:moveTo>
                  <a:pt x="17224" y="0"/>
                </a:moveTo>
                <a:lnTo>
                  <a:pt x="483" y="0"/>
                </a:lnTo>
                <a:cubicBezTo>
                  <a:pt x="483" y="0"/>
                  <a:pt x="0" y="0"/>
                  <a:pt x="0" y="10000"/>
                </a:cubicBezTo>
              </a:path>
            </a:pathLst>
          </a:custGeom>
          <a:noFill/>
          <a:ln w="9525"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Freeform 5">
            <a:extLst>
              <a:ext uri="{FF2B5EF4-FFF2-40B4-BE49-F238E27FC236}">
                <a16:creationId xmlns:a16="http://schemas.microsoft.com/office/drawing/2014/main" id="{7713221E-6E72-488C-A20B-C6CF1C88823B}"/>
              </a:ext>
            </a:extLst>
          </p:cNvPr>
          <p:cNvSpPr>
            <a:spLocks noEditPoints="1"/>
          </p:cNvSpPr>
          <p:nvPr/>
        </p:nvSpPr>
        <p:spPr bwMode="auto">
          <a:xfrm>
            <a:off x="10528300" y="34808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Freeform 15">
            <a:extLst>
              <a:ext uri="{FF2B5EF4-FFF2-40B4-BE49-F238E27FC236}">
                <a16:creationId xmlns:a16="http://schemas.microsoft.com/office/drawing/2014/main" id="{94AD8C86-734D-4CC3-8AFE-EFA75A733E27}"/>
              </a:ext>
            </a:extLst>
          </p:cNvPr>
          <p:cNvSpPr>
            <a:spLocks/>
          </p:cNvSpPr>
          <p:nvPr/>
        </p:nvSpPr>
        <p:spPr bwMode="auto">
          <a:xfrm>
            <a:off x="214801" y="216000"/>
            <a:ext cx="11760266" cy="336550"/>
          </a:xfrm>
          <a:custGeom>
            <a:avLst/>
            <a:gdLst>
              <a:gd name="T0" fmla="*/ 2152 w 2152"/>
              <a:gd name="T1" fmla="*/ 0 h 104"/>
              <a:gd name="T2" fmla="*/ 104 w 2152"/>
              <a:gd name="T3" fmla="*/ 0 h 104"/>
              <a:gd name="T4" fmla="*/ 0 w 2152"/>
              <a:gd name="T5" fmla="*/ 104 h 104"/>
              <a:gd name="connsiteX0" fmla="*/ 17224 w 17224"/>
              <a:gd name="connsiteY0" fmla="*/ 0 h 10000"/>
              <a:gd name="connsiteX1" fmla="*/ 483 w 17224"/>
              <a:gd name="connsiteY1" fmla="*/ 0 h 10000"/>
              <a:gd name="connsiteX2" fmla="*/ 0 w 17224"/>
              <a:gd name="connsiteY2" fmla="*/ 10000 h 10000"/>
            </a:gdLst>
            <a:ahLst/>
            <a:cxnLst>
              <a:cxn ang="0">
                <a:pos x="connsiteX0" y="connsiteY0"/>
              </a:cxn>
              <a:cxn ang="0">
                <a:pos x="connsiteX1" y="connsiteY1"/>
              </a:cxn>
              <a:cxn ang="0">
                <a:pos x="connsiteX2" y="connsiteY2"/>
              </a:cxn>
            </a:cxnLst>
            <a:rect l="l" t="t" r="r" b="b"/>
            <a:pathLst>
              <a:path w="17224" h="10000">
                <a:moveTo>
                  <a:pt x="17224" y="0"/>
                </a:moveTo>
                <a:lnTo>
                  <a:pt x="483" y="0"/>
                </a:lnTo>
                <a:cubicBezTo>
                  <a:pt x="483" y="0"/>
                  <a:pt x="0" y="0"/>
                  <a:pt x="0" y="10000"/>
                </a:cubicBezTo>
              </a:path>
            </a:pathLst>
          </a:custGeom>
          <a:noFill/>
          <a:ln w="1905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2959529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810" r:id="rId4"/>
  </p:sldLayoutIdLst>
  <p:txStyles>
    <p:titleStyle>
      <a:lvl1pPr algn="l" defTabSz="914400" rtl="0" eaLnBrk="1" latinLnBrk="0" hangingPunct="1">
        <a:lnSpc>
          <a:spcPct val="90000"/>
        </a:lnSpc>
        <a:spcBef>
          <a:spcPct val="0"/>
        </a:spcBef>
        <a:buNone/>
        <a:defRPr sz="36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ktangel: övre hörn, ett rundat och ett klippt 6">
            <a:extLst>
              <a:ext uri="{FF2B5EF4-FFF2-40B4-BE49-F238E27FC236}">
                <a16:creationId xmlns:a16="http://schemas.microsoft.com/office/drawing/2014/main" id="{2F5989B4-053B-45A3-8831-4FD01102D652}"/>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ktangel: övre hörn, ett rundat och ett klippt 8">
            <a:extLst>
              <a:ext uri="{FF2B5EF4-FFF2-40B4-BE49-F238E27FC236}">
                <a16:creationId xmlns:a16="http://schemas.microsoft.com/office/drawing/2014/main" id="{DB4F11C9-1898-47B8-BFBA-B64BDBC711AC}"/>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5">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5">
            <a:extLst>
              <a:ext uri="{FF2B5EF4-FFF2-40B4-BE49-F238E27FC236}">
                <a16:creationId xmlns:a16="http://schemas.microsoft.com/office/drawing/2014/main" id="{A710B2A7-FB73-4E4D-A0CB-815636CD8F3B}"/>
              </a:ext>
            </a:extLst>
          </p:cNvPr>
          <p:cNvSpPr>
            <a:spLocks noEditPoints="1"/>
          </p:cNvSpPr>
          <p:nvPr/>
        </p:nvSpPr>
        <p:spPr bwMode="auto">
          <a:xfrm>
            <a:off x="10587039" y="6144614"/>
            <a:ext cx="1279525" cy="33178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4561097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Lst>
  <p:txStyles>
    <p:titleStyle>
      <a:lvl1pPr algn="l" defTabSz="914400" rtl="0" eaLnBrk="1" latinLnBrk="0" hangingPunct="1">
        <a:lnSpc>
          <a:spcPct val="90000"/>
        </a:lnSpc>
        <a:spcBef>
          <a:spcPct val="0"/>
        </a:spcBef>
        <a:buNone/>
        <a:defRPr sz="36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ktangel: övre hörn, ett rundat och ett klippt 6">
            <a:extLst>
              <a:ext uri="{FF2B5EF4-FFF2-40B4-BE49-F238E27FC236}">
                <a16:creationId xmlns:a16="http://schemas.microsoft.com/office/drawing/2014/main" id="{2F5989B4-053B-45A3-8831-4FD01102D652}"/>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ktangel: övre hörn, ett rundat och ett klippt 8">
            <a:extLst>
              <a:ext uri="{FF2B5EF4-FFF2-40B4-BE49-F238E27FC236}">
                <a16:creationId xmlns:a16="http://schemas.microsoft.com/office/drawing/2014/main" id="{DB4F11C9-1898-47B8-BFBA-B64BDBC711AC}"/>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5">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5">
            <a:extLst>
              <a:ext uri="{FF2B5EF4-FFF2-40B4-BE49-F238E27FC236}">
                <a16:creationId xmlns:a16="http://schemas.microsoft.com/office/drawing/2014/main" id="{A710B2A7-FB73-4E4D-A0CB-815636CD8F3B}"/>
              </a:ext>
            </a:extLst>
          </p:cNvPr>
          <p:cNvSpPr>
            <a:spLocks noEditPoints="1"/>
          </p:cNvSpPr>
          <p:nvPr userDrawn="1"/>
        </p:nvSpPr>
        <p:spPr bwMode="auto">
          <a:xfrm>
            <a:off x="10587039" y="6144614"/>
            <a:ext cx="1279525" cy="33178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21303484"/>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En bild som visar person, klädsel, Människoansikte, träd&#10;&#10;Automatiskt genererad beskrivning">
            <a:extLst>
              <a:ext uri="{FF2B5EF4-FFF2-40B4-BE49-F238E27FC236}">
                <a16:creationId xmlns:a16="http://schemas.microsoft.com/office/drawing/2014/main" id="{31A8C062-356C-050B-FD0B-9740E64C32E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68" y="0"/>
            <a:ext cx="12192001" cy="6858000"/>
          </a:xfrm>
          <a:prstGeom prst="rect">
            <a:avLst/>
          </a:prstGeom>
        </p:spPr>
      </p:pic>
      <p:sp>
        <p:nvSpPr>
          <p:cNvPr id="6" name="Rektangel 5">
            <a:extLst>
              <a:ext uri="{FF2B5EF4-FFF2-40B4-BE49-F238E27FC236}">
                <a16:creationId xmlns:a16="http://schemas.microsoft.com/office/drawing/2014/main" id="{BEF20052-A844-A712-4575-278815ECEE84}"/>
              </a:ext>
            </a:extLst>
          </p:cNvPr>
          <p:cNvSpPr/>
          <p:nvPr/>
        </p:nvSpPr>
        <p:spPr>
          <a:xfrm flipV="1">
            <a:off x="0" y="-16098"/>
            <a:ext cx="8042988" cy="6890198"/>
          </a:xfrm>
          <a:prstGeom prst="rect">
            <a:avLst/>
          </a:prstGeom>
          <a:gradFill flip="none" rotWithShape="1">
            <a:gsLst>
              <a:gs pos="18000">
                <a:schemeClr val="bg1">
                  <a:alpha val="0"/>
                </a:schemeClr>
              </a:gs>
              <a:gs pos="100000">
                <a:schemeClr val="accent5">
                  <a:lumMod val="5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a:extLst>
              <a:ext uri="{FF2B5EF4-FFF2-40B4-BE49-F238E27FC236}">
                <a16:creationId xmlns:a16="http://schemas.microsoft.com/office/drawing/2014/main" id="{42CF2771-F00C-4F26-9786-5599D7B5D593}"/>
              </a:ext>
            </a:extLst>
          </p:cNvPr>
          <p:cNvSpPr>
            <a:spLocks noGrp="1"/>
          </p:cNvSpPr>
          <p:nvPr>
            <p:ph type="title"/>
          </p:nvPr>
        </p:nvSpPr>
        <p:spPr>
          <a:xfrm>
            <a:off x="503041" y="1635862"/>
            <a:ext cx="6221484" cy="2839828"/>
          </a:xfrm>
        </p:spPr>
        <p:txBody>
          <a:bodyPr>
            <a:noAutofit/>
          </a:bodyPr>
          <a:lstStyle/>
          <a:p>
            <a:pPr lvl="0">
              <a:spcBef>
                <a:spcPts val="0"/>
              </a:spcBef>
              <a:defRPr/>
            </a:pPr>
            <a:endParaRPr lang="sv-SE" dirty="0"/>
          </a:p>
        </p:txBody>
      </p:sp>
      <p:sp>
        <p:nvSpPr>
          <p:cNvPr id="7" name="Freeform 15">
            <a:extLst>
              <a:ext uri="{FF2B5EF4-FFF2-40B4-BE49-F238E27FC236}">
                <a16:creationId xmlns:a16="http://schemas.microsoft.com/office/drawing/2014/main" id="{67F743AE-13B7-524B-9491-4926A516C7E2}"/>
              </a:ext>
            </a:extLst>
          </p:cNvPr>
          <p:cNvSpPr>
            <a:spLocks/>
          </p:cNvSpPr>
          <p:nvPr/>
        </p:nvSpPr>
        <p:spPr bwMode="auto">
          <a:xfrm>
            <a:off x="214801" y="216000"/>
            <a:ext cx="11760266" cy="336550"/>
          </a:xfrm>
          <a:custGeom>
            <a:avLst/>
            <a:gdLst>
              <a:gd name="T0" fmla="*/ 2152 w 2152"/>
              <a:gd name="T1" fmla="*/ 0 h 104"/>
              <a:gd name="T2" fmla="*/ 104 w 2152"/>
              <a:gd name="T3" fmla="*/ 0 h 104"/>
              <a:gd name="T4" fmla="*/ 0 w 2152"/>
              <a:gd name="T5" fmla="*/ 104 h 104"/>
              <a:gd name="connsiteX0" fmla="*/ 17224 w 17224"/>
              <a:gd name="connsiteY0" fmla="*/ 0 h 10000"/>
              <a:gd name="connsiteX1" fmla="*/ 483 w 17224"/>
              <a:gd name="connsiteY1" fmla="*/ 0 h 10000"/>
              <a:gd name="connsiteX2" fmla="*/ 0 w 17224"/>
              <a:gd name="connsiteY2" fmla="*/ 10000 h 10000"/>
            </a:gdLst>
            <a:ahLst/>
            <a:cxnLst>
              <a:cxn ang="0">
                <a:pos x="connsiteX0" y="connsiteY0"/>
              </a:cxn>
              <a:cxn ang="0">
                <a:pos x="connsiteX1" y="connsiteY1"/>
              </a:cxn>
              <a:cxn ang="0">
                <a:pos x="connsiteX2" y="connsiteY2"/>
              </a:cxn>
            </a:cxnLst>
            <a:rect l="l" t="t" r="r" b="b"/>
            <a:pathLst>
              <a:path w="17224" h="10000">
                <a:moveTo>
                  <a:pt x="17224" y="0"/>
                </a:moveTo>
                <a:lnTo>
                  <a:pt x="483" y="0"/>
                </a:lnTo>
                <a:cubicBezTo>
                  <a:pt x="483" y="0"/>
                  <a:pt x="0" y="0"/>
                  <a:pt x="0" y="10000"/>
                </a:cubicBezTo>
              </a:path>
            </a:pathLst>
          </a:custGeom>
          <a:noFill/>
          <a:ln w="19050" cap="rnd">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5">
            <a:extLst>
              <a:ext uri="{FF2B5EF4-FFF2-40B4-BE49-F238E27FC236}">
                <a16:creationId xmlns:a16="http://schemas.microsoft.com/office/drawing/2014/main" id="{6EAFAFCA-6BEB-220A-6D85-F4C998FB7010}"/>
              </a:ext>
            </a:extLst>
          </p:cNvPr>
          <p:cNvSpPr>
            <a:spLocks noEditPoints="1"/>
          </p:cNvSpPr>
          <p:nvPr/>
        </p:nvSpPr>
        <p:spPr bwMode="auto">
          <a:xfrm>
            <a:off x="10528300" y="34808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8" name="Picture 7" descr="A person holding a child&#10;&#10;Description automatically generated">
            <a:extLst>
              <a:ext uri="{FF2B5EF4-FFF2-40B4-BE49-F238E27FC236}">
                <a16:creationId xmlns:a16="http://schemas.microsoft.com/office/drawing/2014/main" id="{8FC6D66A-B735-0055-824D-7B0FF973D1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63466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white paper with black text&#10;&#10;Description automatically generated">
            <a:extLst>
              <a:ext uri="{FF2B5EF4-FFF2-40B4-BE49-F238E27FC236}">
                <a16:creationId xmlns:a16="http://schemas.microsoft.com/office/drawing/2014/main" id="{5C02131D-1D18-5D16-8934-7EF7155F64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75474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2" name="Picture 11" descr="A white and black text on a white background&#10;&#10;Description automatically generated">
            <a:extLst>
              <a:ext uri="{FF2B5EF4-FFF2-40B4-BE49-F238E27FC236}">
                <a16:creationId xmlns:a16="http://schemas.microsoft.com/office/drawing/2014/main" id="{0E047CF0-A127-BA68-FC4C-CA58292FEB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90907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2" name="Picture 11" descr="A white background with black text&#10;&#10;Description automatically generated">
            <a:extLst>
              <a:ext uri="{FF2B5EF4-FFF2-40B4-BE49-F238E27FC236}">
                <a16:creationId xmlns:a16="http://schemas.microsoft.com/office/drawing/2014/main" id="{D51B46F6-A32F-F9C3-726E-B645D2AB2A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3617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erson sitting on a couch with a baby&#10;&#10;Description automatically generated">
            <a:extLst>
              <a:ext uri="{FF2B5EF4-FFF2-40B4-BE49-F238E27FC236}">
                <a16:creationId xmlns:a16="http://schemas.microsoft.com/office/drawing/2014/main" id="{ED2FAFB4-5A1F-353C-4513-6F9E8126E2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01423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5" name="Picture 14" descr="A close-up of a baby&#10;&#10;Description automatically generated">
            <a:extLst>
              <a:ext uri="{FF2B5EF4-FFF2-40B4-BE49-F238E27FC236}">
                <a16:creationId xmlns:a16="http://schemas.microsoft.com/office/drawing/2014/main" id="{726DCD8D-94CA-4BC0-1C8A-0FDAFB7A2E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19042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child sitting on a toilet&#10;&#10;Description automatically generated">
            <a:extLst>
              <a:ext uri="{FF2B5EF4-FFF2-40B4-BE49-F238E27FC236}">
                <a16:creationId xmlns:a16="http://schemas.microsoft.com/office/drawing/2014/main" id="{3D48BC52-2F04-23A9-702D-7B3A68422C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28798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cartoon of a child on a wheelchair&#10;&#10;Description automatically generated">
            <a:extLst>
              <a:ext uri="{FF2B5EF4-FFF2-40B4-BE49-F238E27FC236}">
                <a16:creationId xmlns:a16="http://schemas.microsoft.com/office/drawing/2014/main" id="{FABE8BE6-84A1-84F9-0CDE-38392AF9B7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32947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cartoon of a child sitting on a toilet&#10;&#10;Description automatically generated">
            <a:extLst>
              <a:ext uri="{FF2B5EF4-FFF2-40B4-BE49-F238E27FC236}">
                <a16:creationId xmlns:a16="http://schemas.microsoft.com/office/drawing/2014/main" id="{6AC9B1B0-0D30-E095-ED7C-D80E39DE46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48424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10" name="Picture 9" descr="A close-up of a book&#10;&#10;Description automatically generated">
            <a:extLst>
              <a:ext uri="{FF2B5EF4-FFF2-40B4-BE49-F238E27FC236}">
                <a16:creationId xmlns:a16="http://schemas.microsoft.com/office/drawing/2014/main" id="{CEE229AB-8ECD-3037-4998-72591F3229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white paper with black text&#10;&#10;Description automatically generated">
            <a:extLst>
              <a:ext uri="{FF2B5EF4-FFF2-40B4-BE49-F238E27FC236}">
                <a16:creationId xmlns:a16="http://schemas.microsoft.com/office/drawing/2014/main" id="{1F22C64B-9B17-DD66-1AF7-57F34D7A27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42226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80C577-4558-9831-C8C9-28C9AF0B1F6D}"/>
              </a:ext>
            </a:extLst>
          </p:cNvPr>
          <p:cNvSpPr>
            <a:spLocks noGrp="1"/>
          </p:cNvSpPr>
          <p:nvPr>
            <p:ph type="ctrTitle"/>
          </p:nvPr>
        </p:nvSpPr>
        <p:spPr/>
        <p:txBody>
          <a:bodyPr/>
          <a:lstStyle/>
          <a:p>
            <a:endParaRPr lang="sv-SE"/>
          </a:p>
        </p:txBody>
      </p:sp>
      <p:sp>
        <p:nvSpPr>
          <p:cNvPr id="7" name="Subtitle 6">
            <a:extLst>
              <a:ext uri="{FF2B5EF4-FFF2-40B4-BE49-F238E27FC236}">
                <a16:creationId xmlns:a16="http://schemas.microsoft.com/office/drawing/2014/main" id="{ABA29FD8-C6A4-9F3B-927B-EDBACBD36E33}"/>
              </a:ext>
            </a:extLst>
          </p:cNvPr>
          <p:cNvSpPr>
            <a:spLocks noGrp="1"/>
          </p:cNvSpPr>
          <p:nvPr>
            <p:ph type="subTitle" idx="1"/>
          </p:nvPr>
        </p:nvSpPr>
        <p:spPr/>
        <p:txBody>
          <a:bodyPr/>
          <a:lstStyle/>
          <a:p>
            <a:endParaRPr lang="sv-SE"/>
          </a:p>
        </p:txBody>
      </p:sp>
      <p:pic>
        <p:nvPicPr>
          <p:cNvPr id="9" name="Picture 8" descr="A white background with blue text&#10;&#10;Description automatically generated">
            <a:extLst>
              <a:ext uri="{FF2B5EF4-FFF2-40B4-BE49-F238E27FC236}">
                <a16:creationId xmlns:a16="http://schemas.microsoft.com/office/drawing/2014/main" id="{B68EFB5A-9432-D96C-CEDA-79F57C409B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24526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diagram of a hand holding a device&#10;&#10;Description automatically generated">
            <a:extLst>
              <a:ext uri="{FF2B5EF4-FFF2-40B4-BE49-F238E27FC236}">
                <a16:creationId xmlns:a16="http://schemas.microsoft.com/office/drawing/2014/main" id="{3F0AE2D2-E6CC-39F1-AFA4-6A8158CB5F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20850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diagram of a hand holding a tool&#10;&#10;Description automatically generated with medium confidence">
            <a:extLst>
              <a:ext uri="{FF2B5EF4-FFF2-40B4-BE49-F238E27FC236}">
                <a16:creationId xmlns:a16="http://schemas.microsoft.com/office/drawing/2014/main" id="{B85F0FF5-55FC-5AB8-CF48-D0BE7FC7D4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90912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9" name="Picture 8" descr="A child lying on her back and holding a tablet&#10;&#10;Description automatically generated">
            <a:extLst>
              <a:ext uri="{FF2B5EF4-FFF2-40B4-BE49-F238E27FC236}">
                <a16:creationId xmlns:a16="http://schemas.microsoft.com/office/drawing/2014/main" id="{0D600678-574B-D138-26DC-E9F6854A7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73508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8" name="Picture 7" descr="A white background with black text&#10;&#10;Description automatically generated">
            <a:extLst>
              <a:ext uri="{FF2B5EF4-FFF2-40B4-BE49-F238E27FC236}">
                <a16:creationId xmlns:a16="http://schemas.microsoft.com/office/drawing/2014/main" id="{C62477DB-D084-5C04-EFFF-10F363EB72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66671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white and black text on a white background&#10;&#10;Description automatically generated">
            <a:extLst>
              <a:ext uri="{FF2B5EF4-FFF2-40B4-BE49-F238E27FC236}">
                <a16:creationId xmlns:a16="http://schemas.microsoft.com/office/drawing/2014/main" id="{B835C149-02E3-A39D-AC93-A00146281F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63809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white background with black text&#10;&#10;Description automatically generated">
            <a:extLst>
              <a:ext uri="{FF2B5EF4-FFF2-40B4-BE49-F238E27FC236}">
                <a16:creationId xmlns:a16="http://schemas.microsoft.com/office/drawing/2014/main" id="{89195E62-0BA2-9E92-64FC-CECDE3096E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18864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white and black text&#10;&#10;Description automatically generated">
            <a:extLst>
              <a:ext uri="{FF2B5EF4-FFF2-40B4-BE49-F238E27FC236}">
                <a16:creationId xmlns:a16="http://schemas.microsoft.com/office/drawing/2014/main" id="{FA43F42F-17F1-A994-AA6C-08296F8E62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69659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9" name="Picture 8" descr="A diagram of a human body&#10;&#10;Description automatically generated">
            <a:extLst>
              <a:ext uri="{FF2B5EF4-FFF2-40B4-BE49-F238E27FC236}">
                <a16:creationId xmlns:a16="http://schemas.microsoft.com/office/drawing/2014/main" id="{23F910C4-6A3E-8C19-EEA8-299F4BD04B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09828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20" name="Picture 19" descr="A white and black text&#10;&#10;Description automatically generated">
            <a:extLst>
              <a:ext uri="{FF2B5EF4-FFF2-40B4-BE49-F238E27FC236}">
                <a16:creationId xmlns:a16="http://schemas.microsoft.com/office/drawing/2014/main" id="{59678E6A-E894-89FC-2DC5-B08E70928B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5" name="Picture 14" descr="A person and person walking in water&#10;&#10;Description automatically generated">
            <a:extLst>
              <a:ext uri="{FF2B5EF4-FFF2-40B4-BE49-F238E27FC236}">
                <a16:creationId xmlns:a16="http://schemas.microsoft.com/office/drawing/2014/main" id="{4368C1B6-5CC6-CA50-BA69-4D3C908496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66034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3" name="Picture 12" descr="A child sitting on a toilet&#10;&#10;Description automatically generated">
            <a:extLst>
              <a:ext uri="{FF2B5EF4-FFF2-40B4-BE49-F238E27FC236}">
                <a16:creationId xmlns:a16="http://schemas.microsoft.com/office/drawing/2014/main" id="{A9BFE1F0-DD1F-4F90-3466-57FF2F9FC2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06234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3" name="Picture 12" descr="A child in a wheelchair holding a tennis racket&#10;&#10;Description automatically generated">
            <a:extLst>
              <a:ext uri="{FF2B5EF4-FFF2-40B4-BE49-F238E27FC236}">
                <a16:creationId xmlns:a16="http://schemas.microsoft.com/office/drawing/2014/main" id="{48A1E73B-CC4A-8AC5-A0B5-AD3AE50724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35583938"/>
      </p:ext>
    </p:extLst>
  </p:cSld>
  <p:clrMapOvr>
    <a:masterClrMapping/>
  </p:clrMapOvr>
</p:sld>
</file>

<file path=ppt/theme/theme1.xml><?xml version="1.0" encoding="utf-8"?>
<a:theme xmlns:a="http://schemas.openxmlformats.org/drawingml/2006/main" name="Corporate">
  <a:themeElements>
    <a:clrScheme name="Corporate">
      <a:dk1>
        <a:srgbClr val="2B55B4"/>
      </a:dk1>
      <a:lt1>
        <a:srgbClr val="FFFFFF"/>
      </a:lt1>
      <a:dk2>
        <a:srgbClr val="1996FF"/>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Template" id="{F8426721-D6C1-4B96-80D4-AB34C847F3E5}" vid="{98081DA4-C94B-4E55-9A57-E71359F1919C}"/>
    </a:ext>
  </a:extLst>
</a:theme>
</file>

<file path=ppt/theme/theme2.xml><?xml version="1.0" encoding="utf-8"?>
<a:theme xmlns:a="http://schemas.openxmlformats.org/drawingml/2006/main" name="LoFric">
  <a:themeElements>
    <a:clrScheme name="LoFric">
      <a:dk1>
        <a:srgbClr val="000000"/>
      </a:dk1>
      <a:lt1>
        <a:srgbClr val="FFFFFF"/>
      </a:lt1>
      <a:dk2>
        <a:srgbClr val="2B55B4"/>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Template" id="{F8426721-D6C1-4B96-80D4-AB34C847F3E5}" vid="{FEEC97F3-8CDF-43DC-8FA7-14316ECC0C61}"/>
    </a:ext>
  </a:extLst>
</a:theme>
</file>

<file path=ppt/theme/theme3.xml><?xml version="1.0" encoding="utf-8"?>
<a:theme xmlns:a="http://schemas.openxmlformats.org/drawingml/2006/main" name="1_LoFric">
  <a:themeElements>
    <a:clrScheme name="LoFric">
      <a:dk1>
        <a:srgbClr val="000000"/>
      </a:dk1>
      <a:lt1>
        <a:srgbClr val="FFFFFF"/>
      </a:lt1>
      <a:dk2>
        <a:srgbClr val="2B55B4"/>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Template" id="{F8426721-D6C1-4B96-80D4-AB34C847F3E5}" vid="{FEEC97F3-8CDF-43DC-8FA7-14316ECC0C61}"/>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Wellspect PowerPoint Template</Template>
  <TotalTime>123514</TotalTime>
  <Words>3738</Words>
  <Application>Microsoft Office PowerPoint</Application>
  <PresentationFormat>Widescreen</PresentationFormat>
  <Paragraphs>267</Paragraphs>
  <Slides>24</Slides>
  <Notes>24</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24</vt:i4>
      </vt:variant>
    </vt:vector>
  </HeadingPairs>
  <TitlesOfParts>
    <vt:vector size="30" baseType="lpstr">
      <vt:lpstr>Arial</vt:lpstr>
      <vt:lpstr>Calibri</vt:lpstr>
      <vt:lpstr>Calibri Light</vt:lpstr>
      <vt:lpstr>Corporate</vt:lpstr>
      <vt:lpstr>LoFric</vt:lpstr>
      <vt:lpstr>1_LoFric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Microsoft Office-användare</dc:creator>
  <cp:lastModifiedBy>Olsson, Gunilla</cp:lastModifiedBy>
  <cp:revision>347</cp:revision>
  <dcterms:created xsi:type="dcterms:W3CDTF">2018-01-16T11:27:16Z</dcterms:created>
  <dcterms:modified xsi:type="dcterms:W3CDTF">2023-10-12T10:03:09Z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bac6341-7359-42b1-877b-46cac6ea067b_Enabled">
    <vt:lpwstr>true</vt:lpwstr>
  </property>
  <property fmtid="{D5CDD505-2E9C-101B-9397-08002B2CF9AE}" pid="3" name="MSIP_Label_fbac6341-7359-42b1-877b-46cac6ea067b_SetDate">
    <vt:lpwstr>2023-02-07T12:52:51Z</vt:lpwstr>
  </property>
  <property fmtid="{D5CDD505-2E9C-101B-9397-08002B2CF9AE}" pid="4" name="MSIP_Label_fbac6341-7359-42b1-877b-46cac6ea067b_Method">
    <vt:lpwstr>Standard</vt:lpwstr>
  </property>
  <property fmtid="{D5CDD505-2E9C-101B-9397-08002B2CF9AE}" pid="5" name="MSIP_Label_fbac6341-7359-42b1-877b-46cac6ea067b_Name">
    <vt:lpwstr>Internt</vt:lpwstr>
  </property>
  <property fmtid="{D5CDD505-2E9C-101B-9397-08002B2CF9AE}" pid="6" name="MSIP_Label_fbac6341-7359-42b1-877b-46cac6ea067b_SiteId">
    <vt:lpwstr>b864d79d-1d58-48a3-b396-10684dbf5445</vt:lpwstr>
  </property>
  <property fmtid="{D5CDD505-2E9C-101B-9397-08002B2CF9AE}" pid="7" name="MSIP_Label_fbac6341-7359-42b1-877b-46cac6ea067b_ActionId">
    <vt:lpwstr>07689d08-12fa-4dda-b4b5-471f1bb4a8e1</vt:lpwstr>
  </property>
  <property fmtid="{D5CDD505-2E9C-101B-9397-08002B2CF9AE}" pid="8" name="MSIP_Label_fbac6341-7359-42b1-877b-46cac6ea067b_ContentBits">
    <vt:lpwstr>0</vt:lpwstr>
  </property>
</Properties>
</file>