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8.xml" ContentType="application/vnd.openxmlformats-officedocument.theme+xml"/>
  <Override PartName="/ppt/slideLayouts/slideLayout5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50" r:id="rId22"/>
  </p:sldMasterIdLst>
  <p:notesMasterIdLst>
    <p:notesMasterId r:id="rId40"/>
  </p:notesMasterIdLst>
  <p:handoutMasterIdLst>
    <p:handoutMasterId r:id="rId41"/>
  </p:handoutMasterIdLst>
  <p:sldIdLst>
    <p:sldId id="262" r:id="rId23"/>
    <p:sldId id="263" r:id="rId24"/>
    <p:sldId id="264" r:id="rId25"/>
    <p:sldId id="265" r:id="rId26"/>
    <p:sldId id="266" r:id="rId27"/>
    <p:sldId id="267" r:id="rId28"/>
    <p:sldId id="268" r:id="rId29"/>
    <p:sldId id="278" r:id="rId30"/>
    <p:sldId id="279" r:id="rId31"/>
    <p:sldId id="271" r:id="rId32"/>
    <p:sldId id="272" r:id="rId33"/>
    <p:sldId id="273" r:id="rId34"/>
    <p:sldId id="274" r:id="rId35"/>
    <p:sldId id="275" r:id="rId36"/>
    <p:sldId id="276" r:id="rId37"/>
    <p:sldId id="277" r:id="rId38"/>
    <p:sldId id="2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64" autoAdjust="0"/>
  </p:normalViewPr>
  <p:slideViewPr>
    <p:cSldViewPr snapToGrid="0">
      <p:cViewPr varScale="1">
        <p:scale>
          <a:sx n="64" d="100"/>
          <a:sy n="64" d="100"/>
        </p:scale>
        <p:origin x="1349" y="67"/>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20" Type="http://schemas.openxmlformats.org/officeDocument/2006/relationships/slideMaster" Target="slideMasters/slideMaster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a:t>
            </a:fld>
            <a:endParaRPr lang="en-US"/>
          </a:p>
        </p:txBody>
      </p:sp>
    </p:spTree>
    <p:extLst>
      <p:ext uri="{BB962C8B-B14F-4D97-AF65-F5344CB8AC3E}">
        <p14:creationId xmlns:p14="http://schemas.microsoft.com/office/powerpoint/2010/main" val="255473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b="1" dirty="0"/>
          </a:p>
          <a:p>
            <a:r>
              <a:rPr lang="en-GB" sz="1200" kern="1200" dirty="0" err="1">
                <a:solidFill>
                  <a:schemeClr val="tx1"/>
                </a:solidFill>
                <a:effectLst/>
                <a:latin typeface="Arial" charset="0"/>
                <a:ea typeface="+mn-ea"/>
                <a:cs typeface="+mn-cs"/>
              </a:rPr>
              <a:t>Urinlederne</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pPr hangingPunct="0"/>
            <a:r>
              <a:rPr lang="nb-NO" sz="1200" kern="1200" dirty="0">
                <a:solidFill>
                  <a:schemeClr val="tx1"/>
                </a:solidFill>
                <a:effectLst/>
                <a:latin typeface="Arial" charset="0"/>
                <a:ea typeface="+mn-ea"/>
                <a:cs typeface="+mn-cs"/>
              </a:rPr>
              <a:t>Under normale forhold produserer kroppen ca. 1,5 liter urin per dag. Urinlederne transporterer urinen fra nyrebekkenet til blæren ved kraftige peristaltiske bølgebevegelser.</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Siden urinrøret går på skrå gjennom </a:t>
            </a:r>
            <a:r>
              <a:rPr lang="nb-NO" sz="1200" kern="1200" dirty="0" err="1">
                <a:solidFill>
                  <a:schemeClr val="tx1"/>
                </a:solidFill>
                <a:effectLst/>
                <a:latin typeface="Arial" charset="0"/>
                <a:ea typeface="+mn-ea"/>
                <a:cs typeface="+mn-cs"/>
              </a:rPr>
              <a:t>blæreveggen</a:t>
            </a:r>
            <a:r>
              <a:rPr lang="nb-NO" sz="1200" kern="1200" dirty="0">
                <a:solidFill>
                  <a:schemeClr val="tx1"/>
                </a:solidFill>
                <a:effectLst/>
                <a:latin typeface="Arial" charset="0"/>
                <a:ea typeface="+mn-ea"/>
                <a:cs typeface="+mn-cs"/>
              </a:rPr>
              <a:t>, hindres urinen i å strømme tilbake mot nyrene. Overgangen mellom blæren og urinrøret fungerer som en ventil og hindrer at urinen presses tilbake mot nyrene.</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Hvis man har nyrestein som hindrer eller stopper strømmen i urinlederen, kan det gi voldsomme krampelignende smerter.</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Blæren.</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(Bilde og bildetekst: de nedre urinveiene består av en blære (</a:t>
            </a:r>
            <a:r>
              <a:rPr lang="nb-NO" sz="1200" kern="1200" dirty="0" err="1">
                <a:solidFill>
                  <a:schemeClr val="tx1"/>
                </a:solidFill>
                <a:effectLst/>
                <a:latin typeface="Arial" charset="0"/>
                <a:ea typeface="+mn-ea"/>
                <a:cs typeface="+mn-cs"/>
              </a:rPr>
              <a:t>detrusormuskel</a:t>
            </a:r>
            <a:r>
              <a:rPr lang="nb-NO" sz="1200" kern="1200" dirty="0">
                <a:solidFill>
                  <a:schemeClr val="tx1"/>
                </a:solidFill>
                <a:effectLst/>
                <a:latin typeface="Arial" charset="0"/>
                <a:ea typeface="+mn-ea"/>
                <a:cs typeface="+mn-cs"/>
              </a:rPr>
              <a:t>), urinrør og lukkemuskel.</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Blærens funksjon er å lagre og tømme urin. Innvendig er blæren belagt med en slimhinne (kalt epitel) som har evnen til å fornyes kontinuerlig. Epitelets hovedoppgave er å beskytte kroppen mot urin. Epitelet blir hjulpet av blant annet antistoffer som beskytter kroppen mot infeksjoner.</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Blærens vegger er laget av flere muskellag med glatt muskulatur. </a:t>
            </a:r>
            <a:r>
              <a:rPr lang="nb-NO" sz="1200" kern="1200" dirty="0" err="1">
                <a:solidFill>
                  <a:schemeClr val="tx1"/>
                </a:solidFill>
                <a:effectLst/>
                <a:latin typeface="Arial" charset="0"/>
                <a:ea typeface="+mn-ea"/>
                <a:cs typeface="+mn-cs"/>
              </a:rPr>
              <a:t>Muskellagene</a:t>
            </a:r>
            <a:r>
              <a:rPr lang="nb-NO" sz="1200" kern="1200" dirty="0">
                <a:solidFill>
                  <a:schemeClr val="tx1"/>
                </a:solidFill>
                <a:effectLst/>
                <a:latin typeface="Arial" charset="0"/>
                <a:ea typeface="+mn-ea"/>
                <a:cs typeface="+mn-cs"/>
              </a:rPr>
              <a:t> har store mengder kryssende fibre mellom seg. Dette gjør blæren i stand til å strekke seg betydelig uten at spenningen i veggene øker for mye. Resultatet er at trykket (urintrykket i blæren) kan være lavt.</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En krage av glatt muskulatur løper langs baksiden og midten av urinrøret for menn og langs hele den kvinnelige urinrøret. Den midtre delen. </a:t>
            </a:r>
            <a:r>
              <a:rPr lang="nb-NO" sz="1200" kern="1200" dirty="0" err="1">
                <a:solidFill>
                  <a:schemeClr val="tx1"/>
                </a:solidFill>
                <a:effectLst/>
                <a:latin typeface="Arial" charset="0"/>
                <a:ea typeface="+mn-ea"/>
                <a:cs typeface="+mn-cs"/>
              </a:rPr>
              <a:t>Sfinkteren</a:t>
            </a:r>
            <a:r>
              <a:rPr lang="nb-NO" sz="1200" kern="1200" dirty="0">
                <a:solidFill>
                  <a:schemeClr val="tx1"/>
                </a:solidFill>
                <a:effectLst/>
                <a:latin typeface="Arial" charset="0"/>
                <a:ea typeface="+mn-ea"/>
                <a:cs typeface="+mn-cs"/>
              </a:rPr>
              <a:t> lukker urinrøret under lagringsfasen og åpner seg når den mottar signal fra hjernen.</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I </a:t>
            </a:r>
            <a:r>
              <a:rPr lang="nb-NO" sz="1200" kern="1200" dirty="0" err="1">
                <a:solidFill>
                  <a:schemeClr val="tx1"/>
                </a:solidFill>
                <a:effectLst/>
                <a:latin typeface="Arial" charset="0"/>
                <a:ea typeface="+mn-ea"/>
                <a:cs typeface="+mn-cs"/>
              </a:rPr>
              <a:t>blæreveggen</a:t>
            </a:r>
            <a:r>
              <a:rPr lang="nb-NO" sz="1200" kern="1200" dirty="0">
                <a:solidFill>
                  <a:schemeClr val="tx1"/>
                </a:solidFill>
                <a:effectLst/>
                <a:latin typeface="Arial" charset="0"/>
                <a:ea typeface="+mn-ea"/>
                <a:cs typeface="+mn-cs"/>
              </a:rPr>
              <a:t> er det reseptorer som registrerer trykket i blæren og hvor mye den strekkes. Blæretrykket øker ikke under lagringsfasen.</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pPr hangingPunct="0"/>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10</a:t>
            </a:fld>
            <a:endParaRPr lang="en-US"/>
          </a:p>
        </p:txBody>
      </p:sp>
    </p:spTree>
    <p:extLst>
      <p:ext uri="{BB962C8B-B14F-4D97-AF65-F5344CB8AC3E}">
        <p14:creationId xmlns:p14="http://schemas.microsoft.com/office/powerpoint/2010/main" val="402463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Arial" charset="0"/>
                <a:ea typeface="+mn-ea"/>
                <a:cs typeface="+mn-cs"/>
              </a:rPr>
              <a:t>Urinrøret</a:t>
            </a:r>
            <a:r>
              <a:rPr lang="en-GB" sz="1200" kern="1200" dirty="0">
                <a:solidFill>
                  <a:schemeClr val="tx1"/>
                </a:solidFill>
                <a:effectLst/>
                <a:latin typeface="Arial" charset="0"/>
                <a:ea typeface="+mn-ea"/>
                <a:cs typeface="+mn-cs"/>
              </a:rPr>
              <a:t>.</a:t>
            </a:r>
          </a:p>
          <a:p>
            <a:r>
              <a:rPr lang="en-GB" sz="1200" kern="1200" dirty="0">
                <a:solidFill>
                  <a:schemeClr val="tx1"/>
                </a:solidFill>
                <a:effectLst/>
                <a:latin typeface="Arial" charset="0"/>
                <a:ea typeface="+mn-ea"/>
                <a:cs typeface="+mn-cs"/>
              </a:rPr>
              <a:t> </a:t>
            </a:r>
          </a:p>
          <a:p>
            <a:pPr hangingPunct="0"/>
            <a:r>
              <a:rPr lang="nb-NO" sz="1200" kern="1200" dirty="0">
                <a:solidFill>
                  <a:schemeClr val="tx1"/>
                </a:solidFill>
                <a:effectLst/>
                <a:latin typeface="Arial" charset="0"/>
                <a:ea typeface="+mn-ea"/>
                <a:cs typeface="+mn-cs"/>
              </a:rPr>
              <a:t>Kvinnens urinrør er </a:t>
            </a:r>
            <a:r>
              <a:rPr lang="nb-NO" sz="1200" kern="1200" dirty="0" err="1">
                <a:solidFill>
                  <a:schemeClr val="tx1"/>
                </a:solidFill>
                <a:effectLst/>
                <a:latin typeface="Arial" charset="0"/>
                <a:ea typeface="+mn-ea"/>
                <a:cs typeface="+mn-cs"/>
              </a:rPr>
              <a:t>ca</a:t>
            </a:r>
            <a:r>
              <a:rPr lang="nb-NO" sz="1200" kern="1200" dirty="0">
                <a:solidFill>
                  <a:schemeClr val="tx1"/>
                </a:solidFill>
                <a:effectLst/>
                <a:latin typeface="Arial" charset="0"/>
                <a:ea typeface="+mn-ea"/>
                <a:cs typeface="+mn-cs"/>
              </a:rPr>
              <a:t> 3-5 cm langt, mens mannens er </a:t>
            </a:r>
            <a:r>
              <a:rPr lang="nb-NO" sz="1200" kern="1200" dirty="0" err="1">
                <a:solidFill>
                  <a:schemeClr val="tx1"/>
                </a:solidFill>
                <a:effectLst/>
                <a:latin typeface="Arial" charset="0"/>
                <a:ea typeface="+mn-ea"/>
                <a:cs typeface="+mn-cs"/>
              </a:rPr>
              <a:t>ca</a:t>
            </a:r>
            <a:r>
              <a:rPr lang="nb-NO" sz="1200" kern="1200" dirty="0">
                <a:solidFill>
                  <a:schemeClr val="tx1"/>
                </a:solidFill>
                <a:effectLst/>
                <a:latin typeface="Arial" charset="0"/>
                <a:ea typeface="+mn-ea"/>
                <a:cs typeface="+mn-cs"/>
              </a:rPr>
              <a:t> 15-20 cm. Urinrørets endemuskel har to funksjoner: 1) å holde urinen i blæren under lagringsfasen og 2) åpne seg når blæren skal tømmes. Begge funksjonene krever samspill mellom blæren og urinrøret.</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I urinrøret er trykket høyere enn i blæren, noe som bidrar til å holde blæren under kontroll.</a:t>
            </a:r>
            <a:endParaRPr lang="en-GB" sz="1200" kern="1200" dirty="0">
              <a:solidFill>
                <a:schemeClr val="tx1"/>
              </a:solidFill>
              <a:effectLst/>
              <a:latin typeface="Arial" charset="0"/>
              <a:ea typeface="+mn-ea"/>
              <a:cs typeface="+mn-cs"/>
            </a:endParaRPr>
          </a:p>
          <a:p>
            <a:pPr hangingPunct="0"/>
            <a:endParaRPr lang="en-GB" sz="1200" kern="1200" dirty="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11</a:t>
            </a:fld>
            <a:endParaRPr lang="en-US"/>
          </a:p>
        </p:txBody>
      </p:sp>
    </p:spTree>
    <p:extLst>
      <p:ext uri="{BB962C8B-B14F-4D97-AF65-F5344CB8AC3E}">
        <p14:creationId xmlns:p14="http://schemas.microsoft.com/office/powerpoint/2010/main" val="615619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12</a:t>
            </a:fld>
            <a:endParaRPr lang="en-US"/>
          </a:p>
        </p:txBody>
      </p:sp>
    </p:spTree>
    <p:extLst>
      <p:ext uri="{BB962C8B-B14F-4D97-AF65-F5344CB8AC3E}">
        <p14:creationId xmlns:p14="http://schemas.microsoft.com/office/powerpoint/2010/main" val="376309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nb-NO" sz="1200" b="0" dirty="0">
                <a:latin typeface="Calibri" panose="020F0502020204030204" pitchFamily="34" charset="0"/>
              </a:rPr>
              <a:t>Hvordan styrer nervesystemet blærefunksjonen?</a:t>
            </a:r>
          </a:p>
          <a:p>
            <a:pPr marL="0" indent="0" eaLnBrk="1" hangingPunct="1">
              <a:buFont typeface="Arial" panose="020B0604020202020204" pitchFamily="34" charset="0"/>
              <a:buNone/>
            </a:pPr>
            <a:endParaRPr lang="nb-NO" sz="1200" b="0" dirty="0">
              <a:latin typeface="Calibri" panose="020F0502020204030204" pitchFamily="34" charset="0"/>
            </a:endParaRPr>
          </a:p>
          <a:p>
            <a:pPr marL="0" indent="0" eaLnBrk="1" hangingPunct="1">
              <a:buFont typeface="Arial" panose="020B0604020202020204" pitchFamily="34" charset="0"/>
              <a:buNone/>
            </a:pPr>
            <a:r>
              <a:rPr lang="nb-NO" sz="1200" b="0" dirty="0">
                <a:latin typeface="Calibri" panose="020F0502020204030204" pitchFamily="34" charset="0"/>
              </a:rPr>
              <a:t>For at urinveiene skal gjøre jobben sin, må muskler og nerver samarbeide for å holde urinen i blæren og deretter frigjøre den til rett tid</a:t>
            </a:r>
          </a:p>
          <a:p>
            <a:pPr marL="0" indent="0" eaLnBrk="1" hangingPunct="1">
              <a:buFont typeface="Arial" panose="020B0604020202020204" pitchFamily="34" charset="0"/>
              <a:buNone/>
            </a:pPr>
            <a:r>
              <a:rPr lang="nb-NO" sz="1200" b="0" dirty="0">
                <a:latin typeface="Calibri" panose="020F0502020204030204" pitchFamily="34" charset="0"/>
              </a:rPr>
              <a:t>Nerver sender signaler fra blæren til hjernen for å fortelle den når den er full. De sender også signaler fra hjernen til blæren, som ber musklene enten stramme seg eller slippe opp.</a:t>
            </a:r>
          </a:p>
          <a:p>
            <a:pPr marL="0" indent="0" eaLnBrk="1" hangingPunct="1">
              <a:buFont typeface="Arial" panose="020B0604020202020204" pitchFamily="34" charset="0"/>
              <a:buNone/>
            </a:pPr>
            <a:endParaRPr lang="nb-NO" sz="1200" b="0" dirty="0">
              <a:latin typeface="Calibri" panose="020F0502020204030204" pitchFamily="34" charset="0"/>
            </a:endParaRPr>
          </a:p>
          <a:p>
            <a:pPr marL="0" indent="0" eaLnBrk="1" hangingPunct="1">
              <a:buFont typeface="Arial" panose="020B0604020202020204" pitchFamily="34" charset="0"/>
              <a:buNone/>
            </a:pPr>
            <a:r>
              <a:rPr lang="nb-NO" sz="1200" b="0" dirty="0">
                <a:latin typeface="Calibri" panose="020F0502020204030204" pitchFamily="34" charset="0"/>
              </a:rPr>
              <a:t>Hva er de forskjellige delene av nervesystemet som påvirker og kontrollerer blæren?</a:t>
            </a:r>
          </a:p>
          <a:p>
            <a:pPr marL="0" indent="0" eaLnBrk="1" hangingPunct="1">
              <a:buFont typeface="Arial" panose="020B0604020202020204" pitchFamily="34" charset="0"/>
              <a:buNone/>
            </a:pPr>
            <a:endParaRPr lang="nb-NO" sz="1200" b="0" dirty="0">
              <a:latin typeface="Calibri" panose="020F0502020204030204" pitchFamily="34" charset="0"/>
            </a:endParaRPr>
          </a:p>
          <a:p>
            <a:pPr marL="0" indent="0" eaLnBrk="1" hangingPunct="1">
              <a:buFont typeface="Arial" panose="020B0604020202020204" pitchFamily="34" charset="0"/>
              <a:buNone/>
            </a:pPr>
            <a:r>
              <a:rPr lang="nb-NO" sz="1200" b="0" dirty="0">
                <a:latin typeface="Calibri" panose="020F0502020204030204" pitchFamily="34" charset="0"/>
              </a:rPr>
              <a:t>De er:</a:t>
            </a:r>
          </a:p>
          <a:p>
            <a:pPr marL="0" indent="0" eaLnBrk="1" hangingPunct="1">
              <a:buFont typeface="Arial" panose="020B0604020202020204" pitchFamily="34" charset="0"/>
              <a:buNone/>
            </a:pPr>
            <a:r>
              <a:rPr lang="nb-NO" sz="1200" b="0" dirty="0">
                <a:latin typeface="Calibri" panose="020F0502020204030204" pitchFamily="34" charset="0"/>
              </a:rPr>
              <a:t> </a:t>
            </a:r>
          </a:p>
          <a:p>
            <a:pPr marL="0" indent="0" eaLnBrk="1" hangingPunct="1">
              <a:buFont typeface="Arial" panose="020B0604020202020204" pitchFamily="34" charset="0"/>
              <a:buNone/>
            </a:pPr>
            <a:r>
              <a:rPr lang="nb-NO" sz="1200" b="0" dirty="0">
                <a:latin typeface="Calibri" panose="020F0502020204030204" pitchFamily="34" charset="0"/>
              </a:rPr>
              <a:t>Cerebral kontroll - som er det kortikale/cerebrale miksjonssenteret og det </a:t>
            </a:r>
            <a:r>
              <a:rPr lang="nb-NO" sz="1200" b="0" dirty="0" err="1">
                <a:latin typeface="Calibri" panose="020F0502020204030204" pitchFamily="34" charset="0"/>
              </a:rPr>
              <a:t>pontinske</a:t>
            </a:r>
            <a:r>
              <a:rPr lang="nb-NO" sz="1200" b="0" dirty="0">
                <a:latin typeface="Calibri" panose="020F0502020204030204" pitchFamily="34" charset="0"/>
              </a:rPr>
              <a:t> miksjonssenteret (PMC) - Plassert i hjernestammen (Pons) i krysset mellom hjernen, ryggmargen og det autonome nervesystemet.</a:t>
            </a:r>
          </a:p>
          <a:p>
            <a:pPr marL="0" indent="0" eaLnBrk="1" hangingPunct="1">
              <a:buFont typeface="Arial" panose="020B0604020202020204" pitchFamily="34" charset="0"/>
              <a:buNone/>
            </a:pPr>
            <a:r>
              <a:rPr lang="nb-NO" sz="1200" b="0" dirty="0">
                <a:latin typeface="Calibri" panose="020F0502020204030204" pitchFamily="34" charset="0"/>
              </a:rPr>
              <a:t>Hjernen registrerer når blæren er full og påvirker frivillig kontroll over blæren. Det vil også koordinere </a:t>
            </a:r>
            <a:r>
              <a:rPr lang="nb-NO" sz="1200" b="0" dirty="0" err="1">
                <a:latin typeface="Calibri" panose="020F0502020204030204" pitchFamily="34" charset="0"/>
              </a:rPr>
              <a:t>detrusor</a:t>
            </a:r>
            <a:r>
              <a:rPr lang="nb-NO" sz="1200" b="0" dirty="0">
                <a:latin typeface="Calibri" panose="020F0502020204030204" pitchFamily="34" charset="0"/>
              </a:rPr>
              <a:t> kontraksjon og avslapning av lukkemuskelen (=synergi)</a:t>
            </a:r>
          </a:p>
          <a:p>
            <a:pPr marL="0" indent="0" eaLnBrk="1" hangingPunct="1">
              <a:buFont typeface="Arial" panose="020B0604020202020204" pitchFamily="34" charset="0"/>
              <a:buNone/>
            </a:pPr>
            <a:endParaRPr lang="nb-NO" sz="1200" b="0" dirty="0">
              <a:latin typeface="Calibri" panose="020F0502020204030204" pitchFamily="34" charset="0"/>
            </a:endParaRPr>
          </a:p>
          <a:p>
            <a:pPr marL="0" indent="0" eaLnBrk="1" hangingPunct="1">
              <a:buFont typeface="Arial" panose="020B0604020202020204" pitchFamily="34" charset="0"/>
              <a:buNone/>
            </a:pPr>
            <a:r>
              <a:rPr lang="nb-NO" sz="1200" b="0" dirty="0">
                <a:latin typeface="Calibri" panose="020F0502020204030204" pitchFamily="34" charset="0"/>
              </a:rPr>
              <a:t>Sakral kontroll - Det sakrale senteret er ansvarlig for reflekskontroll av blærefunksjonen. En refleks trenger ikke bevisst kontroll for å tre i kraft, men involvering av bevisst kontroll og de frivillige nervene kan forsinke eller blokkere handling. Den ligger på T11/L1-nivå, som er et vanlig sted for traumatisk skade.</a:t>
            </a:r>
            <a:endParaRPr lang="en-GB" sz="1200" b="0" dirty="0">
              <a:latin typeface="Calibri" panose="020F0502020204030204" pitchFamily="34" charset="0"/>
            </a:endParaRPr>
          </a:p>
          <a:p>
            <a:pPr marL="0" indent="0" eaLnBrk="1" hangingPunct="1">
              <a:buFont typeface="Arial" panose="020B0604020202020204" pitchFamily="34" charset="0"/>
              <a:buNone/>
            </a:pPr>
            <a:endParaRPr lang="en-GB" sz="1200" b="0" dirty="0">
              <a:latin typeface="Calibri" panose="020F0502020204030204" pitchFamily="34" charset="0"/>
            </a:endParaRPr>
          </a:p>
          <a:p>
            <a:pPr marL="0" indent="0">
              <a:buFont typeface="Arial" panose="020B0604020202020204" pitchFamily="34" charset="0"/>
              <a:buNone/>
            </a:pPr>
            <a:endParaRPr lang="en-GB" b="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13</a:t>
            </a:fld>
            <a:endParaRPr lang="en-US"/>
          </a:p>
        </p:txBody>
      </p:sp>
    </p:spTree>
    <p:extLst>
      <p:ext uri="{BB962C8B-B14F-4D97-AF65-F5344CB8AC3E}">
        <p14:creationId xmlns:p14="http://schemas.microsoft.com/office/powerpoint/2010/main" val="2296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Arial" charset="0"/>
                <a:ea typeface="+mn-ea"/>
                <a:cs typeface="+mn-cs"/>
              </a:rPr>
              <a:t>Hva</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skjer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når</a:t>
            </a:r>
            <a:r>
              <a:rPr lang="en-GB" sz="1200" kern="1200" dirty="0">
                <a:solidFill>
                  <a:schemeClr val="tx1"/>
                </a:solidFill>
                <a:effectLst/>
                <a:latin typeface="Arial" charset="0"/>
                <a:ea typeface="+mn-ea"/>
                <a:cs typeface="+mn-cs"/>
              </a:rPr>
              <a:t> vi </a:t>
            </a:r>
            <a:r>
              <a:rPr lang="en-GB" sz="1200" kern="1200" dirty="0" err="1">
                <a:solidFill>
                  <a:schemeClr val="tx1"/>
                </a:solidFill>
                <a:effectLst/>
                <a:latin typeface="Arial" charset="0"/>
                <a:ea typeface="+mn-ea"/>
                <a:cs typeface="+mn-cs"/>
              </a:rPr>
              <a:t>tisser</a:t>
            </a:r>
            <a:r>
              <a:rPr lang="en-GB" sz="1200" kern="1200" dirty="0">
                <a:solidFill>
                  <a:schemeClr val="tx1"/>
                </a:solidFill>
                <a:effectLst/>
                <a:latin typeface="Arial" charset="0"/>
                <a:ea typeface="+mn-ea"/>
                <a:cs typeface="+mn-cs"/>
              </a:rPr>
              <a:t>?</a:t>
            </a:r>
          </a:p>
          <a:p>
            <a:r>
              <a:rPr lang="en-GB" sz="1200" kern="1200" dirty="0">
                <a:solidFill>
                  <a:schemeClr val="tx1"/>
                </a:solidFill>
                <a:effectLst/>
                <a:latin typeface="Arial" charset="0"/>
                <a:ea typeface="+mn-ea"/>
                <a:cs typeface="+mn-cs"/>
              </a:rPr>
              <a:t> </a:t>
            </a:r>
          </a:p>
          <a:p>
            <a:pPr hangingPunct="0"/>
            <a:r>
              <a:rPr lang="nb-NO" sz="1200" kern="1200" dirty="0">
                <a:solidFill>
                  <a:schemeClr val="tx1"/>
                </a:solidFill>
                <a:effectLst/>
                <a:latin typeface="Arial" charset="0"/>
                <a:ea typeface="+mn-ea"/>
                <a:cs typeface="+mn-cs"/>
              </a:rPr>
              <a:t>Blæretømming kalles også miksjon og styres av sentralnervesystemet. Det som skjer er et komplekst samspill mellom det frivillige (somatiske) og ufrivillige (autonome) nervesystemet. I det autonome nervesystemet skiller man mellom det parasympatiske og det sympatiske systemet. Blærens lagringsfase styres for det meste av det sympatiske systemet (holder urinrøret lukket), mens det parasympatiske nervesystemet kontrollerer tømmefasen (gjør at urinrøret åpner seg).</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Når vi bestemmer oss for å tisse, reduseres trykket i urinrøret, urinrøret åpner seg og blæren trekker seg sammen til den er tom. Deretter går blæren tilbake til lagringsfasen, og trykket i urinrøret går tilbake til å være høyere enn trykket i blæren.</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1) Blæren fylles. </a:t>
            </a:r>
            <a:r>
              <a:rPr lang="nb-NO" sz="1200" kern="1200" dirty="0" err="1">
                <a:solidFill>
                  <a:schemeClr val="tx1"/>
                </a:solidFill>
                <a:effectLst/>
                <a:latin typeface="Arial" charset="0"/>
                <a:ea typeface="+mn-ea"/>
                <a:cs typeface="+mn-cs"/>
              </a:rPr>
              <a:t>Detrusormuskelen</a:t>
            </a:r>
            <a:r>
              <a:rPr lang="nb-NO" sz="1200" kern="1200" dirty="0">
                <a:solidFill>
                  <a:schemeClr val="tx1"/>
                </a:solidFill>
                <a:effectLst/>
                <a:latin typeface="Arial" charset="0"/>
                <a:ea typeface="+mn-ea"/>
                <a:cs typeface="+mn-cs"/>
              </a:rPr>
              <a:t> slapper av, bekkenmuskulaturen og 		</a:t>
            </a:r>
            <a:r>
              <a:rPr lang="nb-NO" sz="1200" i="1" kern="1200" dirty="0">
                <a:solidFill>
                  <a:schemeClr val="tx1"/>
                </a:solidFill>
                <a:effectLst/>
                <a:latin typeface="Arial" charset="0"/>
                <a:ea typeface="+mn-ea"/>
                <a:cs typeface="+mn-cs"/>
              </a:rPr>
              <a:t>tømming</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2) lukkemusklene trekker seg sammen (kontrollert av det sympatiske nervesystemet).</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3) Blæren er halvfull. Man begynner å føle trang og venter på en passende anledning til å tisse.</a:t>
            </a:r>
          </a:p>
          <a:p>
            <a:pPr hangingPunct="0"/>
            <a:r>
              <a:rPr lang="nb-NO" sz="1200" kern="1200" dirty="0">
                <a:solidFill>
                  <a:schemeClr val="tx1"/>
                </a:solidFill>
                <a:effectLst/>
                <a:latin typeface="Arial" charset="0"/>
                <a:ea typeface="+mn-ea"/>
                <a:cs typeface="+mn-cs"/>
              </a:rPr>
              <a:t>Blæren tømmes. Tømmingen startes av en bevegelse som midlertidig øker trykket på </a:t>
            </a:r>
            <a:r>
              <a:rPr lang="nb-NO" sz="1200" kern="1200" dirty="0" err="1">
                <a:solidFill>
                  <a:schemeClr val="tx1"/>
                </a:solidFill>
                <a:effectLst/>
                <a:latin typeface="Arial" charset="0"/>
                <a:ea typeface="+mn-ea"/>
                <a:cs typeface="+mn-cs"/>
              </a:rPr>
              <a:t>blæreveggen</a:t>
            </a:r>
            <a:r>
              <a:rPr lang="nb-NO" sz="1200" kern="1200" dirty="0">
                <a:solidFill>
                  <a:schemeClr val="tx1"/>
                </a:solidFill>
                <a:effectLst/>
                <a:latin typeface="Arial" charset="0"/>
                <a:ea typeface="+mn-ea"/>
                <a:cs typeface="+mn-cs"/>
              </a:rPr>
              <a:t>. </a:t>
            </a:r>
            <a:r>
              <a:rPr lang="nb-NO" sz="1200" kern="1200" dirty="0" err="1">
                <a:solidFill>
                  <a:schemeClr val="tx1"/>
                </a:solidFill>
                <a:effectLst/>
                <a:latin typeface="Arial" charset="0"/>
                <a:ea typeface="+mn-ea"/>
                <a:cs typeface="+mn-cs"/>
              </a:rPr>
              <a:t>Detrusormusklene</a:t>
            </a:r>
            <a:r>
              <a:rPr lang="nb-NO" sz="1200" kern="1200" dirty="0">
                <a:solidFill>
                  <a:schemeClr val="tx1"/>
                </a:solidFill>
                <a:effectLst/>
                <a:latin typeface="Arial" charset="0"/>
                <a:ea typeface="+mn-ea"/>
                <a:cs typeface="+mn-cs"/>
              </a:rPr>
              <a:t> trekker seg sammen, bekkenmuskulaturen og </a:t>
            </a:r>
            <a:r>
              <a:rPr lang="nb-NO" sz="1200" kern="1200" dirty="0" err="1">
                <a:solidFill>
                  <a:schemeClr val="tx1"/>
                </a:solidFill>
                <a:effectLst/>
                <a:latin typeface="Arial" charset="0"/>
                <a:ea typeface="+mn-ea"/>
                <a:cs typeface="+mn-cs"/>
              </a:rPr>
              <a:t>sphinctermusklene</a:t>
            </a:r>
            <a:r>
              <a:rPr lang="nb-NO" sz="1200" kern="1200" dirty="0">
                <a:solidFill>
                  <a:schemeClr val="tx1"/>
                </a:solidFill>
                <a:effectLst/>
                <a:latin typeface="Arial" charset="0"/>
                <a:ea typeface="+mn-ea"/>
                <a:cs typeface="+mn-cs"/>
              </a:rPr>
              <a:t> slapper av. (Styres av det parasympatiske nervesystemet)</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Miksjonssyklusen er en syklus som fortsetter hele dagen. Forstyrrelser kan forekomme i alle tre fasene. For at blærefunksjonen skal fungere riktig er det viktig at de frivillige og ufrivillige nerveimpulsene samarbeider.</a:t>
            </a:r>
            <a:endParaRPr lang="en-GB" b="0"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14</a:t>
            </a:fld>
            <a:endParaRPr lang="en-US"/>
          </a:p>
        </p:txBody>
      </p:sp>
    </p:spTree>
    <p:extLst>
      <p:ext uri="{BB962C8B-B14F-4D97-AF65-F5344CB8AC3E}">
        <p14:creationId xmlns:p14="http://schemas.microsoft.com/office/powerpoint/2010/main" val="197438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nb-NO" b="0" dirty="0">
                <a:solidFill>
                  <a:srgbClr val="231F20"/>
                </a:solidFill>
                <a:latin typeface="+mn-lt"/>
              </a:rPr>
              <a:t>Hvordan kan nevrologiske tilstander påvirke urinsystemet?</a:t>
            </a:r>
          </a:p>
          <a:p>
            <a:pPr marL="0" indent="0" eaLnBrk="1" hangingPunct="1">
              <a:buFont typeface="Arial" panose="020B0604020202020204" pitchFamily="34" charset="0"/>
              <a:buNone/>
            </a:pPr>
            <a:endParaRPr lang="nb-NO" b="0" dirty="0">
              <a:solidFill>
                <a:srgbClr val="231F20"/>
              </a:solidFill>
              <a:latin typeface="+mn-lt"/>
            </a:endParaRPr>
          </a:p>
          <a:p>
            <a:pPr marL="0" indent="0" eaLnBrk="1" hangingPunct="1">
              <a:buFont typeface="Arial" panose="020B0604020202020204" pitchFamily="34" charset="0"/>
              <a:buNone/>
            </a:pPr>
            <a:r>
              <a:rPr lang="nb-NO" b="0" dirty="0">
                <a:solidFill>
                  <a:srgbClr val="231F20"/>
                </a:solidFill>
                <a:latin typeface="+mn-lt"/>
              </a:rPr>
              <a:t>Ryggmargen spiller en sentral rolle i blæredysfunksjon</a:t>
            </a:r>
          </a:p>
          <a:p>
            <a:pPr marL="0" indent="0" eaLnBrk="1" hangingPunct="1">
              <a:buFont typeface="Arial" panose="020B0604020202020204" pitchFamily="34" charset="0"/>
              <a:buNone/>
            </a:pPr>
            <a:r>
              <a:rPr lang="nb-NO" b="0" dirty="0">
                <a:solidFill>
                  <a:srgbClr val="231F20"/>
                </a:solidFill>
                <a:latin typeface="+mn-lt"/>
              </a:rPr>
              <a:t>Les gjennom punkter på sliden, der ulike skadeområder kan føre til ulike typer symptomer</a:t>
            </a:r>
            <a:endParaRPr lang="en-GB" b="0" dirty="0">
              <a:solidFill>
                <a:srgbClr val="231F20"/>
              </a:solidFill>
              <a:latin typeface="+mn-lt"/>
            </a:endParaRPr>
          </a:p>
          <a:p>
            <a:pPr marL="0" indent="0" eaLnBrk="1" hangingPunct="1">
              <a:buFont typeface="Arial" panose="020B0604020202020204" pitchFamily="34" charset="0"/>
              <a:buNone/>
            </a:pPr>
            <a:endParaRPr lang="en-GB" b="0" dirty="0">
              <a:solidFill>
                <a:srgbClr val="231F20"/>
              </a:solidFill>
              <a:latin typeface="+mn-lt"/>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15</a:t>
            </a:fld>
            <a:endParaRPr lang="en-US"/>
          </a:p>
        </p:txBody>
      </p:sp>
    </p:spTree>
    <p:extLst>
      <p:ext uri="{BB962C8B-B14F-4D97-AF65-F5344CB8AC3E}">
        <p14:creationId xmlns:p14="http://schemas.microsoft.com/office/powerpoint/2010/main" val="360089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16</a:t>
            </a:fld>
            <a:endParaRPr lang="en-US"/>
          </a:p>
        </p:txBody>
      </p:sp>
    </p:spTree>
    <p:extLst>
      <p:ext uri="{BB962C8B-B14F-4D97-AF65-F5344CB8AC3E}">
        <p14:creationId xmlns:p14="http://schemas.microsoft.com/office/powerpoint/2010/main" val="212578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2</a:t>
            </a:fld>
            <a:endParaRPr lang="en-US"/>
          </a:p>
        </p:txBody>
      </p:sp>
    </p:spTree>
    <p:extLst>
      <p:ext uri="{BB962C8B-B14F-4D97-AF65-F5344CB8AC3E}">
        <p14:creationId xmlns:p14="http://schemas.microsoft.com/office/powerpoint/2010/main" val="53117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a:t>
            </a:fld>
            <a:endParaRPr lang="en-US"/>
          </a:p>
        </p:txBody>
      </p:sp>
    </p:spTree>
    <p:extLst>
      <p:ext uri="{BB962C8B-B14F-4D97-AF65-F5344CB8AC3E}">
        <p14:creationId xmlns:p14="http://schemas.microsoft.com/office/powerpoint/2010/main" val="337324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Arial" charset="0"/>
                <a:ea typeface="+mn-ea"/>
                <a:cs typeface="+mn-cs"/>
              </a:rPr>
              <a:t>Nyrene</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pPr hangingPunct="0"/>
            <a:r>
              <a:rPr lang="nb-NO" sz="1200" kern="1200" dirty="0">
                <a:solidFill>
                  <a:schemeClr val="tx1"/>
                </a:solidFill>
                <a:effectLst/>
                <a:latin typeface="Arial" charset="0"/>
                <a:ea typeface="+mn-ea"/>
                <a:cs typeface="+mn-cs"/>
              </a:rPr>
              <a:t>Nyrenes hovedoppgave er å opprettholde kroppens indre miljø (homeostase). Hver nyre inneholder en million nefroner som filtrerer blodet.</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Nyrenes </a:t>
            </a:r>
            <a:r>
              <a:rPr lang="nb-NO" sz="1200" kern="1200" dirty="0" err="1">
                <a:solidFill>
                  <a:schemeClr val="tx1"/>
                </a:solidFill>
                <a:effectLst/>
                <a:latin typeface="Arial" charset="0"/>
                <a:ea typeface="+mn-ea"/>
                <a:cs typeface="+mn-cs"/>
              </a:rPr>
              <a:t>tubuli</a:t>
            </a:r>
            <a:r>
              <a:rPr lang="nb-NO" sz="1200" kern="1200" dirty="0">
                <a:solidFill>
                  <a:schemeClr val="tx1"/>
                </a:solidFill>
                <a:effectLst/>
                <a:latin typeface="Arial" charset="0"/>
                <a:ea typeface="+mn-ea"/>
                <a:cs typeface="+mn-cs"/>
              </a:rPr>
              <a:t> absorberer mye av urin, vann, salter og næringsstoffer. Det som gjenstår er en sterkt konsentrert urin som samles i nyrebekkenet. Dette inkluderer for det meste salter og nitrogenrike avfallsprodukter. Mengden av filtrert urin antas å være 190 liter per dag. Den endelige urinmengden som forlater kroppen ligger normalt mellom en og to liter per dag.</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For å takle sin oppgave må nyrene:</a:t>
            </a:r>
          </a:p>
          <a:p>
            <a:pPr hangingPunct="0"/>
            <a:endParaRPr lang="nb-NO" sz="1200" kern="1200" dirty="0">
              <a:solidFill>
                <a:schemeClr val="tx1"/>
              </a:solidFill>
              <a:effectLst/>
              <a:latin typeface="Arial" charset="0"/>
              <a:ea typeface="+mn-ea"/>
              <a:cs typeface="+mn-cs"/>
            </a:endParaRPr>
          </a:p>
          <a:p>
            <a:pPr marL="171450" indent="-171450" hangingPunct="0">
              <a:buFont typeface="Arial" panose="020B0604020202020204" pitchFamily="34" charset="0"/>
              <a:buChar char="•"/>
            </a:pPr>
            <a:r>
              <a:rPr lang="nb-NO" sz="1200" kern="1200" dirty="0">
                <a:solidFill>
                  <a:schemeClr val="tx1"/>
                </a:solidFill>
                <a:effectLst/>
                <a:latin typeface="Arial" charset="0"/>
                <a:ea typeface="+mn-ea"/>
                <a:cs typeface="+mn-cs"/>
              </a:rPr>
              <a:t>Holde vannet i kroppen på et konstant nivå</a:t>
            </a:r>
          </a:p>
          <a:p>
            <a:pPr marL="171450" indent="-171450" hangingPunct="0">
              <a:buFont typeface="Arial" panose="020B0604020202020204" pitchFamily="34" charset="0"/>
              <a:buChar char="•"/>
            </a:pPr>
            <a:endParaRPr lang="nb-NO" sz="1200" kern="1200" dirty="0">
              <a:solidFill>
                <a:schemeClr val="tx1"/>
              </a:solidFill>
              <a:effectLst/>
              <a:latin typeface="Arial" charset="0"/>
              <a:ea typeface="+mn-ea"/>
              <a:cs typeface="+mn-cs"/>
            </a:endParaRPr>
          </a:p>
          <a:p>
            <a:pPr marL="171450" indent="-171450" hangingPunct="0">
              <a:buFont typeface="Arial" panose="020B0604020202020204" pitchFamily="34" charset="0"/>
              <a:buChar char="•"/>
            </a:pPr>
            <a:r>
              <a:rPr lang="nb-NO" sz="1200" kern="1200" dirty="0">
                <a:solidFill>
                  <a:schemeClr val="tx1"/>
                </a:solidFill>
                <a:effectLst/>
                <a:latin typeface="Arial" charset="0"/>
                <a:ea typeface="+mn-ea"/>
                <a:cs typeface="+mn-cs"/>
              </a:rPr>
              <a:t>Kontrollere konsentrasjonen av alle salter</a:t>
            </a:r>
          </a:p>
          <a:p>
            <a:pPr marL="171450" indent="-171450" hangingPunct="0">
              <a:buFont typeface="Arial" panose="020B0604020202020204" pitchFamily="34" charset="0"/>
              <a:buChar char="•"/>
            </a:pPr>
            <a:endParaRPr lang="nb-NO" sz="1200" kern="1200" dirty="0">
              <a:solidFill>
                <a:schemeClr val="tx1"/>
              </a:solidFill>
              <a:effectLst/>
              <a:latin typeface="Arial" charset="0"/>
              <a:ea typeface="+mn-ea"/>
              <a:cs typeface="+mn-cs"/>
            </a:endParaRPr>
          </a:p>
          <a:p>
            <a:pPr marL="171450" indent="-171450" hangingPunct="0">
              <a:buFont typeface="Arial" panose="020B0604020202020204" pitchFamily="34" charset="0"/>
              <a:buChar char="•"/>
            </a:pPr>
            <a:r>
              <a:rPr lang="nb-NO" sz="1200" kern="1200" dirty="0">
                <a:solidFill>
                  <a:schemeClr val="tx1"/>
                </a:solidFill>
                <a:effectLst/>
                <a:latin typeface="Arial" charset="0"/>
                <a:ea typeface="+mn-ea"/>
                <a:cs typeface="+mn-cs"/>
              </a:rPr>
              <a:t>Bistå med oksygenregulering</a:t>
            </a:r>
          </a:p>
          <a:p>
            <a:pPr marL="171450" indent="-171450" hangingPunct="0">
              <a:buFont typeface="Arial" panose="020B0604020202020204" pitchFamily="34" charset="0"/>
              <a:buChar char="•"/>
            </a:pPr>
            <a:endParaRPr lang="nb-NO" sz="1200" kern="1200" dirty="0">
              <a:solidFill>
                <a:schemeClr val="tx1"/>
              </a:solidFill>
              <a:effectLst/>
              <a:latin typeface="Arial" charset="0"/>
              <a:ea typeface="+mn-ea"/>
              <a:cs typeface="+mn-cs"/>
            </a:endParaRPr>
          </a:p>
          <a:p>
            <a:pPr marL="171450" indent="-171450" hangingPunct="0">
              <a:buFont typeface="Arial" panose="020B0604020202020204" pitchFamily="34" charset="0"/>
              <a:buChar char="•"/>
            </a:pPr>
            <a:r>
              <a:rPr lang="nb-NO" sz="1200" kern="1200" dirty="0">
                <a:solidFill>
                  <a:schemeClr val="tx1"/>
                </a:solidFill>
                <a:effectLst/>
                <a:latin typeface="Arial" charset="0"/>
                <a:ea typeface="+mn-ea"/>
                <a:cs typeface="+mn-cs"/>
              </a:rPr>
              <a:t>Skille ut gift og samle næringsstoffer</a:t>
            </a:r>
          </a:p>
          <a:p>
            <a:pPr marL="171450" indent="-171450" hangingPunct="0">
              <a:buFont typeface="Arial" panose="020B0604020202020204" pitchFamily="34" charset="0"/>
              <a:buChar char="•"/>
            </a:pPr>
            <a:endParaRPr lang="nb-NO" sz="1200" kern="1200" dirty="0">
              <a:solidFill>
                <a:schemeClr val="tx1"/>
              </a:solidFill>
              <a:effectLst/>
              <a:latin typeface="Arial" charset="0"/>
              <a:ea typeface="+mn-ea"/>
              <a:cs typeface="+mn-cs"/>
            </a:endParaRPr>
          </a:p>
          <a:p>
            <a:pPr marL="171450" indent="-171450" hangingPunct="0">
              <a:buFont typeface="Arial" panose="020B0604020202020204" pitchFamily="34" charset="0"/>
              <a:buChar char="•"/>
            </a:pPr>
            <a:r>
              <a:rPr lang="nb-NO" sz="1200" kern="1200" dirty="0">
                <a:solidFill>
                  <a:schemeClr val="tx1"/>
                </a:solidFill>
                <a:effectLst/>
                <a:latin typeface="Arial" charset="0"/>
                <a:ea typeface="+mn-ea"/>
                <a:cs typeface="+mn-cs"/>
              </a:rPr>
              <a:t>Produsere hormoner</a:t>
            </a:r>
            <a:endParaRPr lang="en-GB" sz="1200" kern="1200" dirty="0">
              <a:solidFill>
                <a:schemeClr val="tx1"/>
              </a:solidFill>
              <a:effectLst/>
              <a:latin typeface="Arial" charset="0"/>
              <a:ea typeface="+mn-ea"/>
              <a:cs typeface="+mn-cs"/>
            </a:endParaRPr>
          </a:p>
          <a:p>
            <a:pPr marL="171450" indent="-171450" hangingPunct="0">
              <a:buFont typeface="Arial" panose="020B0604020202020204" pitchFamily="34" charset="0"/>
              <a:buChar char="•"/>
            </a:pPr>
            <a:endParaRPr lang="en-GB" sz="1200" kern="1200" dirty="0">
              <a:solidFill>
                <a:schemeClr val="tx1"/>
              </a:solidFill>
              <a:effectLst/>
              <a:latin typeface="Arial" charset="0"/>
              <a:ea typeface="+mn-ea"/>
              <a:cs typeface="+mn-cs"/>
            </a:endParaRPr>
          </a:p>
          <a:p>
            <a:pPr marL="0" indent="0">
              <a:buFont typeface="Arial" panose="020B0604020202020204" pitchFamily="34" charset="0"/>
              <a:buNone/>
            </a:pPr>
            <a:endParaRPr lang="en-GB" sz="1200" kern="1200" dirty="0">
              <a:solidFill>
                <a:schemeClr val="tx1"/>
              </a:solidFill>
              <a:effectLst/>
              <a:latin typeface="Arial" charset="0"/>
              <a:ea typeface="+mn-ea"/>
              <a:cs typeface="+mn-cs"/>
            </a:endParaRPr>
          </a:p>
          <a:p>
            <a:pPr hangingPunct="0"/>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endParaRPr lang="en-GB" sz="1200" kern="1200" dirty="0">
              <a:solidFill>
                <a:schemeClr val="tx1"/>
              </a:solidFill>
              <a:effectLst/>
              <a:latin typeface="Arial" charset="0"/>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a:t>
            </a:fld>
            <a:endParaRPr lang="en-US"/>
          </a:p>
        </p:txBody>
      </p:sp>
    </p:spTree>
    <p:extLst>
      <p:ext uri="{BB962C8B-B14F-4D97-AF65-F5344CB8AC3E}">
        <p14:creationId xmlns:p14="http://schemas.microsoft.com/office/powerpoint/2010/main" val="11572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5</a:t>
            </a:fld>
            <a:endParaRPr lang="en-US"/>
          </a:p>
        </p:txBody>
      </p:sp>
    </p:spTree>
    <p:extLst>
      <p:ext uri="{BB962C8B-B14F-4D97-AF65-F5344CB8AC3E}">
        <p14:creationId xmlns:p14="http://schemas.microsoft.com/office/powerpoint/2010/main" val="117310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Arial" charset="0"/>
                <a:ea typeface="+mn-ea"/>
                <a:cs typeface="+mn-cs"/>
              </a:rPr>
              <a:t>Urinens</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funksjon</a:t>
            </a:r>
            <a:r>
              <a:rPr lang="en-GB" sz="1200" kern="1200" dirty="0">
                <a:solidFill>
                  <a:schemeClr val="tx1"/>
                </a:solidFill>
                <a:effectLst/>
                <a:latin typeface="Arial" charset="0"/>
                <a:ea typeface="+mn-ea"/>
                <a:cs typeface="+mn-cs"/>
              </a:rPr>
              <a:t>.</a:t>
            </a:r>
          </a:p>
          <a:p>
            <a:r>
              <a:rPr lang="en-GB" sz="1200" kern="1200" dirty="0">
                <a:solidFill>
                  <a:schemeClr val="tx1"/>
                </a:solidFill>
                <a:effectLst/>
                <a:latin typeface="Arial" charset="0"/>
                <a:ea typeface="+mn-ea"/>
                <a:cs typeface="+mn-cs"/>
              </a:rPr>
              <a:t> </a:t>
            </a:r>
          </a:p>
          <a:p>
            <a:pPr hangingPunct="0"/>
            <a:r>
              <a:rPr lang="en-GB" sz="1200" kern="1200" dirty="0" err="1">
                <a:solidFill>
                  <a:schemeClr val="tx1"/>
                </a:solidFill>
                <a:effectLst/>
                <a:latin typeface="Arial" charset="0"/>
                <a:ea typeface="+mn-ea"/>
                <a:cs typeface="+mn-cs"/>
              </a:rPr>
              <a:t>Kroppen</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hos</a:t>
            </a:r>
            <a:r>
              <a:rPr lang="en-GB" sz="1200" kern="1200" dirty="0">
                <a:solidFill>
                  <a:schemeClr val="tx1"/>
                </a:solidFill>
                <a:effectLst/>
                <a:latin typeface="Arial" charset="0"/>
                <a:ea typeface="+mn-ea"/>
                <a:cs typeface="+mn-cs"/>
              </a:rPr>
              <a:t> et </a:t>
            </a:r>
            <a:r>
              <a:rPr lang="en-GB" sz="1200" kern="1200" dirty="0" err="1">
                <a:solidFill>
                  <a:schemeClr val="tx1"/>
                </a:solidFill>
                <a:effectLst/>
                <a:latin typeface="Arial" charset="0"/>
                <a:ea typeface="+mn-ea"/>
                <a:cs typeface="+mn-cs"/>
              </a:rPr>
              <a:t>menneske</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består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av</a:t>
            </a:r>
            <a:r>
              <a:rPr lang="en-GB" sz="1200" kern="1200" dirty="0">
                <a:solidFill>
                  <a:schemeClr val="tx1"/>
                </a:solidFill>
                <a:effectLst/>
                <a:latin typeface="Arial" charset="0"/>
                <a:ea typeface="+mn-ea"/>
                <a:cs typeface="+mn-cs"/>
              </a:rPr>
              <a:t> 60% </a:t>
            </a:r>
            <a:r>
              <a:rPr lang="en-GB" sz="1200" kern="1200" dirty="0" err="1">
                <a:solidFill>
                  <a:schemeClr val="tx1"/>
                </a:solidFill>
                <a:effectLst/>
                <a:latin typeface="Arial" charset="0"/>
                <a:ea typeface="+mn-ea"/>
                <a:cs typeface="+mn-cs"/>
              </a:rPr>
              <a:t>vann</a:t>
            </a:r>
            <a:r>
              <a:rPr lang="en-GB" sz="1200" kern="1200" dirty="0">
                <a:solidFill>
                  <a:schemeClr val="tx1"/>
                </a:solidFill>
                <a:effectLst/>
                <a:latin typeface="Arial" charset="0"/>
                <a:ea typeface="+mn-ea"/>
                <a:cs typeface="+mn-cs"/>
              </a:rPr>
              <a:t>. Det er </a:t>
            </a:r>
            <a:r>
              <a:rPr lang="en-GB" sz="1200" kern="1200" dirty="0" err="1">
                <a:solidFill>
                  <a:schemeClr val="tx1"/>
                </a:solidFill>
                <a:effectLst/>
                <a:latin typeface="Arial" charset="0"/>
                <a:ea typeface="+mn-ea"/>
                <a:cs typeface="+mn-cs"/>
              </a:rPr>
              <a:t>helt</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naturlig</a:t>
            </a:r>
            <a:r>
              <a:rPr lang="en-GB" sz="1200" kern="1200" dirty="0">
                <a:solidFill>
                  <a:schemeClr val="tx1"/>
                </a:solidFill>
                <a:effectLst/>
                <a:latin typeface="Arial" charset="0"/>
                <a:ea typeface="+mn-ea"/>
                <a:cs typeface="+mn-cs"/>
              </a:rPr>
              <a:t> at vi </a:t>
            </a:r>
            <a:r>
              <a:rPr lang="nb-NO" sz="1200" kern="1200" dirty="0">
                <a:solidFill>
                  <a:schemeClr val="tx1"/>
                </a:solidFill>
                <a:effectLst/>
                <a:latin typeface="Arial" charset="0"/>
                <a:ea typeface="+mn-ea"/>
                <a:cs typeface="+mn-cs"/>
              </a:rPr>
              <a:t>trenger å drikke en mengde vann i løpet av dagen, siden vi hele tiden taper vann i form av svette, pust og urin.</a:t>
            </a:r>
            <a:r>
              <a:rPr lang="en-GB" sz="1200" kern="1200" dirty="0">
                <a:solidFill>
                  <a:schemeClr val="tx1"/>
                </a:solidFill>
                <a:effectLst/>
                <a:latin typeface="Arial" charset="0"/>
                <a:ea typeface="+mn-ea"/>
                <a:cs typeface="+mn-cs"/>
              </a:rPr>
              <a:t>  </a:t>
            </a:r>
          </a:p>
          <a:p>
            <a:pPr hangingPunct="0"/>
            <a:r>
              <a:rPr lang="en-GB" sz="1200" kern="1200" dirty="0" err="1">
                <a:solidFill>
                  <a:schemeClr val="tx1"/>
                </a:solidFill>
                <a:effectLst/>
                <a:latin typeface="Arial" charset="0"/>
                <a:ea typeface="+mn-ea"/>
                <a:cs typeface="+mn-cs"/>
              </a:rPr>
              <a:t>Hvor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mye</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væske</a:t>
            </a:r>
            <a:r>
              <a:rPr lang="en-GB" sz="1200" kern="1200" dirty="0">
                <a:solidFill>
                  <a:schemeClr val="tx1"/>
                </a:solidFill>
                <a:effectLst/>
                <a:latin typeface="Arial" charset="0"/>
                <a:ea typeface="+mn-ea"/>
                <a:cs typeface="+mn-cs"/>
              </a:rPr>
              <a:t> vi </a:t>
            </a:r>
            <a:r>
              <a:rPr lang="en-GB" sz="1200" kern="1200" dirty="0" err="1">
                <a:solidFill>
                  <a:schemeClr val="tx1"/>
                </a:solidFill>
                <a:effectLst/>
                <a:latin typeface="Arial" charset="0"/>
                <a:ea typeface="+mn-ea"/>
                <a:cs typeface="+mn-cs"/>
              </a:rPr>
              <a:t>trenger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kommer</a:t>
            </a:r>
            <a:r>
              <a:rPr lang="en-GB" sz="1200" kern="1200" dirty="0">
                <a:solidFill>
                  <a:schemeClr val="tx1"/>
                </a:solidFill>
                <a:effectLst/>
                <a:latin typeface="Arial" charset="0"/>
                <a:ea typeface="+mn-ea"/>
                <a:cs typeface="+mn-cs"/>
              </a:rPr>
              <a:t> an på </a:t>
            </a:r>
            <a:r>
              <a:rPr lang="en-GB" sz="1200" kern="1200" dirty="0" err="1">
                <a:solidFill>
                  <a:schemeClr val="tx1"/>
                </a:solidFill>
                <a:effectLst/>
                <a:latin typeface="Arial" charset="0"/>
                <a:ea typeface="+mn-ea"/>
                <a:cs typeface="+mn-cs"/>
              </a:rPr>
              <a:t>hvor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mye</a:t>
            </a:r>
            <a:r>
              <a:rPr lang="en-GB" sz="1200" kern="1200" dirty="0">
                <a:solidFill>
                  <a:schemeClr val="tx1"/>
                </a:solidFill>
                <a:effectLst/>
                <a:latin typeface="Arial" charset="0"/>
                <a:ea typeface="+mn-ea"/>
                <a:cs typeface="+mn-cs"/>
              </a:rPr>
              <a:t> vi </a:t>
            </a:r>
            <a:r>
              <a:rPr lang="en-GB" sz="1200" kern="1200" dirty="0" err="1">
                <a:solidFill>
                  <a:schemeClr val="tx1"/>
                </a:solidFill>
                <a:effectLst/>
                <a:latin typeface="Arial" charset="0"/>
                <a:ea typeface="+mn-ea"/>
                <a:cs typeface="+mn-cs"/>
              </a:rPr>
              <a:t>veier</a:t>
            </a:r>
            <a:r>
              <a:rPr lang="en-GB" sz="1200" kern="1200" dirty="0">
                <a:solidFill>
                  <a:schemeClr val="tx1"/>
                </a:solidFill>
                <a:effectLst/>
                <a:latin typeface="Arial" charset="0"/>
                <a:ea typeface="+mn-ea"/>
                <a:cs typeface="+mn-cs"/>
              </a:rPr>
              <a:t> og </a:t>
            </a:r>
            <a:r>
              <a:rPr lang="en-GB" sz="1200" kern="1200" dirty="0" err="1">
                <a:solidFill>
                  <a:schemeClr val="tx1"/>
                </a:solidFill>
                <a:effectLst/>
                <a:latin typeface="Arial" charset="0"/>
                <a:ea typeface="+mn-ea"/>
                <a:cs typeface="+mn-cs"/>
              </a:rPr>
              <a:t>hvor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fysisk</a:t>
            </a:r>
            <a:r>
              <a:rPr lang="en-GB" sz="1200" kern="1200" dirty="0">
                <a:solidFill>
                  <a:schemeClr val="tx1"/>
                </a:solidFill>
                <a:effectLst/>
                <a:latin typeface="Arial" charset="0"/>
                <a:ea typeface="+mn-ea"/>
                <a:cs typeface="+mn-cs"/>
              </a:rPr>
              <a:t> active vi er. </a:t>
            </a:r>
            <a:r>
              <a:rPr lang="en-GB" sz="1200" kern="1200" dirty="0" err="1">
                <a:solidFill>
                  <a:schemeClr val="tx1"/>
                </a:solidFill>
                <a:effectLst/>
                <a:latin typeface="Arial" charset="0"/>
                <a:ea typeface="+mn-ea"/>
                <a:cs typeface="+mn-cs"/>
              </a:rPr>
              <a:t>Når</a:t>
            </a:r>
            <a:r>
              <a:rPr lang="en-GB" sz="1200" kern="1200" dirty="0">
                <a:solidFill>
                  <a:schemeClr val="tx1"/>
                </a:solidFill>
                <a:effectLst/>
                <a:latin typeface="Arial" charset="0"/>
                <a:ea typeface="+mn-ea"/>
                <a:cs typeface="+mn-cs"/>
              </a:rPr>
              <a:t> vi </a:t>
            </a:r>
            <a:r>
              <a:rPr lang="en-GB" sz="1200" kern="1200" dirty="0" err="1">
                <a:solidFill>
                  <a:schemeClr val="tx1"/>
                </a:solidFill>
                <a:effectLst/>
                <a:latin typeface="Arial" charset="0"/>
                <a:ea typeface="+mn-ea"/>
                <a:cs typeface="+mn-cs"/>
              </a:rPr>
              <a:t>tisser</a:t>
            </a:r>
            <a:r>
              <a:rPr lang="en-GB" sz="1200" kern="1200" dirty="0">
                <a:solidFill>
                  <a:schemeClr val="tx1"/>
                </a:solidFill>
                <a:effectLst/>
                <a:latin typeface="Arial" charset="0"/>
                <a:ea typeface="+mn-ea"/>
                <a:cs typeface="+mn-cs"/>
              </a:rPr>
              <a:t> er det </a:t>
            </a:r>
            <a:r>
              <a:rPr lang="en-GB" sz="1200" kern="1200" dirty="0" err="1">
                <a:solidFill>
                  <a:schemeClr val="tx1"/>
                </a:solidFill>
                <a:effectLst/>
                <a:latin typeface="Arial" charset="0"/>
                <a:ea typeface="+mn-ea"/>
                <a:cs typeface="+mn-cs"/>
              </a:rPr>
              <a:t>delvis</a:t>
            </a:r>
            <a:r>
              <a:rPr lang="en-GB" sz="1200" kern="1200" dirty="0">
                <a:solidFill>
                  <a:schemeClr val="tx1"/>
                </a:solidFill>
                <a:effectLst/>
                <a:latin typeface="Arial" charset="0"/>
                <a:ea typeface="+mn-ea"/>
                <a:cs typeface="+mn-cs"/>
              </a:rPr>
              <a:t> for å </a:t>
            </a:r>
            <a:r>
              <a:rPr lang="en-GB" sz="1200" kern="1200" dirty="0" err="1">
                <a:solidFill>
                  <a:schemeClr val="tx1"/>
                </a:solidFill>
                <a:effectLst/>
                <a:latin typeface="Arial" charset="0"/>
                <a:ea typeface="+mn-ea"/>
                <a:cs typeface="+mn-cs"/>
              </a:rPr>
              <a:t>kvitte</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oss</a:t>
            </a:r>
            <a:r>
              <a:rPr lang="en-GB" sz="1200" kern="1200" dirty="0">
                <a:solidFill>
                  <a:schemeClr val="tx1"/>
                </a:solidFill>
                <a:effectLst/>
                <a:latin typeface="Arial" charset="0"/>
                <a:ea typeface="+mn-ea"/>
                <a:cs typeface="+mn-cs"/>
              </a:rPr>
              <a:t> med </a:t>
            </a:r>
            <a:r>
              <a:rPr lang="en-GB" sz="1200" kern="1200" dirty="0" err="1">
                <a:solidFill>
                  <a:schemeClr val="tx1"/>
                </a:solidFill>
                <a:effectLst/>
                <a:latin typeface="Arial" charset="0"/>
                <a:ea typeface="+mn-ea"/>
                <a:cs typeface="+mn-cs"/>
              </a:rPr>
              <a:t>væske</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som</a:t>
            </a:r>
            <a:r>
              <a:rPr lang="en-GB" sz="1200" kern="1200" dirty="0">
                <a:solidFill>
                  <a:schemeClr val="tx1"/>
                </a:solidFill>
                <a:effectLst/>
                <a:latin typeface="Arial" charset="0"/>
                <a:ea typeface="+mn-ea"/>
                <a:cs typeface="+mn-cs"/>
              </a:rPr>
              <a:t> vi </a:t>
            </a:r>
            <a:r>
              <a:rPr lang="en-GB" sz="1200" kern="1200" dirty="0" err="1">
                <a:solidFill>
                  <a:schemeClr val="tx1"/>
                </a:solidFill>
                <a:effectLst/>
                <a:latin typeface="Arial" charset="0"/>
                <a:ea typeface="+mn-ea"/>
                <a:cs typeface="+mn-cs"/>
              </a:rPr>
              <a:t>ikke</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trenger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Hvis</a:t>
            </a:r>
            <a:r>
              <a:rPr lang="en-GB" sz="1200" kern="1200" dirty="0">
                <a:solidFill>
                  <a:schemeClr val="tx1"/>
                </a:solidFill>
                <a:effectLst/>
                <a:latin typeface="Arial" charset="0"/>
                <a:ea typeface="+mn-ea"/>
                <a:cs typeface="+mn-cs"/>
              </a:rPr>
              <a:t> vi </a:t>
            </a:r>
            <a:r>
              <a:rPr lang="en-GB" sz="1200" kern="1200" dirty="0" err="1">
                <a:solidFill>
                  <a:schemeClr val="tx1"/>
                </a:solidFill>
                <a:effectLst/>
                <a:latin typeface="Arial" charset="0"/>
                <a:ea typeface="+mn-ea"/>
                <a:cs typeface="+mn-cs"/>
              </a:rPr>
              <a:t>drikker</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mye</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tisser</a:t>
            </a:r>
            <a:r>
              <a:rPr lang="en-GB" sz="1200" kern="1200" dirty="0">
                <a:solidFill>
                  <a:schemeClr val="tx1"/>
                </a:solidFill>
                <a:effectLst/>
                <a:latin typeface="Arial" charset="0"/>
                <a:ea typeface="+mn-ea"/>
                <a:cs typeface="+mn-cs"/>
              </a:rPr>
              <a:t> vi </a:t>
            </a:r>
            <a:r>
              <a:rPr lang="en-GB" sz="1200" kern="1200" dirty="0" err="1">
                <a:solidFill>
                  <a:schemeClr val="tx1"/>
                </a:solidFill>
                <a:effectLst/>
                <a:latin typeface="Arial" charset="0"/>
                <a:ea typeface="+mn-ea"/>
                <a:cs typeface="+mn-cs"/>
              </a:rPr>
              <a:t>mye</a:t>
            </a:r>
            <a:r>
              <a:rPr lang="en-GB" sz="1200" kern="1200" dirty="0">
                <a:solidFill>
                  <a:schemeClr val="tx1"/>
                </a:solidFill>
                <a:effectLst/>
                <a:latin typeface="Arial" charset="0"/>
                <a:ea typeface="+mn-ea"/>
                <a:cs typeface="+mn-cs"/>
              </a:rPr>
              <a:t>. </a:t>
            </a:r>
            <a:r>
              <a:rPr lang="nb-NO" sz="1200" kern="1200" dirty="0">
                <a:solidFill>
                  <a:schemeClr val="tx1"/>
                </a:solidFill>
                <a:effectLst/>
                <a:latin typeface="Arial" charset="0"/>
                <a:ea typeface="+mn-ea"/>
                <a:cs typeface="+mn-cs"/>
              </a:rPr>
              <a:t>Imidlertid er urin en del av kroppens eget rensesystem.</a:t>
            </a:r>
          </a:p>
          <a:p>
            <a:pPr hangingPunct="0"/>
            <a:endParaRPr lang="nb-NO" sz="1200" kern="1200" dirty="0">
              <a:solidFill>
                <a:schemeClr val="tx1"/>
              </a:solidFill>
              <a:effectLst/>
              <a:latin typeface="Arial" charset="0"/>
              <a:ea typeface="+mn-ea"/>
              <a:cs typeface="+mn-cs"/>
            </a:endParaRPr>
          </a:p>
          <a:p>
            <a:pPr hangingPunct="0"/>
            <a:r>
              <a:rPr lang="nb-NO" sz="1200" kern="1200" dirty="0">
                <a:solidFill>
                  <a:schemeClr val="tx1"/>
                </a:solidFill>
                <a:effectLst/>
                <a:latin typeface="Arial" charset="0"/>
                <a:ea typeface="+mn-ea"/>
                <a:cs typeface="+mn-cs"/>
              </a:rPr>
              <a:t>Minst en halv liter fordamper i form av svette og pust hver natt når vi sover. I løpet av dagen når vi jobber og beveger oss, svetter vi mer og taper mer vann. Ytterligere en halv liter hjelper oss med å rense ut giftige avfallsstoffer, i form av urin. Resten brukes til å fylle celler og smøre bevegelige deler. Huden alene, som er det største organet, må inneholde ti prosent vann for å opprettholde sin fleksibilitet og smidighet.</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6</a:t>
            </a:fld>
            <a:endParaRPr lang="en-US"/>
          </a:p>
        </p:txBody>
      </p:sp>
    </p:spTree>
    <p:extLst>
      <p:ext uri="{BB962C8B-B14F-4D97-AF65-F5344CB8AC3E}">
        <p14:creationId xmlns:p14="http://schemas.microsoft.com/office/powerpoint/2010/main" val="14363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7</a:t>
            </a:fld>
            <a:endParaRPr lang="en-US"/>
          </a:p>
        </p:txBody>
      </p:sp>
    </p:spTree>
    <p:extLst>
      <p:ext uri="{BB962C8B-B14F-4D97-AF65-F5344CB8AC3E}">
        <p14:creationId xmlns:p14="http://schemas.microsoft.com/office/powerpoint/2010/main" val="422800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altLang="en-US" b="0" dirty="0"/>
              <a:t>Det mannlige urinrøret er formet som en S. Lengden på urinrøret er ca. 20–27 cm. Menn har to lukkemuskler, den indre lukkemuskelen, som hindrer at sæd går ned i blæren, og den ytre lukkemuskelen, som består av tverrstripete muskelfibre og kan derfor kontrolleres frivillig for å hindre tømming. Prostatakjertelen ligger under blærehalsen. (For å lette innføringen av katetret, strekkes derfor penis opp mot magen under kateterisering.) Trange passasjer er lokalisert i områdene av den ytre lukkemuskelen, prostata og ved </a:t>
            </a:r>
            <a:r>
              <a:rPr lang="nb-NO" altLang="en-US" b="0" dirty="0" err="1"/>
              <a:t>vesikal</a:t>
            </a:r>
            <a:r>
              <a:rPr lang="nb-NO" altLang="en-US" b="0" dirty="0"/>
              <a:t> (blære) hals (indre lukkemuskel).</a:t>
            </a:r>
            <a:endParaRPr lang="en-GB" altLang="en-US"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b="0" dirty="0"/>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8</a:t>
            </a:fld>
            <a:endParaRPr lang="en-US"/>
          </a:p>
        </p:txBody>
      </p:sp>
    </p:spTree>
    <p:extLst>
      <p:ext uri="{BB962C8B-B14F-4D97-AF65-F5344CB8AC3E}">
        <p14:creationId xmlns:p14="http://schemas.microsoft.com/office/powerpoint/2010/main" val="43465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b-NO" altLang="en-US" b="0" dirty="0"/>
              <a:t>Den kvinnelige urinrøret er et </a:t>
            </a:r>
            <a:r>
              <a:rPr lang="nb-NO" altLang="en-US" b="0" dirty="0" err="1"/>
              <a:t>fibromuskulært</a:t>
            </a:r>
            <a:r>
              <a:rPr lang="nb-NO" altLang="en-US" b="0" dirty="0"/>
              <a:t> rør, bare 3-5 cm langt. Inngangen til urinrøret er plassert over skjeden. Den midtre delen av urinrøret er omgitt av tverrstripet muskulatur, hvis tonus er en faktor for å opprettholde kontinens av urin. Smale seksjoner er lokalisert i området av den ytre </a:t>
            </a:r>
            <a:r>
              <a:rPr lang="nb-NO" altLang="en-US" b="0" dirty="0" err="1"/>
              <a:t>blæresfinkteren</a:t>
            </a:r>
            <a:r>
              <a:rPr lang="nb-NO" altLang="en-US" b="0" dirty="0"/>
              <a:t> og den </a:t>
            </a:r>
            <a:r>
              <a:rPr lang="nb-NO" altLang="en-US" b="0" dirty="0" err="1"/>
              <a:t>vesikale</a:t>
            </a:r>
            <a:r>
              <a:rPr lang="nb-NO" altLang="en-US" b="0" dirty="0"/>
              <a:t> (blære) halsen. På grunn av analkanalens nærhet til urinrøret hos kvinnen, sammenlignet med mannen, er det økt fare for urinveisinfeksjoner på grunn av E. </a:t>
            </a:r>
            <a:r>
              <a:rPr lang="nb-NO" altLang="en-US" b="0" dirty="0" err="1"/>
              <a:t>coli</a:t>
            </a:r>
            <a:r>
              <a:rPr lang="nb-NO" altLang="en-US" b="0" dirty="0"/>
              <a:t>-bakterier. Anatomiske endringer i livmoren (f.eks. prolaps) kan føre til at blærefunksjonen blir dårlig.</a:t>
            </a:r>
            <a:endParaRPr lang="en-GB" altLang="en-US" b="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0" dirty="0"/>
              <a:t>. Narrow sections are located in the area of the external bladder sphincter and the </a:t>
            </a:r>
            <a:r>
              <a:rPr lang="en-GB" altLang="en-US" b="0" dirty="0" err="1"/>
              <a:t>vesical</a:t>
            </a:r>
            <a:r>
              <a:rPr lang="en-GB" altLang="en-US" b="0" dirty="0"/>
              <a:t> (bladder) neck. Owing to the proximity of the anal area to the urethra in the female, compared with the male, there is an increased danger of urinary tract infections due to E. coli bacteria. Anatomical changes in the uterus (e.g. prolapse), may cause bladder function to deteriorate.</a:t>
            </a:r>
            <a:r>
              <a:rPr lang="sv-SE" altLang="en-US" b="0" dirty="0"/>
              <a:t> </a:t>
            </a:r>
            <a:endParaRPr lang="en-GB" altLang="en-US" b="0" dirty="0">
              <a:cs typeface="Times New Roman"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9</a:t>
            </a:fld>
            <a:endParaRPr lang="en-US"/>
          </a:p>
        </p:txBody>
      </p:sp>
    </p:spTree>
    <p:extLst>
      <p:ext uri="{BB962C8B-B14F-4D97-AF65-F5344CB8AC3E}">
        <p14:creationId xmlns:p14="http://schemas.microsoft.com/office/powerpoint/2010/main" val="295295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03/16/2022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258955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03/16/2022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33463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sv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 id="2147483751" r:id="rId5"/>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water, aquatic mammal&#10;&#10;Description automatically generated">
            <a:extLst>
              <a:ext uri="{FF2B5EF4-FFF2-40B4-BE49-F238E27FC236}">
                <a16:creationId xmlns:a16="http://schemas.microsoft.com/office/drawing/2014/main" id="{42896572-294A-42E3-A9CB-5870CFFD9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241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036DC03-49E4-495D-88B8-30A1F794F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391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0680982A-B045-4F96-A9D9-788F6D24A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3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ody of water with white text&#10;&#10;Description automatically generated with low confidence">
            <a:extLst>
              <a:ext uri="{FF2B5EF4-FFF2-40B4-BE49-F238E27FC236}">
                <a16:creationId xmlns:a16="http://schemas.microsoft.com/office/drawing/2014/main" id="{30580C40-4573-4E96-B8C0-B2E74FF73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461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E06BB94-8E24-4AFD-AD9C-C6D8004CE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578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low confidence">
            <a:extLst>
              <a:ext uri="{FF2B5EF4-FFF2-40B4-BE49-F238E27FC236}">
                <a16:creationId xmlns:a16="http://schemas.microsoft.com/office/drawing/2014/main" id="{B1ACC6D7-5C78-45CF-8840-9A76F46FA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1952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B6B693CF-C0D0-49CB-8CF3-D18F30CEE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3931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FBFFA6DD-52E8-4CBC-B187-B8907D7A8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397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4196A037-7133-41ED-BE44-28960567E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5E5BDA0B-32D6-4F93-A563-D97CCF7FE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875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5F4BFCD-1BDB-4CCD-BFA0-654D22844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330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472D942-D86B-435C-957A-E3EDC7288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38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with medium confidence">
            <a:extLst>
              <a:ext uri="{FF2B5EF4-FFF2-40B4-BE49-F238E27FC236}">
                <a16:creationId xmlns:a16="http://schemas.microsoft.com/office/drawing/2014/main" id="{5614C7F4-6179-49AB-A610-AC5A7C604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65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86568E0D-6CB5-4FF4-8A99-F18DF1CA2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556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3E9C2AB9-9EBC-4698-BEBA-77D3E7AB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76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968F2FB-5623-4AB3-9347-DFAAEC9D5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4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6407892-69F4-4F23-BE7D-B6F383BDF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4729146"/>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LoFri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C95CC030-C547-44E2-821E-08AC77EF82EE}" vid="{F24C592D-602A-4E63-81C8-00968825B9BB}"/>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467A8-B186-464B-9A2B-6808C10FA731}">
  <ds:schemaRefs>
    <ds:schemaRef ds:uri="http://purl.org/dc/dcmitype/"/>
    <ds:schemaRef ds:uri="http://schemas.openxmlformats.org/package/2006/metadata/core-properties"/>
    <ds:schemaRef ds:uri="http://purl.org/dc/elements/1.1/"/>
    <ds:schemaRef ds:uri="http://schemas.microsoft.com/office/2006/documentManagement/types"/>
    <ds:schemaRef ds:uri="e36f2201-6998-4fe1-9097-f47f55ea788e"/>
    <ds:schemaRef ds:uri="http://www.w3.org/XML/1998/namespace"/>
    <ds:schemaRef ds:uri="http://schemas.microsoft.com/office/infopath/2007/PartnerControls"/>
    <ds:schemaRef ds:uri="fc4a65d8-3370-4642-9d46-8e8a4077b18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079C16D-14C7-4A62-89B7-3684B5E621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344ABA-0EA9-47A5-898D-2FC263A179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1421</Words>
  <Application>Microsoft Office PowerPoint</Application>
  <PresentationFormat>Widescreen</PresentationFormat>
  <Paragraphs>111</Paragraphs>
  <Slides>17</Slides>
  <Notes>16</Notes>
  <HiddenSlides>0</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17</vt:i4>
      </vt:variant>
    </vt:vector>
  </HeadingPairs>
  <TitlesOfParts>
    <vt:vector size="39"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LoFric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2021-02-05T15:22:25Z</dcterms:created>
  <dcterms:modified xsi:type="dcterms:W3CDTF">2022-03-16T08:33:46Z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