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4" r:id="rId5"/>
    <p:sldMasterId id="2147483676" r:id="rId6"/>
  </p:sldMasterIdLst>
  <p:notesMasterIdLst>
    <p:notesMasterId r:id="rId37"/>
  </p:notesMasterIdLst>
  <p:handoutMasterIdLst>
    <p:handoutMasterId r:id="rId38"/>
  </p:handoutMasterIdLst>
  <p:sldIdLst>
    <p:sldId id="261" r:id="rId7"/>
    <p:sldId id="288" r:id="rId8"/>
    <p:sldId id="262" r:id="rId9"/>
    <p:sldId id="263" r:id="rId10"/>
    <p:sldId id="265" r:id="rId11"/>
    <p:sldId id="266" r:id="rId12"/>
    <p:sldId id="295" r:id="rId13"/>
    <p:sldId id="267" r:id="rId14"/>
    <p:sldId id="290" r:id="rId15"/>
    <p:sldId id="268" r:id="rId16"/>
    <p:sldId id="270" r:id="rId17"/>
    <p:sldId id="272" r:id="rId18"/>
    <p:sldId id="271" r:id="rId19"/>
    <p:sldId id="285" r:id="rId20"/>
    <p:sldId id="286" r:id="rId21"/>
    <p:sldId id="273" r:id="rId22"/>
    <p:sldId id="275" r:id="rId23"/>
    <p:sldId id="274" r:id="rId24"/>
    <p:sldId id="276" r:id="rId25"/>
    <p:sldId id="277" r:id="rId26"/>
    <p:sldId id="291" r:id="rId27"/>
    <p:sldId id="280" r:id="rId28"/>
    <p:sldId id="296" r:id="rId29"/>
    <p:sldId id="278" r:id="rId30"/>
    <p:sldId id="287" r:id="rId31"/>
    <p:sldId id="279" r:id="rId32"/>
    <p:sldId id="293" r:id="rId33"/>
    <p:sldId id="281" r:id="rId34"/>
    <p:sldId id="294" r:id="rId35"/>
    <p:sldId id="29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CB8630-A3B1-3CD8-5C4D-FD85643D0BC8}" name="Lenneras, Maria" initials="LM" userId="S::maria.lenneras@wellspect.com::4806f46b-6018-4561-b596-2f0399ba205e" providerId="AD"/>
  <p188:author id="{CE60786C-E02A-F155-CDA1-09B24447246E}" name="Chapple, Rachael" initials="CR" userId="S::rachael.chapple@wellspect.com::1eee4914-21fe-4d3b-a10a-47f5fad6d126" providerId="AD"/>
  <p188:author id="{5838EB8E-3AAE-97EF-563F-4D02963FE93F}" name="Wennerback, Anders" initials="AW" userId="S::Anders.Wennerback@wellspect.com::7a8dd4e5-9cac-4d95-bd55-282c5acfe546" providerId="AD"/>
  <p188:author id="{8CD37F99-540E-4EFE-8D4A-C264FFDEA27B}" name="Beauchemin, Lisa" initials="BL" userId="S::Lisa.Beauchemin@wellspect.com::2a82d04a-8b1f-4fcd-9d43-e64f0eabc0be" providerId="AD"/>
  <p188:author id="{3D9F4AC1-8BAE-D358-4E56-ECE5A0FF2A2A}" name="Carrin, Ann" initials="CA" userId="S::Ann.Carrin@wellspect.com::6d76ecf7-acec-4ccf-b849-854e78b505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5F5F5"/>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04"/>
    <p:restoredTop sz="69660"/>
  </p:normalViewPr>
  <p:slideViewPr>
    <p:cSldViewPr snapToGrid="0">
      <p:cViewPr>
        <p:scale>
          <a:sx n="62" d="100"/>
          <a:sy n="62" d="100"/>
        </p:scale>
        <p:origin x="2832" y="6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8/22/24</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8/22/24</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ellspect.co.uk/education/articles/cystocel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accent3"/>
                </a:solidFill>
              </a:rPr>
              <a:t>This material was developed together with HCPs from Sweden, Denmark, Italy and Spain and follow EAUN IC guidelines from 2024.</a:t>
            </a:r>
            <a:endParaRPr lang="en-US">
              <a:solidFill>
                <a:schemeClr val="accent3"/>
              </a:solidFill>
              <a:ea typeface="Calibri"/>
              <a:cs typeface="Calibri"/>
            </a:endParaRPr>
          </a:p>
          <a:p>
            <a:r>
              <a:rPr lang="en-US">
                <a:solidFill>
                  <a:schemeClr val="accent3"/>
                </a:solidFill>
              </a:rPr>
              <a:t>It’s directed towards HCPs who meet patients with recurrent UTIs, and also performing IC.</a:t>
            </a:r>
            <a:endParaRPr lang="en-US">
              <a:solidFill>
                <a:schemeClr val="accent3"/>
              </a:solidFill>
              <a:ea typeface="Calibri"/>
              <a:cs typeface="Calibri"/>
            </a:endParaRPr>
          </a:p>
          <a:p>
            <a:r>
              <a:rPr lang="en-US">
                <a:solidFill>
                  <a:schemeClr val="accent3"/>
                </a:solidFill>
              </a:rPr>
              <a:t>The aim is to facilitate for the HCP to find the best treatment pathway and to use the material as a checklist.</a:t>
            </a:r>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4188848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89390-C1DF-1F38-E7F2-EEE4C822B12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4BAC37F-098C-1DA7-67E7-91890A4D9A1C}"/>
              </a:ext>
            </a:extLst>
          </p:cNvPr>
          <p:cNvSpPr txBox="1">
            <a:spLocks noGrp="1"/>
          </p:cNvSpPr>
          <p:nvPr>
            <p:ph type="body" sz="quarter" idx="1"/>
          </p:nvPr>
        </p:nvSpPr>
        <p:spPr/>
        <p:txBody>
          <a:bodyPr/>
          <a:lstStyle/>
          <a:p>
            <a:pPr lvl="0"/>
            <a:r>
              <a:rPr lang="en"/>
              <a:t>In the left column you will find first-hand investigation for UTI to go through in a stepwise procedure, with hyperlinks for in-depth information.</a:t>
            </a:r>
          </a:p>
          <a:p>
            <a:pPr lvl="0"/>
            <a:r>
              <a:rPr lang="en"/>
              <a:t>In the right column are areas for further investigation if needed. </a:t>
            </a:r>
          </a:p>
          <a:p>
            <a:pPr lvl="0"/>
            <a:endParaRPr lang="sv-SE"/>
          </a:p>
          <a:p>
            <a:pPr lvl="0"/>
            <a:r>
              <a:rPr lang="en"/>
              <a:t>Advanced investigation is recommended if any of the following occur:</a:t>
            </a:r>
          </a:p>
          <a:p>
            <a:pPr lvl="0"/>
            <a:r>
              <a:rPr lang="en"/>
              <a:t>- The patient has a negative urine culture, and at the same time have symptoms from the urinary tract.</a:t>
            </a:r>
          </a:p>
          <a:p>
            <a:pPr lvl="0"/>
            <a:r>
              <a:rPr lang="en"/>
              <a:t>- The patient experience recurring symptoms and has received antibiotics that did not work.</a:t>
            </a:r>
          </a:p>
          <a:p>
            <a:pPr lvl="0"/>
            <a:r>
              <a:rPr lang="en"/>
              <a:t>- If there is suspicion of bladder or kidney stones.</a:t>
            </a:r>
          </a:p>
        </p:txBody>
      </p:sp>
      <p:sp>
        <p:nvSpPr>
          <p:cNvPr id="4" name="Slide Number Placeholder 3">
            <a:extLst>
              <a:ext uri="{FF2B5EF4-FFF2-40B4-BE49-F238E27FC236}">
                <a16:creationId xmlns:a16="http://schemas.microsoft.com/office/drawing/2014/main" id="{A0AD08A1-7720-753A-E43F-90CFCBB2958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D2F0F75-A426-4041-9DD1-A4E2CA4317C9}" type="slidenum">
              <a:t>10</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5000"/>
              </a:lnSpc>
              <a:spcAft>
                <a:spcPts val="800"/>
              </a:spcAft>
            </a:pPr>
            <a:r>
              <a:rPr lang="en-US" sz="1200" b="1" noProof="0" dirty="0">
                <a:latin typeface="Calibri"/>
                <a:ea typeface="Calibri"/>
                <a:cs typeface="Calibri"/>
              </a:rPr>
              <a:t>Catheter choice: </a:t>
            </a:r>
            <a:r>
              <a:rPr lang="en-US" sz="1200" noProof="0" dirty="0">
                <a:latin typeface="Calibri"/>
                <a:ea typeface="Calibri"/>
                <a:cs typeface="Calibri"/>
              </a:rPr>
              <a:t>Review catheter options together with the patient.</a:t>
            </a:r>
            <a:r>
              <a:rPr lang="en-US" dirty="0">
                <a:latin typeface="Calibri"/>
                <a:ea typeface="Calibri"/>
                <a:cs typeface="Calibri"/>
              </a:rPr>
              <a:t> </a:t>
            </a:r>
            <a:endParaRPr lang="en-US" sz="1200" noProof="0" dirty="0">
              <a:latin typeface="Calibri" pitchFamily="34"/>
              <a:cs typeface="Times New Roman" pitchFamily="18"/>
            </a:endParaRPr>
          </a:p>
          <a:p>
            <a:pPr lvl="0">
              <a:lnSpc>
                <a:spcPct val="105000"/>
              </a:lnSpc>
              <a:spcAft>
                <a:spcPts val="800"/>
              </a:spcAft>
            </a:pPr>
            <a:r>
              <a:rPr lang="en-US" sz="1200" noProof="0" dirty="0">
                <a:latin typeface="Calibri"/>
                <a:ea typeface="Calibri"/>
                <a:cs typeface="Calibri"/>
              </a:rPr>
              <a:t>Ensure that the correct </a:t>
            </a:r>
            <a:r>
              <a:rPr lang="en-US" sz="1200" b="1" noProof="0" dirty="0">
                <a:latin typeface="Calibri"/>
                <a:ea typeface="Calibri"/>
                <a:cs typeface="Calibri"/>
              </a:rPr>
              <a:t>catheter length </a:t>
            </a:r>
            <a:r>
              <a:rPr lang="en-US" sz="1200" noProof="0" dirty="0">
                <a:latin typeface="Calibri"/>
                <a:ea typeface="Calibri"/>
                <a:cs typeface="Calibri"/>
              </a:rPr>
              <a:t>is being used to prevent residual urine in the bladder. With a </a:t>
            </a:r>
            <a:r>
              <a:rPr lang="en-US" sz="1200" b="1" noProof="0" dirty="0">
                <a:latin typeface="Calibri"/>
                <a:ea typeface="Calibri"/>
                <a:cs typeface="Calibri"/>
              </a:rPr>
              <a:t>larger </a:t>
            </a:r>
            <a:r>
              <a:rPr lang="en-US" sz="1200" b="1" noProof="0" dirty="0" err="1">
                <a:latin typeface="Calibri"/>
                <a:ea typeface="Calibri"/>
                <a:cs typeface="Calibri"/>
              </a:rPr>
              <a:t>charri</a:t>
            </a:r>
            <a:r>
              <a:rPr lang="en-US" sz="1200" b="1" dirty="0" err="1"/>
              <a:t>è</a:t>
            </a:r>
            <a:r>
              <a:rPr lang="en-US" sz="1200" b="1" noProof="0" dirty="0">
                <a:latin typeface="Calibri"/>
                <a:ea typeface="Calibri"/>
                <a:cs typeface="Calibri"/>
              </a:rPr>
              <a:t>re size</a:t>
            </a:r>
            <a:r>
              <a:rPr lang="en-US" sz="1200" noProof="0" dirty="0">
                <a:latin typeface="Calibri"/>
                <a:ea typeface="Calibri"/>
                <a:cs typeface="Calibri"/>
              </a:rPr>
              <a:t>, a higher flow is obtained, check that the optimal diameter of the catheter has been used. It may be necessary to assess the patient with a bladder scan post catheterization to confirm that the bladder is completely empty.</a:t>
            </a:r>
          </a:p>
          <a:p>
            <a:pPr>
              <a:lnSpc>
                <a:spcPct val="105000"/>
              </a:lnSpc>
              <a:spcAft>
                <a:spcPts val="800"/>
              </a:spcAft>
              <a:defRPr/>
            </a:pPr>
            <a:r>
              <a:rPr lang="en" sz="1200" dirty="0"/>
              <a:t>Adaptation to </a:t>
            </a:r>
            <a:r>
              <a:rPr lang="en" sz="1200" b="1" dirty="0"/>
              <a:t>lifestyle</a:t>
            </a:r>
            <a:r>
              <a:rPr lang="en" sz="1200" dirty="0"/>
              <a:t> usually means that different type of catheters are used depending on different situations, e.g. when in the home environment, at work, travelling or during training. The catheter choice should be individual and adapted to the situation in order for the patient to have better technique and adherence to the therapy.</a:t>
            </a:r>
            <a:r>
              <a:rPr lang="en" dirty="0"/>
              <a:t> </a:t>
            </a:r>
            <a:endParaRPr lang="en" sz="1200" dirty="0">
              <a:ea typeface="Calibri"/>
              <a:cs typeface="Calibri"/>
            </a:endParaRPr>
          </a:p>
          <a:p>
            <a:pPr marL="0" marR="0" lvl="0" indent="0" algn="l" defTabSz="914400" rtl="0" eaLnBrk="1" fontAlgn="auto" latinLnBrk="0" hangingPunct="1">
              <a:lnSpc>
                <a:spcPct val="105000"/>
              </a:lnSpc>
              <a:spcBef>
                <a:spcPts val="0"/>
              </a:spcBef>
              <a:spcAft>
                <a:spcPts val="800"/>
              </a:spcAft>
              <a:buClrTx/>
              <a:buSzTx/>
              <a:buFontTx/>
              <a:buNone/>
              <a:tabLst/>
              <a:defRPr/>
            </a:pPr>
            <a:r>
              <a:rPr lang="en-US" b="1" dirty="0"/>
              <a:t>The IC frequency: </a:t>
            </a:r>
            <a:r>
              <a:rPr lang="en-US" sz="1800" b="0" i="0" u="none" strike="noStrike" baseline="0" dirty="0">
                <a:latin typeface="Roboto-Regular"/>
              </a:rPr>
              <a:t>The number of catheterizations per day varies. In adults, a general rule is catheterizing frequently enough to avoid a bladder volume &gt; </a:t>
            </a:r>
            <a:r>
              <a:rPr lang="en-US" sz="1800" dirty="0">
                <a:latin typeface="Roboto-Regular"/>
              </a:rPr>
              <a:t>500</a:t>
            </a:r>
            <a:r>
              <a:rPr lang="en-US" sz="1800" b="0" i="0" u="none" strike="noStrike" baseline="0" dirty="0">
                <a:latin typeface="Roboto-Regular"/>
              </a:rPr>
              <a:t> ml, but guidance is also provided by urodynamic findings such as bladder volume, detrusor pressures on filling, presence of reflux, and renal function. Increase the IC frequency if the patient still has the urge to urinate or has motor restlessness or spasticity. </a:t>
            </a:r>
            <a:r>
              <a:rPr lang="en-US" sz="1800" b="0" i="1" u="none" strike="noStrike" baseline="0" dirty="0">
                <a:solidFill>
                  <a:schemeClr val="bg1">
                    <a:lumMod val="50000"/>
                  </a:schemeClr>
                </a:solidFill>
                <a:latin typeface="Roboto-Regular"/>
              </a:rPr>
              <a:t>(EAUN guidelines 2024)</a:t>
            </a:r>
            <a:endParaRPr lang="en-US" i="1" dirty="0">
              <a:solidFill>
                <a:schemeClr val="bg1">
                  <a:lumMod val="50000"/>
                </a:schemeClr>
              </a:solidFill>
            </a:endParaRPr>
          </a:p>
          <a:p>
            <a:pPr>
              <a:lnSpc>
                <a:spcPct val="105000"/>
              </a:lnSpc>
              <a:spcAft>
                <a:spcPts val="800"/>
              </a:spcAft>
            </a:pPr>
            <a:r>
              <a:rPr lang="en-US" sz="1200" noProof="0" dirty="0">
                <a:latin typeface="Calibri"/>
                <a:ea typeface="Calibri"/>
                <a:cs typeface="Calibri"/>
              </a:rPr>
              <a:t>Is there </a:t>
            </a:r>
            <a:r>
              <a:rPr lang="en-US" sz="1200" b="1" noProof="0" dirty="0">
                <a:latin typeface="Calibri"/>
                <a:ea typeface="Calibri"/>
                <a:cs typeface="Calibri"/>
              </a:rPr>
              <a:t>clinical evidence </a:t>
            </a:r>
            <a:r>
              <a:rPr lang="en-US" sz="1200" noProof="0" dirty="0">
                <a:latin typeface="Calibri"/>
                <a:ea typeface="Calibri"/>
                <a:cs typeface="Calibri"/>
              </a:rPr>
              <a:t>for the catheter, also for long-term use?</a:t>
            </a:r>
            <a:r>
              <a:rPr lang="en-US" dirty="0">
                <a:latin typeface="Calibri"/>
                <a:ea typeface="Calibri"/>
                <a:cs typeface="Calibri"/>
              </a:rPr>
              <a:t> </a:t>
            </a:r>
            <a:endParaRPr lang="en-US" sz="1200" noProof="0" dirty="0">
              <a:latin typeface="Calibri" pitchFamily="34"/>
              <a:ea typeface="Calibri"/>
              <a:cs typeface="Calibri"/>
            </a:endParaRPr>
          </a:p>
          <a:p>
            <a:pPr lvl="0">
              <a:lnSpc>
                <a:spcPct val="105000"/>
              </a:lnSpc>
              <a:spcAft>
                <a:spcPts val="800"/>
              </a:spcAft>
            </a:pPr>
            <a:endParaRPr lang="en-US" sz="1200" noProof="0" dirty="0">
              <a:latin typeface="Calibri" pitchFamily="34"/>
              <a:cs typeface="Times New Roman" pitchFamily="18"/>
            </a:endParaRPr>
          </a:p>
          <a:p>
            <a:pPr lvl="0">
              <a:lnSpc>
                <a:spcPct val="105000"/>
              </a:lnSpc>
              <a:spcAft>
                <a:spcPts val="800"/>
              </a:spcAft>
            </a:pPr>
            <a:endParaRPr lang="en-US" sz="1200" noProof="0" dirty="0">
              <a:latin typeface="Calibri" pitchFamily="34"/>
              <a:cs typeface="Times New Roman" pitchFamily="18"/>
            </a:endParaRPr>
          </a:p>
          <a:p>
            <a:pPr lvl="0">
              <a:lnSpc>
                <a:spcPct val="105000"/>
              </a:lnSpc>
              <a:spcAft>
                <a:spcPts val="800"/>
              </a:spcAft>
            </a:pPr>
            <a:endParaRPr lang="en-US" sz="1200" noProof="0" dirty="0">
              <a:latin typeface="Calibri" pitchFamily="34"/>
              <a:cs typeface="Times New Roman" pitchFamily="18"/>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11</a:t>
            </a:fld>
            <a:endParaRPr lang="sv-SE"/>
          </a:p>
        </p:txBody>
      </p:sp>
    </p:spTree>
    <p:extLst>
      <p:ext uri="{BB962C8B-B14F-4D97-AF65-F5344CB8AC3E}">
        <p14:creationId xmlns:p14="http://schemas.microsoft.com/office/powerpoint/2010/main" val="3294547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lnSpc>
                <a:spcPct val="105000"/>
              </a:lnSpc>
              <a:spcAft>
                <a:spcPts val="800"/>
              </a:spcAft>
            </a:pPr>
            <a:r>
              <a:rPr lang="en" sz="1200" b="1"/>
              <a:t>Product handling: </a:t>
            </a:r>
          </a:p>
          <a:p>
            <a:pPr lvl="0">
              <a:lnSpc>
                <a:spcPct val="105000"/>
              </a:lnSpc>
              <a:spcAft>
                <a:spcPts val="800"/>
              </a:spcAft>
            </a:pPr>
            <a:r>
              <a:rPr lang="en" sz="1200" b="0"/>
              <a:t>See/check how the patient handles the catheter and the IC procedure.</a:t>
            </a:r>
          </a:p>
          <a:p>
            <a:pPr lvl="0">
              <a:lnSpc>
                <a:spcPct val="105000"/>
              </a:lnSpc>
              <a:spcAft>
                <a:spcPts val="800"/>
              </a:spcAft>
            </a:pPr>
            <a:r>
              <a:rPr lang="en" sz="1200"/>
              <a:t>Choose a catheter that is easy to use, open the package correctly and follow the </a:t>
            </a:r>
            <a:r>
              <a:rPr lang="en" sz="1200" b="1"/>
              <a:t>instructions provided</a:t>
            </a:r>
            <a:r>
              <a:rPr lang="en" sz="1200"/>
              <a:t>. </a:t>
            </a:r>
          </a:p>
          <a:p>
            <a:pPr marL="0" marR="0" lvl="0" indent="0" algn="l" defTabSz="914400" rtl="0" eaLnBrk="1" fontAlgn="auto" latinLnBrk="0" hangingPunct="1">
              <a:lnSpc>
                <a:spcPct val="105000"/>
              </a:lnSpc>
              <a:spcBef>
                <a:spcPts val="0"/>
              </a:spcBef>
              <a:spcAft>
                <a:spcPts val="800"/>
              </a:spcAft>
              <a:buClrTx/>
              <a:buSzTx/>
              <a:buFontTx/>
              <a:buNone/>
              <a:tabLst/>
              <a:defRPr/>
            </a:pPr>
            <a:r>
              <a:rPr lang="en"/>
              <a:t>Is it the right </a:t>
            </a:r>
            <a:r>
              <a:rPr lang="en" b="1"/>
              <a:t>type of catheter </a:t>
            </a:r>
            <a:r>
              <a:rPr lang="en" b="0"/>
              <a:t>for the individual needs? </a:t>
            </a:r>
            <a:r>
              <a:rPr lang="en" sz="1200"/>
              <a:t>The catheter choice should be individual and adapted to the patient’s life style and work situation etc.</a:t>
            </a:r>
          </a:p>
          <a:p>
            <a:pPr marL="0" marR="0" lvl="0" indent="0" algn="l" defTabSz="914400" rtl="0" eaLnBrk="1" fontAlgn="auto" latinLnBrk="0" hangingPunct="1">
              <a:lnSpc>
                <a:spcPct val="105000"/>
              </a:lnSpc>
              <a:spcBef>
                <a:spcPts val="0"/>
              </a:spcBef>
              <a:spcAft>
                <a:spcPts val="800"/>
              </a:spcAft>
              <a:buClrTx/>
              <a:buSzTx/>
              <a:buFontTx/>
              <a:buNone/>
              <a:tabLst/>
              <a:defRPr/>
            </a:pPr>
            <a:r>
              <a:rPr lang="sv-SE" sz="1200" b="0"/>
              <a:t>Is the </a:t>
            </a:r>
            <a:r>
              <a:rPr lang="sv-SE" sz="1200" b="0" err="1"/>
              <a:t>catheter</a:t>
            </a:r>
            <a:r>
              <a:rPr lang="sv-SE" sz="1200" b="0"/>
              <a:t> </a:t>
            </a:r>
            <a:r>
              <a:rPr lang="en" b="1"/>
              <a:t>maintained clean </a:t>
            </a:r>
            <a:r>
              <a:rPr lang="en" b="0"/>
              <a:t>during IC? </a:t>
            </a:r>
            <a:r>
              <a:rPr lang="en" sz="1200" b="0">
                <a:solidFill>
                  <a:srgbClr val="1E1E1E"/>
                </a:solidFill>
                <a:latin typeface="Lato" pitchFamily="34"/>
              </a:rPr>
              <a:t>T</a:t>
            </a:r>
            <a:r>
              <a:rPr lang="en" sz="1200">
                <a:solidFill>
                  <a:srgbClr val="1E1E1E"/>
                </a:solidFill>
                <a:latin typeface="Lato" pitchFamily="34"/>
              </a:rPr>
              <a:t>he sterility of the catheter should be kept during the procedure and the intended insertion aids used. </a:t>
            </a:r>
            <a:r>
              <a:rPr lang="en" sz="1200"/>
              <a:t>A handle on the product can help to get a stable grip, as well as helping to avoid having the hand down the toilet. LoFric Elle enables a more hygienic catheterization technique and increased reach as well as sight for inserting the catheter. </a:t>
            </a:r>
          </a:p>
          <a:p>
            <a:pPr lvl="0">
              <a:lnSpc>
                <a:spcPct val="105000"/>
              </a:lnSpc>
              <a:spcAft>
                <a:spcPts val="800"/>
              </a:spcAft>
            </a:pPr>
            <a:r>
              <a:rPr lang="en-US" sz="1200" noProof="0">
                <a:latin typeface="Calibri" pitchFamily="34"/>
                <a:cs typeface="Times New Roman" pitchFamily="18"/>
              </a:rPr>
              <a:t>Does the catheter have a </a:t>
            </a:r>
            <a:r>
              <a:rPr lang="en-US" sz="1200" b="1" noProof="0">
                <a:latin typeface="Calibri" pitchFamily="34"/>
                <a:cs typeface="Times New Roman" pitchFamily="18"/>
              </a:rPr>
              <a:t>hydrophilic surface </a:t>
            </a:r>
            <a:r>
              <a:rPr lang="en-US" sz="1200" noProof="0">
                <a:latin typeface="Calibri" pitchFamily="34"/>
                <a:cs typeface="Times New Roman" pitchFamily="18"/>
              </a:rPr>
              <a:t>layer that is preserved both during insertion and withdrawal of the catheter?</a:t>
            </a:r>
          </a:p>
          <a:p>
            <a:pPr lvl="0">
              <a:lnSpc>
                <a:spcPct val="105000"/>
              </a:lnSpc>
              <a:spcAft>
                <a:spcPts val="800"/>
              </a:spcAft>
            </a:pPr>
            <a:r>
              <a:rPr lang="en-US" sz="1200" noProof="0">
                <a:latin typeface="Calibri" pitchFamily="34"/>
                <a:cs typeface="Times New Roman" pitchFamily="18"/>
              </a:rPr>
              <a:t>Hydrophilic catheters are proven in clinical studies to reduce risk of UTI with 64% </a:t>
            </a:r>
            <a:r>
              <a:rPr lang="en-US" sz="1200" i="1" noProof="0">
                <a:solidFill>
                  <a:schemeClr val="bg1">
                    <a:lumMod val="50000"/>
                  </a:schemeClr>
                </a:solidFill>
                <a:latin typeface="Calibri" pitchFamily="34"/>
                <a:cs typeface="Times New Roman" pitchFamily="18"/>
              </a:rPr>
              <a:t>(Li et al 2013)</a:t>
            </a:r>
          </a:p>
          <a:p>
            <a:endParaRPr lang="sv-SE"/>
          </a:p>
        </p:txBody>
      </p:sp>
      <p:sp>
        <p:nvSpPr>
          <p:cNvPr id="4" name="Slide Number Placeholder 3"/>
          <p:cNvSpPr>
            <a:spLocks noGrp="1"/>
          </p:cNvSpPr>
          <p:nvPr>
            <p:ph type="sldNum" sz="quarter" idx="5"/>
          </p:nvPr>
        </p:nvSpPr>
        <p:spPr/>
        <p:txBody>
          <a:bodyPr/>
          <a:lstStyle/>
          <a:p>
            <a:pPr lvl="0"/>
            <a:fld id="{BF2D3292-3E1C-404D-A455-52612BCC53C4}" type="slidenum">
              <a:rPr lang="sv-SE" smtClean="0"/>
              <a:t>12</a:t>
            </a:fld>
            <a:endParaRPr lang="sv-SE"/>
          </a:p>
        </p:txBody>
      </p:sp>
    </p:spTree>
    <p:extLst>
      <p:ext uri="{BB962C8B-B14F-4D97-AF65-F5344CB8AC3E}">
        <p14:creationId xmlns:p14="http://schemas.microsoft.com/office/powerpoint/2010/main" val="85635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5000"/>
              </a:lnSpc>
              <a:spcAft>
                <a:spcPts val="800"/>
              </a:spcAft>
            </a:pPr>
            <a:r>
              <a:rPr lang="en" sz="1200" b="1"/>
              <a:t>Non-touch technology: </a:t>
            </a:r>
            <a:r>
              <a:rPr lang="en" sz="1200" b="0"/>
              <a:t>Ensure the catheter has an easy-to-grip handle that helps the user hold the catheter without having to touch the catheter surface prior to catheterization. This gives the user more control and makes it easy to insert the catheter into the urethra. Additionally, it helps the user to avoid touching the catheter tubing, making the procedure more hygienic and reducing the risk of introducing foreign bacteria.</a:t>
            </a:r>
            <a:r>
              <a:rPr lang="en"/>
              <a:t> </a:t>
            </a:r>
            <a:endParaRPr lang="en" b="0" i="0">
              <a:solidFill>
                <a:srgbClr val="191919"/>
              </a:solidFill>
              <a:effectLst/>
              <a:latin typeface="Gotham SSm A"/>
            </a:endParaRPr>
          </a:p>
          <a:p>
            <a:r>
              <a:rPr lang="en" b="0" i="1">
                <a:solidFill>
                  <a:srgbClr val="191919"/>
                </a:solidFill>
                <a:effectLst/>
                <a:latin typeface="Gotham SSm A"/>
              </a:rPr>
              <a:t>(EAUN </a:t>
            </a:r>
            <a:r>
              <a:rPr lang="en" i="1">
                <a:solidFill>
                  <a:srgbClr val="191919"/>
                </a:solidFill>
                <a:latin typeface="Gotham SSm A"/>
              </a:rPr>
              <a:t>IC guidelines</a:t>
            </a:r>
            <a:r>
              <a:rPr lang="en" b="0" i="1">
                <a:solidFill>
                  <a:srgbClr val="191919"/>
                </a:solidFill>
                <a:effectLst/>
                <a:latin typeface="Gotham SSm A"/>
              </a:rPr>
              <a:t> 2024)</a:t>
            </a:r>
            <a:endParaRPr lang="sv-SE" sz="1200" b="0" i="1"/>
          </a:p>
          <a:p>
            <a:endParaRPr lang="sv-SE"/>
          </a:p>
        </p:txBody>
      </p:sp>
      <p:sp>
        <p:nvSpPr>
          <p:cNvPr id="4" name="Slide Number Placeholder 3"/>
          <p:cNvSpPr>
            <a:spLocks noGrp="1"/>
          </p:cNvSpPr>
          <p:nvPr>
            <p:ph type="sldNum" sz="quarter" idx="5"/>
          </p:nvPr>
        </p:nvSpPr>
        <p:spPr/>
        <p:txBody>
          <a:bodyPr/>
          <a:lstStyle/>
          <a:p>
            <a:pPr lvl="0"/>
            <a:fld id="{BF2D3292-3E1C-404D-A455-52612BCC53C4}" type="slidenum">
              <a:rPr lang="sv-SE" smtClean="0"/>
              <a:t>13</a:t>
            </a:fld>
            <a:endParaRPr lang="sv-SE"/>
          </a:p>
        </p:txBody>
      </p:sp>
    </p:spTree>
    <p:extLst>
      <p:ext uri="{BB962C8B-B14F-4D97-AF65-F5344CB8AC3E}">
        <p14:creationId xmlns:p14="http://schemas.microsoft.com/office/powerpoint/2010/main" val="3838083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F4874-180A-5502-D11D-CD8F3C50793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78E1147-178D-F75B-0BB6-1231EAB7A05F}"/>
              </a:ext>
            </a:extLst>
          </p:cNvPr>
          <p:cNvSpPr txBox="1">
            <a:spLocks noGrp="1"/>
          </p:cNvSpPr>
          <p:nvPr>
            <p:ph type="body" sz="quarter" idx="1"/>
          </p:nvPr>
        </p:nvSpPr>
        <p:spPr/>
        <p:txBody>
          <a:bodyPr/>
          <a:lstStyle/>
          <a:p>
            <a:r>
              <a:rPr lang="en" b="1"/>
              <a:t>Wash hands </a:t>
            </a:r>
            <a:r>
              <a:rPr lang="en"/>
              <a:t>with soap and water before and after catheterization. </a:t>
            </a:r>
            <a:r>
              <a:rPr lang="en" sz="1200"/>
              <a:t>Pay attention to how this can be solved if the sink is outside the toilet (public toilets) and especially if the person is in a wheelchair (dirty floor and need to touch the wheels after handwash) </a:t>
            </a:r>
            <a:r>
              <a:rPr lang="en"/>
              <a:t> making</a:t>
            </a:r>
            <a:r>
              <a:rPr lang="en" sz="1200"/>
              <a:t> sure </a:t>
            </a:r>
            <a:r>
              <a:rPr lang="en"/>
              <a:t>to </a:t>
            </a:r>
            <a:r>
              <a:rPr lang="sv-SE" err="1"/>
              <a:t>maintain</a:t>
            </a:r>
            <a:r>
              <a:rPr lang="sv-SE"/>
              <a:t> </a:t>
            </a:r>
            <a:r>
              <a:rPr lang="sv-SE" sz="1200" err="1"/>
              <a:t>clean</a:t>
            </a:r>
            <a:r>
              <a:rPr lang="sv-SE" sz="1200"/>
              <a:t> hands</a:t>
            </a:r>
            <a:r>
              <a:rPr lang="en"/>
              <a:t> before catheterization. </a:t>
            </a:r>
          </a:p>
          <a:p>
            <a:pPr lvl="0"/>
            <a:r>
              <a:rPr lang="en"/>
              <a:t>Hand sanitizer should be used before catheterizing in a public toilet.</a:t>
            </a:r>
            <a:endParaRPr lang="en">
              <a:cs typeface="Calibri"/>
            </a:endParaRPr>
          </a:p>
          <a:p>
            <a:r>
              <a:rPr lang="sv-SE"/>
              <a:t>P</a:t>
            </a:r>
            <a:r>
              <a:rPr lang="en" err="1"/>
              <a:t>erform</a:t>
            </a:r>
            <a:r>
              <a:rPr lang="en"/>
              <a:t> daily </a:t>
            </a:r>
            <a:r>
              <a:rPr lang="en" b="1"/>
              <a:t>genital hygiene using </a:t>
            </a:r>
            <a:r>
              <a:rPr lang="en"/>
              <a:t>unscented soap (</a:t>
            </a:r>
            <a:r>
              <a:rPr lang="en" b="1"/>
              <a:t>not antibacterial </a:t>
            </a:r>
            <a:r>
              <a:rPr lang="en"/>
              <a:t>soap), or only lukewarm water to not dry out the mucus membranes/ change the pH/ disrupt normal bacterial flora. W</a:t>
            </a:r>
            <a:r>
              <a:rPr lang="en" sz="1200">
                <a:solidFill>
                  <a:srgbClr val="1E1E1E"/>
                </a:solidFill>
                <a:latin typeface="Lato"/>
                <a:ea typeface="Lato"/>
                <a:cs typeface="Lato"/>
              </a:rPr>
              <a:t>ash the perineum if necessary (e.g. after </a:t>
            </a:r>
            <a:r>
              <a:rPr lang="en" sz="1200" err="1">
                <a:solidFill>
                  <a:srgbClr val="1E1E1E"/>
                </a:solidFill>
                <a:latin typeface="Lato"/>
                <a:ea typeface="Lato"/>
                <a:cs typeface="Lato"/>
              </a:rPr>
              <a:t>faecal</a:t>
            </a:r>
            <a:r>
              <a:rPr lang="en" sz="1200">
                <a:solidFill>
                  <a:srgbClr val="1E1E1E"/>
                </a:solidFill>
                <a:latin typeface="Lato"/>
                <a:ea typeface="Lato"/>
                <a:cs typeface="Lato"/>
              </a:rPr>
              <a:t> leakage or major urine leakage).</a:t>
            </a:r>
            <a:r>
              <a:rPr lang="sv-SE" b="1">
                <a:solidFill>
                  <a:srgbClr val="1E1E1E"/>
                </a:solidFill>
                <a:latin typeface="Lato"/>
                <a:ea typeface="Lato"/>
                <a:cs typeface="Lato"/>
              </a:rPr>
              <a:t> </a:t>
            </a:r>
            <a:endParaRPr lang="sv-SE" sz="1200" b="1">
              <a:solidFill>
                <a:srgbClr val="1E1E1E"/>
              </a:solidFill>
              <a:latin typeface="Lato" pitchFamily="34"/>
              <a:ea typeface="Lato"/>
              <a:cs typeface="Lato"/>
            </a:endParaRPr>
          </a:p>
          <a:p>
            <a:pPr lvl="0"/>
            <a:r>
              <a:rPr lang="en" b="1"/>
              <a:t>Women</a:t>
            </a:r>
            <a:r>
              <a:rPr lang="en"/>
              <a:t> always wash from front to back.</a:t>
            </a:r>
            <a:endParaRPr lang="en">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t>For </a:t>
            </a:r>
            <a:r>
              <a:rPr lang="en" b="1"/>
              <a:t>men, </a:t>
            </a:r>
            <a:r>
              <a:rPr lang="en"/>
              <a:t>it is also </a:t>
            </a:r>
            <a:r>
              <a:rPr lang="en" sz="1200">
                <a:solidFill>
                  <a:srgbClr val="1E1E1E"/>
                </a:solidFill>
                <a:latin typeface="Lato"/>
                <a:ea typeface="Lato"/>
                <a:cs typeface="Lato"/>
              </a:rPr>
              <a:t>important to wash under the foreskin.</a:t>
            </a:r>
          </a:p>
        </p:txBody>
      </p:sp>
      <p:sp>
        <p:nvSpPr>
          <p:cNvPr id="4" name="Slide Number Placeholder 3">
            <a:extLst>
              <a:ext uri="{FF2B5EF4-FFF2-40B4-BE49-F238E27FC236}">
                <a16:creationId xmlns:a16="http://schemas.microsoft.com/office/drawing/2014/main" id="{5E745E55-F5C0-7E4E-2A49-1D7686974DC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BA8F44-0B80-4E00-9F08-1F7FB0F068F9}" type="slidenum">
              <a:t>14</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2E6E8-C326-C891-4B53-E70022DDF4B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E54E94E-CD06-7378-D24D-86A8F325D78E}"/>
              </a:ext>
            </a:extLst>
          </p:cNvPr>
          <p:cNvSpPr txBox="1">
            <a:spLocks noGrp="1"/>
          </p:cNvSpPr>
          <p:nvPr>
            <p:ph type="body" sz="quarter" idx="1"/>
          </p:nvPr>
        </p:nvSpPr>
        <p:spPr/>
        <p:txBody>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lang="en" sz="1200" dirty="0">
                <a:latin typeface="Calibri"/>
                <a:cs typeface="Calibri"/>
              </a:rPr>
              <a:t>Ensure the </a:t>
            </a:r>
            <a:r>
              <a:rPr lang="en" sz="1200" b="1" dirty="0">
                <a:latin typeface="Calibri"/>
                <a:cs typeface="Calibri"/>
              </a:rPr>
              <a:t>catheterization technique </a:t>
            </a:r>
            <a:r>
              <a:rPr lang="en" sz="1200" dirty="0">
                <a:latin typeface="Calibri"/>
                <a:cs typeface="Calibri"/>
              </a:rPr>
              <a:t>is correct and that the catheter is not removed too quickly. In new IC users it may happen that the catheter is removed before the emptying is complete.</a:t>
            </a:r>
          </a:p>
          <a:p>
            <a:pPr>
              <a:lnSpc>
                <a:spcPct val="105000"/>
              </a:lnSpc>
              <a:spcAft>
                <a:spcPts val="800"/>
              </a:spcAft>
            </a:pPr>
            <a:r>
              <a:rPr lang="en" sz="1200" dirty="0">
                <a:latin typeface="Calibri"/>
                <a:cs typeface="Calibri"/>
              </a:rPr>
              <a:t>Change position to get a better emptying effect.</a:t>
            </a:r>
            <a:r>
              <a:rPr lang="en" dirty="0">
                <a:latin typeface="Calibri"/>
                <a:cs typeface="Calibri"/>
              </a:rPr>
              <a:t>  Bladder</a:t>
            </a:r>
            <a:r>
              <a:rPr lang="en" sz="1200" dirty="0">
                <a:latin typeface="Calibri"/>
                <a:cs typeface="Calibri"/>
              </a:rPr>
              <a:t> diverticula may cause incomplete emptying. Some catheters are </a:t>
            </a:r>
            <a:r>
              <a:rPr lang="en" sz="1200" b="1" dirty="0">
                <a:latin typeface="Calibri"/>
                <a:cs typeface="Calibri"/>
              </a:rPr>
              <a:t>too short </a:t>
            </a:r>
            <a:r>
              <a:rPr lang="en" sz="1200" dirty="0">
                <a:latin typeface="Calibri"/>
                <a:cs typeface="Calibri"/>
              </a:rPr>
              <a:t>to empty the bladder completely, the eyelets do not reach all the way into the bladder as the bladder collapses when emptying.</a:t>
            </a:r>
            <a:r>
              <a:rPr lang="en" dirty="0">
                <a:latin typeface="Calibri"/>
                <a:cs typeface="Calibri"/>
              </a:rPr>
              <a:t> </a:t>
            </a:r>
            <a:endParaRPr lang="en" sz="1200" dirty="0">
              <a:latin typeface="Calibri" pitchFamily="34"/>
              <a:cs typeface="Calibri"/>
            </a:endParaRPr>
          </a:p>
          <a:p>
            <a:pPr>
              <a:lnSpc>
                <a:spcPct val="105000"/>
              </a:lnSpc>
              <a:spcAft>
                <a:spcPts val="800"/>
              </a:spcAft>
            </a:pPr>
            <a:r>
              <a:rPr lang="en" sz="1200" dirty="0">
                <a:latin typeface="Calibri"/>
                <a:cs typeface="Calibri"/>
              </a:rPr>
              <a:t>Sometimes it is necessary to increase the </a:t>
            </a:r>
            <a:r>
              <a:rPr lang="en-US" sz="1200" b="1" dirty="0" err="1">
                <a:latin typeface="Calibri"/>
                <a:cs typeface="Calibri"/>
              </a:rPr>
              <a:t>charri</a:t>
            </a:r>
            <a:r>
              <a:rPr lang="en-US" sz="1200" b="1" dirty="0" err="1"/>
              <a:t>è</a:t>
            </a:r>
            <a:r>
              <a:rPr lang="en-US" sz="1200" b="1" dirty="0" err="1">
                <a:latin typeface="Calibri"/>
                <a:cs typeface="Calibri"/>
              </a:rPr>
              <a:t>re</a:t>
            </a:r>
            <a:r>
              <a:rPr lang="en" sz="1200" b="1" dirty="0">
                <a:latin typeface="Calibri"/>
                <a:cs typeface="Calibri"/>
              </a:rPr>
              <a:t> size </a:t>
            </a:r>
            <a:r>
              <a:rPr lang="en" sz="1200" dirty="0">
                <a:latin typeface="Calibri"/>
                <a:cs typeface="Calibri"/>
              </a:rPr>
              <a:t>of the catheter.</a:t>
            </a:r>
            <a:r>
              <a:rPr lang="en" dirty="0">
                <a:latin typeface="Calibri"/>
                <a:cs typeface="Calibri"/>
              </a:rPr>
              <a:t> </a:t>
            </a:r>
            <a:endParaRPr lang="en" sz="1200" dirty="0">
              <a:latin typeface="Calibri" pitchFamily="34"/>
              <a:cs typeface="Calibri"/>
            </a:endParaRPr>
          </a:p>
          <a:p>
            <a:pPr>
              <a:lnSpc>
                <a:spcPct val="105000"/>
              </a:lnSpc>
              <a:spcAft>
                <a:spcPts val="800"/>
              </a:spcAft>
              <a:defRPr/>
            </a:pPr>
            <a:r>
              <a:rPr lang="en" sz="1200" dirty="0">
                <a:latin typeface="Calibri"/>
                <a:cs typeface="Calibri"/>
              </a:rPr>
              <a:t>Make sure the </a:t>
            </a:r>
            <a:r>
              <a:rPr lang="en" sz="1200" b="1" dirty="0">
                <a:latin typeface="Calibri"/>
                <a:cs typeface="Calibri"/>
              </a:rPr>
              <a:t>position</a:t>
            </a:r>
            <a:r>
              <a:rPr lang="en" sz="1200" dirty="0">
                <a:latin typeface="Calibri"/>
                <a:cs typeface="Calibri"/>
              </a:rPr>
              <a:t> for IC is optimal, i.e. people who perform IC in bed</a:t>
            </a:r>
            <a:r>
              <a:rPr lang="en" dirty="0">
                <a:latin typeface="Calibri"/>
                <a:cs typeface="Calibri"/>
              </a:rPr>
              <a:t>,</a:t>
            </a:r>
            <a:r>
              <a:rPr lang="en" sz="1200" dirty="0">
                <a:latin typeface="Calibri"/>
                <a:cs typeface="Calibri"/>
              </a:rPr>
              <a:t> may not empty </a:t>
            </a:r>
            <a:r>
              <a:rPr lang="en" dirty="0">
                <a:latin typeface="Calibri"/>
                <a:cs typeface="Calibri"/>
              </a:rPr>
              <a:t>completely. By</a:t>
            </a:r>
            <a:r>
              <a:rPr lang="en" sz="1200" dirty="0">
                <a:latin typeface="Calibri"/>
                <a:cs typeface="Calibri"/>
              </a:rPr>
              <a:t> raising the upper part of the bed a better position is gained. Is the toilet at the workplace adapted so that complete emptying can take place?</a:t>
            </a:r>
          </a:p>
          <a:p>
            <a:pPr>
              <a:lnSpc>
                <a:spcPct val="105000"/>
              </a:lnSpc>
              <a:spcAft>
                <a:spcPts val="800"/>
              </a:spcAft>
              <a:defRPr/>
            </a:pPr>
            <a:r>
              <a:rPr lang="en" dirty="0"/>
              <a:t>Consider the need for sufficient reach in an overweight</a:t>
            </a:r>
            <a:r>
              <a:rPr lang="en" b="0" dirty="0"/>
              <a:t> </a:t>
            </a:r>
            <a:r>
              <a:rPr lang="en" dirty="0"/>
              <a:t>person</a:t>
            </a:r>
            <a:r>
              <a:rPr lang="en" b="0" dirty="0"/>
              <a:t>. </a:t>
            </a:r>
            <a:r>
              <a:rPr lang="en" dirty="0"/>
              <a:t>A </a:t>
            </a:r>
            <a:r>
              <a:rPr lang="en" b="1" dirty="0"/>
              <a:t>greater body weight </a:t>
            </a:r>
            <a:r>
              <a:rPr lang="en" dirty="0"/>
              <a:t>may require a longer catheter to adequately perform catheterization. </a:t>
            </a:r>
            <a:endParaRPr lang="en" dirty="0">
              <a:cs typeface="Calibri"/>
            </a:endParaRPr>
          </a:p>
          <a:p>
            <a:pPr lvl="0">
              <a:lnSpc>
                <a:spcPct val="105000"/>
              </a:lnSpc>
              <a:spcAft>
                <a:spcPts val="800"/>
              </a:spcAft>
            </a:pPr>
            <a:r>
              <a:rPr lang="en" dirty="0"/>
              <a:t>It may be necessary to assess if there is any residual urine after IC by using a bladder scanner.</a:t>
            </a:r>
            <a:endParaRPr lang="en" dirty="0">
              <a:cs typeface="Calibri"/>
            </a:endParaRPr>
          </a:p>
          <a:p>
            <a:pPr lvl="0"/>
            <a:endParaRPr lang="sv-SE" dirty="0"/>
          </a:p>
          <a:p>
            <a:pPr lvl="0"/>
            <a:endParaRPr lang="sv-SE" dirty="0"/>
          </a:p>
          <a:p>
            <a:pPr lvl="0"/>
            <a:endParaRPr lang="sv-SE" dirty="0"/>
          </a:p>
          <a:p>
            <a:pPr lvl="0"/>
            <a:endParaRPr lang="sv-SE" dirty="0"/>
          </a:p>
          <a:p>
            <a:pPr lvl="0">
              <a:lnSpc>
                <a:spcPct val="105000"/>
              </a:lnSpc>
              <a:spcAft>
                <a:spcPts val="800"/>
              </a:spcAft>
            </a:pPr>
            <a:endParaRPr lang="sv-SE" sz="1200" dirty="0">
              <a:latin typeface="Calibri" pitchFamily="34"/>
              <a:cs typeface="Times New Roman" pitchFamily="18"/>
            </a:endParaRPr>
          </a:p>
          <a:p>
            <a:endParaRPr lang="sv-SE" dirty="0"/>
          </a:p>
        </p:txBody>
      </p:sp>
      <p:sp>
        <p:nvSpPr>
          <p:cNvPr id="4" name="Slide Number Placeholder 3">
            <a:extLst>
              <a:ext uri="{FF2B5EF4-FFF2-40B4-BE49-F238E27FC236}">
                <a16:creationId xmlns:a16="http://schemas.microsoft.com/office/drawing/2014/main" id="{40521D8A-D4E2-7393-6EE4-DB738F7AF9E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4427F62-6F70-47FC-B98F-6920FBF754DA}" type="slidenum">
              <a:t>15</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lnSpc>
                <a:spcPct val="105000"/>
              </a:lnSpc>
              <a:spcAft>
                <a:spcPts val="800"/>
              </a:spcAft>
            </a:pPr>
            <a:r>
              <a:rPr lang="en" sz="1200" b="0">
                <a:latin typeface="Calibri" pitchFamily="34"/>
              </a:rPr>
              <a:t>A positive nitrite will be achieved for infections caused by the most common gram-negative uropathogens (</a:t>
            </a:r>
            <a:r>
              <a:rPr lang="en" sz="1200" b="0" i="1">
                <a:latin typeface="Calibri" pitchFamily="34"/>
              </a:rPr>
              <a:t>E. Coli , Proteus , Klebsiella</a:t>
            </a:r>
            <a:r>
              <a:rPr lang="en" sz="1200" b="0">
                <a:latin typeface="Calibri" pitchFamily="34"/>
              </a:rPr>
              <a:t>)</a:t>
            </a:r>
          </a:p>
          <a:p>
            <a:pPr lvl="0">
              <a:lnSpc>
                <a:spcPct val="105000"/>
              </a:lnSpc>
              <a:spcAft>
                <a:spcPts val="800"/>
              </a:spcAft>
            </a:pPr>
            <a:r>
              <a:rPr lang="en" sz="1200" b="0">
                <a:latin typeface="Calibri" pitchFamily="34"/>
              </a:rPr>
              <a:t>On the contrary nitrite will be negative in gram-positive infections (typically caused by </a:t>
            </a:r>
            <a:r>
              <a:rPr lang="en" sz="1200" b="0" i="1">
                <a:latin typeface="Calibri" pitchFamily="34"/>
              </a:rPr>
              <a:t>staphylococci , streptococci, enterococci</a:t>
            </a:r>
            <a:r>
              <a:rPr lang="en" sz="1200" b="0">
                <a:latin typeface="Calibri" pitchFamily="34"/>
              </a:rPr>
              <a:t>) and in pseudomonas infection .</a:t>
            </a:r>
          </a:p>
          <a:p>
            <a:pPr lvl="0">
              <a:lnSpc>
                <a:spcPct val="105000"/>
              </a:lnSpc>
              <a:spcAft>
                <a:spcPts val="800"/>
              </a:spcAft>
            </a:pPr>
            <a:r>
              <a:rPr lang="en" sz="1200" b="0">
                <a:latin typeface="Calibri" pitchFamily="34"/>
              </a:rPr>
              <a:t>In cases of a negative nitrite test, the leukocyte test has the greatest value, and indicates inflammation in the bladder.</a:t>
            </a:r>
          </a:p>
          <a:p>
            <a:pPr lvl="0">
              <a:lnSpc>
                <a:spcPct val="105000"/>
              </a:lnSpc>
              <a:spcAft>
                <a:spcPts val="800"/>
              </a:spcAft>
            </a:pPr>
            <a:endParaRPr lang="sv-SE" sz="1200" b="0">
              <a:latin typeface="Calibri" pitchFamily="34"/>
            </a:endParaRPr>
          </a:p>
          <a:p>
            <a:pPr lvl="0">
              <a:lnSpc>
                <a:spcPct val="105000"/>
              </a:lnSpc>
              <a:spcAft>
                <a:spcPts val="800"/>
              </a:spcAft>
            </a:pPr>
            <a:r>
              <a:rPr lang="en" sz="1200" b="0">
                <a:latin typeface="Calibri" pitchFamily="34"/>
              </a:rPr>
              <a:t>If glucose is apparent on the urine stick, this</a:t>
            </a:r>
            <a:r>
              <a:rPr lang="en" sz="1200">
                <a:latin typeface="Calibri" pitchFamily="34"/>
              </a:rPr>
              <a:t> is a sign of a diabetes patient, and thereby an increased risk of UTI. </a:t>
            </a:r>
            <a:r>
              <a:rPr lang="en" sz="1200" b="0">
                <a:latin typeface="Calibri" pitchFamily="34"/>
              </a:rPr>
              <a:t>A person with diabetes and/or insulin levels not properly adjusted, requires that the patient is referred to experts in the field for further investigation.</a:t>
            </a:r>
          </a:p>
          <a:p>
            <a:pPr lvl="0">
              <a:lnSpc>
                <a:spcPct val="105000"/>
              </a:lnSpc>
              <a:spcAft>
                <a:spcPts val="800"/>
              </a:spcAft>
            </a:pPr>
            <a:r>
              <a:rPr lang="en" sz="1200">
                <a:latin typeface="Calibri" pitchFamily="34"/>
              </a:rPr>
              <a:t>Unstable blood sugar, may increase the risk of UTI, or act as food for the bacteria and boosts them (hypotheses to consider).</a:t>
            </a:r>
          </a:p>
          <a:p>
            <a:pPr marL="0" marR="0" lvl="0" indent="0" algn="l" defTabSz="914400" rtl="0" eaLnBrk="1" fontAlgn="auto" latinLnBrk="0" hangingPunct="1">
              <a:lnSpc>
                <a:spcPct val="105000"/>
              </a:lnSpc>
              <a:spcBef>
                <a:spcPts val="0"/>
              </a:spcBef>
              <a:spcAft>
                <a:spcPts val="800"/>
              </a:spcAft>
              <a:buClrTx/>
              <a:buSzTx/>
              <a:buFontTx/>
              <a:buNone/>
              <a:tabLst/>
              <a:defRPr/>
            </a:pPr>
            <a:endParaRPr lang="en" sz="1200">
              <a:latin typeface="Calibri" pitchFamily="34"/>
            </a:endParaRPr>
          </a:p>
          <a:p>
            <a:pPr lvl="0">
              <a:lnSpc>
                <a:spcPct val="105000"/>
              </a:lnSpc>
              <a:spcAft>
                <a:spcPts val="800"/>
              </a:spcAft>
            </a:pPr>
            <a:r>
              <a:rPr lang="en" sz="1200">
                <a:latin typeface="Calibri" pitchFamily="34"/>
              </a:rPr>
              <a:t>Note that the drug Jardiance (used for diabetes as well as dieting (weight loss)) excretes glucose in the urine.</a:t>
            </a:r>
          </a:p>
          <a:p>
            <a:pPr lvl="0">
              <a:lnSpc>
                <a:spcPct val="105000"/>
              </a:lnSpc>
              <a:spcAft>
                <a:spcPts val="800"/>
              </a:spcAft>
            </a:pPr>
            <a:endParaRPr lang="en" sz="1200">
              <a:latin typeface="Calibri" pitchFamily="34"/>
            </a:endParaRPr>
          </a:p>
          <a:p>
            <a:pPr lvl="0">
              <a:lnSpc>
                <a:spcPct val="105000"/>
              </a:lnSpc>
              <a:spcAft>
                <a:spcPts val="800"/>
              </a:spcAft>
            </a:pPr>
            <a:endParaRPr lang="sv-SE" sz="1200">
              <a:latin typeface="Calibri" pitchFamily="34"/>
            </a:endParaRPr>
          </a:p>
          <a:p>
            <a:endParaRPr lang="sv-SE"/>
          </a:p>
        </p:txBody>
      </p:sp>
      <p:sp>
        <p:nvSpPr>
          <p:cNvPr id="4" name="Slide Number Placeholder 3"/>
          <p:cNvSpPr>
            <a:spLocks noGrp="1"/>
          </p:cNvSpPr>
          <p:nvPr>
            <p:ph type="sldNum" sz="quarter" idx="5"/>
          </p:nvPr>
        </p:nvSpPr>
        <p:spPr/>
        <p:txBody>
          <a:bodyPr/>
          <a:lstStyle/>
          <a:p>
            <a:pPr lvl="0"/>
            <a:fld id="{BF2D3292-3E1C-404D-A455-52612BCC53C4}" type="slidenum">
              <a:rPr lang="sv-SE" smtClean="0"/>
              <a:t>16</a:t>
            </a:fld>
            <a:endParaRPr lang="sv-SE"/>
          </a:p>
        </p:txBody>
      </p:sp>
    </p:spTree>
    <p:extLst>
      <p:ext uri="{BB962C8B-B14F-4D97-AF65-F5344CB8AC3E}">
        <p14:creationId xmlns:p14="http://schemas.microsoft.com/office/powerpoint/2010/main" val="3937685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lnSpc>
                <a:spcPct val="105000"/>
              </a:lnSpc>
              <a:spcAft>
                <a:spcPts val="800"/>
              </a:spcAft>
            </a:pPr>
            <a:r>
              <a:rPr lang="en" sz="1200" b="0" dirty="0">
                <a:latin typeface="Calibri" pitchFamily="34"/>
              </a:rPr>
              <a:t>Urine culture should always be done when there is an indication for antibiotic treatment. This is to determine bacteria species and resistance patterns. Especially for IC users suffering from </a:t>
            </a:r>
            <a:r>
              <a:rPr lang="en" sz="1200" b="0" dirty="0" err="1">
                <a:latin typeface="Calibri" pitchFamily="34"/>
              </a:rPr>
              <a:t>rUTIs</a:t>
            </a:r>
            <a:r>
              <a:rPr lang="en" sz="1200" b="0" dirty="0">
                <a:latin typeface="Calibri" pitchFamily="34"/>
              </a:rPr>
              <a:t> this should be standard. </a:t>
            </a:r>
          </a:p>
          <a:p>
            <a:pPr lvl="0">
              <a:lnSpc>
                <a:spcPct val="105000"/>
              </a:lnSpc>
              <a:spcAft>
                <a:spcPts val="800"/>
              </a:spcAft>
            </a:pPr>
            <a:r>
              <a:rPr lang="en" sz="1200" b="0" dirty="0">
                <a:latin typeface="Calibri" pitchFamily="34"/>
              </a:rPr>
              <a:t>Also in cases of:</a:t>
            </a:r>
            <a:endParaRPr lang="sv-SE" sz="1200" b="0" dirty="0">
              <a:latin typeface="Calibri" pitchFamily="34"/>
            </a:endParaRPr>
          </a:p>
          <a:p>
            <a:pPr lvl="0">
              <a:lnSpc>
                <a:spcPct val="105000"/>
              </a:lnSpc>
              <a:spcAft>
                <a:spcPts val="800"/>
              </a:spcAft>
            </a:pPr>
            <a:r>
              <a:rPr lang="en" sz="1200" b="0" dirty="0">
                <a:latin typeface="Calibri" pitchFamily="34"/>
              </a:rPr>
              <a:t>-UTI with known or suspected problems of antibiotic resistance </a:t>
            </a:r>
          </a:p>
          <a:p>
            <a:pPr lvl="0">
              <a:lnSpc>
                <a:spcPct val="105000"/>
              </a:lnSpc>
              <a:spcAft>
                <a:spcPts val="800"/>
              </a:spcAft>
            </a:pPr>
            <a:r>
              <a:rPr lang="en" sz="1200" b="0" dirty="0">
                <a:latin typeface="Calibri" pitchFamily="34"/>
              </a:rPr>
              <a:t>-Febrile UTI</a:t>
            </a:r>
          </a:p>
          <a:p>
            <a:pPr lvl="0">
              <a:lnSpc>
                <a:spcPct val="105000"/>
              </a:lnSpc>
              <a:spcAft>
                <a:spcPts val="800"/>
              </a:spcAft>
            </a:pPr>
            <a:r>
              <a:rPr lang="en" sz="1200" b="0" dirty="0">
                <a:latin typeface="Calibri" pitchFamily="34"/>
              </a:rPr>
              <a:t>-UTI in men</a:t>
            </a:r>
          </a:p>
          <a:p>
            <a:pPr lvl="0">
              <a:lnSpc>
                <a:spcPct val="105000"/>
              </a:lnSpc>
              <a:spcAft>
                <a:spcPts val="800"/>
              </a:spcAft>
            </a:pPr>
            <a:r>
              <a:rPr lang="en" sz="1200" b="0" dirty="0">
                <a:latin typeface="Calibri" pitchFamily="34"/>
              </a:rPr>
              <a:t>-UTI in pregnant women</a:t>
            </a:r>
          </a:p>
          <a:p>
            <a:pPr lvl="0">
              <a:lnSpc>
                <a:spcPct val="105000"/>
              </a:lnSpc>
              <a:spcAft>
                <a:spcPts val="800"/>
              </a:spcAft>
            </a:pPr>
            <a:r>
              <a:rPr lang="en" sz="1200" b="0" dirty="0">
                <a:latin typeface="Calibri" pitchFamily="34"/>
              </a:rPr>
              <a:t>-Therapy failure in antibiotic treatment of UTI</a:t>
            </a:r>
          </a:p>
          <a:p>
            <a:pPr lvl="0">
              <a:lnSpc>
                <a:spcPct val="105000"/>
              </a:lnSpc>
              <a:spcAft>
                <a:spcPts val="800"/>
              </a:spcAft>
            </a:pPr>
            <a:r>
              <a:rPr lang="en" sz="1200" b="0" dirty="0">
                <a:latin typeface="Calibri" pitchFamily="34"/>
              </a:rPr>
              <a:t>-Screening for ABU during pregnancy and before certain urological procedures</a:t>
            </a:r>
          </a:p>
          <a:p>
            <a:pPr lvl="0">
              <a:lnSpc>
                <a:spcPct val="105000"/>
              </a:lnSpc>
              <a:spcAft>
                <a:spcPts val="800"/>
              </a:spcAft>
            </a:pPr>
            <a:r>
              <a:rPr lang="en" sz="1200" b="0" dirty="0">
                <a:latin typeface="Calibri" pitchFamily="34"/>
              </a:rPr>
              <a:t>-Indications for urine culture after completion of treatment, </a:t>
            </a:r>
            <a:r>
              <a:rPr lang="en" sz="1800" b="0" dirty="0"/>
              <a:t>if the infection is caused by urease-positive bacteria</a:t>
            </a:r>
          </a:p>
          <a:p>
            <a:pPr lvl="0">
              <a:lnSpc>
                <a:spcPct val="105000"/>
              </a:lnSpc>
              <a:spcAft>
                <a:spcPts val="800"/>
              </a:spcAft>
            </a:pPr>
            <a:endParaRPr lang="en" sz="1800" b="0" dirty="0"/>
          </a:p>
          <a:p>
            <a:pPr lvl="0">
              <a:lnSpc>
                <a:spcPct val="105000"/>
              </a:lnSpc>
              <a:spcAft>
                <a:spcPts val="800"/>
              </a:spcAft>
            </a:pPr>
            <a:r>
              <a:rPr lang="en" sz="1200" dirty="0">
                <a:latin typeface="Calibri" pitchFamily="34"/>
              </a:rPr>
              <a:t>The following </a:t>
            </a:r>
            <a:r>
              <a:rPr lang="en" sz="1200" dirty="0" err="1">
                <a:latin typeface="Calibri" pitchFamily="34"/>
              </a:rPr>
              <a:t>shuld</a:t>
            </a:r>
            <a:r>
              <a:rPr lang="en" sz="1200" dirty="0">
                <a:latin typeface="Calibri" pitchFamily="34"/>
              </a:rPr>
              <a:t> be stated in the referral:</a:t>
            </a:r>
          </a:p>
          <a:p>
            <a:pPr lvl="0">
              <a:lnSpc>
                <a:spcPct val="105000"/>
              </a:lnSpc>
              <a:spcAft>
                <a:spcPts val="800"/>
              </a:spcAft>
            </a:pPr>
            <a:r>
              <a:rPr lang="en" sz="1200" dirty="0">
                <a:latin typeface="Calibri" pitchFamily="34"/>
              </a:rPr>
              <a:t>-If antibiotic treatment is ongoing, recently completed or planned.</a:t>
            </a:r>
          </a:p>
          <a:p>
            <a:pPr lvl="0">
              <a:lnSpc>
                <a:spcPct val="105000"/>
              </a:lnSpc>
              <a:spcAft>
                <a:spcPts val="800"/>
              </a:spcAft>
            </a:pPr>
            <a:r>
              <a:rPr lang="en" sz="1200" dirty="0">
                <a:latin typeface="Calibri" pitchFamily="34"/>
              </a:rPr>
              <a:t>-Information on whether the patient's general condition is affected.</a:t>
            </a:r>
          </a:p>
          <a:p>
            <a:pPr>
              <a:lnSpc>
                <a:spcPct val="105000"/>
              </a:lnSpc>
              <a:spcAft>
                <a:spcPts val="800"/>
              </a:spcAft>
              <a:defRPr/>
            </a:pPr>
            <a:r>
              <a:rPr lang="en" sz="1200" dirty="0">
                <a:latin typeface="Calibri"/>
                <a:ea typeface="Calibri"/>
                <a:cs typeface="Calibri"/>
              </a:rPr>
              <a:t>-How the urine sample was c</a:t>
            </a:r>
            <a:r>
              <a:rPr lang="en" dirty="0"/>
              <a:t>ollected (date/time; midstream urine or not)</a:t>
            </a:r>
            <a:r>
              <a:rPr lang="en" dirty="0">
                <a:latin typeface="Calibri"/>
                <a:ea typeface="Calibri"/>
                <a:cs typeface="Calibri"/>
              </a:rPr>
              <a:t> </a:t>
            </a:r>
          </a:p>
          <a:p>
            <a:pPr>
              <a:lnSpc>
                <a:spcPct val="105000"/>
              </a:lnSpc>
              <a:spcAft>
                <a:spcPts val="800"/>
              </a:spcAft>
              <a:defRPr/>
            </a:pPr>
            <a:r>
              <a:rPr lang="en" dirty="0">
                <a:latin typeface="Calibri"/>
                <a:ea typeface="Calibri"/>
                <a:cs typeface="Calibri"/>
              </a:rPr>
              <a:t>-Volume of collected urine</a:t>
            </a:r>
            <a:endParaRPr lang="en" sz="1200" dirty="0">
              <a:latin typeface="Calibri" pitchFamily="34"/>
              <a:ea typeface="Calibri"/>
              <a:cs typeface="Calibri"/>
            </a:endParaRPr>
          </a:p>
          <a:p>
            <a:pPr lvl="0">
              <a:lnSpc>
                <a:spcPct val="105000"/>
              </a:lnSpc>
              <a:spcAft>
                <a:spcPts val="800"/>
              </a:spcAft>
            </a:pPr>
            <a:r>
              <a:rPr lang="en" sz="1200" dirty="0">
                <a:latin typeface="Calibri" pitchFamily="34"/>
              </a:rPr>
              <a:t>-If there is suspicion of kidney stones</a:t>
            </a:r>
          </a:p>
          <a:p>
            <a:pPr lvl="0">
              <a:lnSpc>
                <a:spcPct val="105000"/>
              </a:lnSpc>
              <a:spcAft>
                <a:spcPts val="800"/>
              </a:spcAft>
            </a:pPr>
            <a:r>
              <a:rPr lang="en" sz="1200" dirty="0">
                <a:latin typeface="Calibri" pitchFamily="34"/>
              </a:rPr>
              <a:t>-Information about known allergy to antibiotics.</a:t>
            </a:r>
          </a:p>
          <a:p>
            <a:pPr lvl="0">
              <a:lnSpc>
                <a:spcPct val="105000"/>
              </a:lnSpc>
              <a:spcAft>
                <a:spcPts val="800"/>
              </a:spcAft>
            </a:pPr>
            <a:endParaRPr lang="en" sz="1200" dirty="0">
              <a:latin typeface="Calibri" pitchFamily="34"/>
            </a:endParaRPr>
          </a:p>
          <a:p>
            <a:pPr lvl="0">
              <a:lnSpc>
                <a:spcPct val="105000"/>
              </a:lnSpc>
              <a:spcAft>
                <a:spcPts val="800"/>
              </a:spcAft>
            </a:pPr>
            <a:r>
              <a:rPr lang="en" sz="1200" dirty="0">
                <a:latin typeface="Calibri" pitchFamily="34"/>
              </a:rPr>
              <a:t>A combined clinical assessment of the data above will be made to determine which bacterial species and amounts that are considered relevant.</a:t>
            </a:r>
          </a:p>
          <a:p>
            <a:pPr lvl="0">
              <a:lnSpc>
                <a:spcPct val="105000"/>
              </a:lnSpc>
              <a:spcAft>
                <a:spcPts val="800"/>
              </a:spcAft>
            </a:pPr>
            <a:endParaRPr lang="sv-SE" sz="1200" dirty="0">
              <a:latin typeface="Calibri" pitchFamily="34"/>
            </a:endParaRPr>
          </a:p>
          <a:p>
            <a:pPr lvl="0">
              <a:lnSpc>
                <a:spcPct val="105000"/>
              </a:lnSpc>
              <a:spcAft>
                <a:spcPts val="800"/>
              </a:spcAft>
            </a:pPr>
            <a:r>
              <a:rPr lang="en" sz="1200" b="1" dirty="0">
                <a:latin typeface="Calibri" pitchFamily="34"/>
              </a:rPr>
              <a:t>Sampling Intermittent catheterization</a:t>
            </a:r>
          </a:p>
          <a:p>
            <a:pPr lvl="0">
              <a:lnSpc>
                <a:spcPct val="105000"/>
              </a:lnSpc>
              <a:spcAft>
                <a:spcPts val="800"/>
              </a:spcAft>
            </a:pPr>
            <a:r>
              <a:rPr lang="en" sz="1200" dirty="0">
                <a:latin typeface="Calibri" pitchFamily="34"/>
              </a:rPr>
              <a:t>Strive for urine that has been in the bladder a long time, preferably morning urine. A urine sample collected via intermittent catheterization must be taken as a midstream sample. Perform the catheterization according to the recommended routine:</a:t>
            </a:r>
          </a:p>
          <a:p>
            <a:pPr lvl="0">
              <a:lnSpc>
                <a:spcPct val="105000"/>
              </a:lnSpc>
              <a:spcAft>
                <a:spcPts val="800"/>
              </a:spcAft>
            </a:pPr>
            <a:endParaRPr lang="en" sz="1200" dirty="0">
              <a:latin typeface="Calibri" pitchFamily="34"/>
            </a:endParaRPr>
          </a:p>
          <a:p>
            <a:pPr lvl="0">
              <a:lnSpc>
                <a:spcPct val="105000"/>
              </a:lnSpc>
              <a:spcAft>
                <a:spcPts val="800"/>
              </a:spcAft>
            </a:pPr>
            <a:r>
              <a:rPr lang="en" sz="1200" dirty="0">
                <a:latin typeface="Calibri" pitchFamily="34"/>
              </a:rPr>
              <a:t>1.Empty the first amount of urine into the toilet/similar</a:t>
            </a:r>
          </a:p>
          <a:p>
            <a:pPr lvl="0">
              <a:lnSpc>
                <a:spcPct val="105000"/>
              </a:lnSpc>
              <a:spcAft>
                <a:spcPts val="800"/>
              </a:spcAft>
            </a:pPr>
            <a:r>
              <a:rPr lang="en" sz="1200" dirty="0">
                <a:latin typeface="Calibri" pitchFamily="34"/>
              </a:rPr>
              <a:t>2. Collect the midstream urine with the </a:t>
            </a:r>
            <a:r>
              <a:rPr lang="en" sz="1200" dirty="0" err="1">
                <a:latin typeface="Calibri" pitchFamily="34"/>
              </a:rPr>
              <a:t>collecion</a:t>
            </a:r>
            <a:r>
              <a:rPr lang="en" sz="1200" dirty="0">
                <a:latin typeface="Calibri" pitchFamily="34"/>
              </a:rPr>
              <a:t> vessel.</a:t>
            </a:r>
          </a:p>
          <a:p>
            <a:pPr lvl="0">
              <a:lnSpc>
                <a:spcPct val="105000"/>
              </a:lnSpc>
              <a:spcAft>
                <a:spcPts val="800"/>
              </a:spcAft>
            </a:pPr>
            <a:r>
              <a:rPr lang="en" sz="1200" dirty="0">
                <a:latin typeface="Calibri" pitchFamily="34"/>
              </a:rPr>
              <a:t>3. Empty the bladder completely </a:t>
            </a:r>
          </a:p>
          <a:p>
            <a:pPr lvl="0">
              <a:lnSpc>
                <a:spcPct val="105000"/>
              </a:lnSpc>
              <a:spcAft>
                <a:spcPts val="800"/>
              </a:spcAft>
            </a:pPr>
            <a:r>
              <a:rPr lang="en" sz="1200" dirty="0">
                <a:latin typeface="Calibri" pitchFamily="34"/>
              </a:rPr>
              <a:t>4. Remove the catheter. </a:t>
            </a:r>
          </a:p>
          <a:p>
            <a:pPr lvl="0">
              <a:lnSpc>
                <a:spcPct val="105000"/>
              </a:lnSpc>
              <a:spcAft>
                <a:spcPts val="800"/>
              </a:spcAft>
            </a:pPr>
            <a:r>
              <a:rPr lang="en" sz="1200" dirty="0">
                <a:latin typeface="Calibri" pitchFamily="34"/>
              </a:rPr>
              <a:t>5. Close the sampling vessel </a:t>
            </a:r>
            <a:endParaRPr lang="en" sz="1200" b="0" dirty="0">
              <a:latin typeface="Calibri" pitchFamily="34"/>
            </a:endParaRPr>
          </a:p>
          <a:p>
            <a:pPr lvl="0">
              <a:lnSpc>
                <a:spcPct val="105000"/>
              </a:lnSpc>
              <a:spcAft>
                <a:spcPts val="800"/>
              </a:spcAft>
            </a:pPr>
            <a:r>
              <a:rPr lang="en" sz="1200" b="0" dirty="0">
                <a:latin typeface="Calibri" pitchFamily="34"/>
              </a:rPr>
              <a:t>6. On the </a:t>
            </a:r>
            <a:r>
              <a:rPr lang="en" sz="1200" b="0" dirty="0" err="1">
                <a:latin typeface="Calibri" pitchFamily="34"/>
              </a:rPr>
              <a:t>refferal</a:t>
            </a:r>
            <a:r>
              <a:rPr lang="en" sz="1200" b="0" dirty="0">
                <a:latin typeface="Calibri" pitchFamily="34"/>
              </a:rPr>
              <a:t>: write the estimated time the urine has been in the bladder, if it was stored cold, </a:t>
            </a:r>
            <a:r>
              <a:rPr lang="en-US" sz="1200" b="0" dirty="0">
                <a:latin typeface="Calibri" pitchFamily="34"/>
              </a:rPr>
              <a:t>specify the patient’s diagnosis such as kidney stones, malodorous urine, hematuria</a:t>
            </a:r>
            <a:r>
              <a:rPr lang="en" sz="1200" b="0" dirty="0">
                <a:latin typeface="Calibri" pitchFamily="34"/>
              </a:rPr>
              <a:t> etc.</a:t>
            </a:r>
          </a:p>
          <a:p>
            <a:pPr lvl="0">
              <a:lnSpc>
                <a:spcPct val="105000"/>
              </a:lnSpc>
              <a:spcAft>
                <a:spcPts val="800"/>
              </a:spcAft>
            </a:pPr>
            <a:r>
              <a:rPr lang="en" sz="1200" dirty="0">
                <a:latin typeface="Calibri" pitchFamily="34"/>
              </a:rPr>
              <a:t>Note, the urine where you placed the urine dipstick should never be sent for urine culture. </a:t>
            </a:r>
          </a:p>
          <a:p>
            <a:pPr lvl="0">
              <a:lnSpc>
                <a:spcPct val="105000"/>
              </a:lnSpc>
              <a:spcAft>
                <a:spcPts val="800"/>
              </a:spcAft>
            </a:pPr>
            <a:endParaRPr lang="sv-SE" sz="1200" dirty="0">
              <a:latin typeface="Calibri" pitchFamily="34"/>
            </a:endParaRPr>
          </a:p>
          <a:p>
            <a:pPr lvl="0">
              <a:lnSpc>
                <a:spcPct val="105000"/>
              </a:lnSpc>
              <a:spcAft>
                <a:spcPts val="800"/>
              </a:spcAft>
            </a:pPr>
            <a:r>
              <a:rPr lang="en" sz="1200" b="0" dirty="0">
                <a:latin typeface="Calibri" pitchFamily="34"/>
              </a:rPr>
              <a:t>-Check previous </a:t>
            </a:r>
            <a:r>
              <a:rPr lang="sv-SE" sz="1200" b="0" dirty="0" err="1">
                <a:latin typeface="Calibri" pitchFamily="34"/>
              </a:rPr>
              <a:t>urine</a:t>
            </a:r>
            <a:r>
              <a:rPr lang="sv-SE" sz="1200" b="0" dirty="0">
                <a:latin typeface="Calibri" pitchFamily="34"/>
              </a:rPr>
              <a:t> </a:t>
            </a:r>
            <a:r>
              <a:rPr lang="sv-SE" sz="1200" b="0" dirty="0" err="1">
                <a:latin typeface="Calibri" pitchFamily="34"/>
              </a:rPr>
              <a:t>culture</a:t>
            </a:r>
            <a:r>
              <a:rPr lang="sv-SE" sz="1200" b="0" dirty="0">
                <a:latin typeface="Calibri" pitchFamily="34"/>
              </a:rPr>
              <a:t> </a:t>
            </a:r>
            <a:r>
              <a:rPr lang="sv-SE" sz="1200" b="0" dirty="0" err="1">
                <a:latin typeface="Calibri" pitchFamily="34"/>
              </a:rPr>
              <a:t>response</a:t>
            </a:r>
            <a:r>
              <a:rPr lang="en" sz="1200" b="0" dirty="0">
                <a:latin typeface="Calibri" pitchFamily="34"/>
              </a:rPr>
              <a:t> (to avoid risk factors, e.g. stone formation)</a:t>
            </a:r>
          </a:p>
          <a:p>
            <a:pPr lvl="0">
              <a:lnSpc>
                <a:spcPct val="105000"/>
              </a:lnSpc>
              <a:spcAft>
                <a:spcPts val="800"/>
              </a:spcAft>
            </a:pPr>
            <a:r>
              <a:rPr lang="en" sz="1200" b="0" dirty="0">
                <a:latin typeface="Calibri" pitchFamily="34"/>
              </a:rPr>
              <a:t>-Check the type of bacteria in a previous UTI </a:t>
            </a:r>
          </a:p>
          <a:p>
            <a:pPr marL="0" marR="0" lvl="0" indent="0" algn="l" defTabSz="914400" rtl="0" eaLnBrk="1" fontAlgn="auto" latinLnBrk="0" hangingPunct="1">
              <a:lnSpc>
                <a:spcPct val="105000"/>
              </a:lnSpc>
              <a:spcBef>
                <a:spcPts val="0"/>
              </a:spcBef>
              <a:spcAft>
                <a:spcPts val="800"/>
              </a:spcAft>
              <a:buClrTx/>
              <a:buSzTx/>
              <a:buFontTx/>
              <a:buNone/>
              <a:tabLst/>
              <a:defRPr/>
            </a:pPr>
            <a:r>
              <a:rPr lang="en" sz="1200" b="0" dirty="0">
                <a:latin typeface="Calibri" pitchFamily="34"/>
              </a:rPr>
              <a:t>-Check the current urine culture response</a:t>
            </a:r>
          </a:p>
          <a:p>
            <a:pPr lvl="0">
              <a:lnSpc>
                <a:spcPct val="105000"/>
              </a:lnSpc>
              <a:spcAft>
                <a:spcPts val="800"/>
              </a:spcAft>
            </a:pPr>
            <a:endParaRPr lang="sv-SE" sz="1200" b="0" dirty="0">
              <a:latin typeface="Calibri" pitchFamily="34"/>
            </a:endParaRPr>
          </a:p>
          <a:p>
            <a:pPr lvl="0">
              <a:lnSpc>
                <a:spcPct val="105000"/>
              </a:lnSpc>
              <a:spcAft>
                <a:spcPts val="800"/>
              </a:spcAft>
            </a:pPr>
            <a:r>
              <a:rPr lang="en" sz="1200" b="1" dirty="0">
                <a:latin typeface="Calibri" pitchFamily="34"/>
              </a:rPr>
              <a:t>Stone-forming bacteria </a:t>
            </a:r>
            <a:r>
              <a:rPr lang="en" sz="1200" b="0" dirty="0">
                <a:latin typeface="Calibri" pitchFamily="34"/>
              </a:rPr>
              <a:t>in the urine:</a:t>
            </a:r>
          </a:p>
          <a:p>
            <a:pPr lvl="0">
              <a:lnSpc>
                <a:spcPct val="105000"/>
              </a:lnSpc>
              <a:spcAft>
                <a:spcPts val="800"/>
              </a:spcAft>
            </a:pPr>
            <a:r>
              <a:rPr lang="en" sz="1200" dirty="0">
                <a:latin typeface="Calibri" pitchFamily="34"/>
              </a:rPr>
              <a:t>The cause may be residual urine or a foreign body (e.g. hair, particles </a:t>
            </a:r>
            <a:r>
              <a:rPr lang="en" sz="1200" dirty="0" err="1">
                <a:latin typeface="Calibri" pitchFamily="34"/>
              </a:rPr>
              <a:t>etc</a:t>
            </a:r>
            <a:r>
              <a:rPr lang="en" sz="1200" dirty="0">
                <a:latin typeface="Calibri" pitchFamily="34"/>
              </a:rPr>
              <a:t>) transfer</a:t>
            </a:r>
            <a:r>
              <a:rPr lang="sv-SE" sz="1200" dirty="0">
                <a:latin typeface="Calibri" pitchFamily="34"/>
              </a:rPr>
              <a:t>r</a:t>
            </a:r>
            <a:r>
              <a:rPr lang="en" sz="1200" dirty="0">
                <a:latin typeface="Calibri" pitchFamily="34"/>
              </a:rPr>
              <a:t>ed into the bladder during IC. </a:t>
            </a:r>
          </a:p>
          <a:p>
            <a:pPr lvl="0">
              <a:lnSpc>
                <a:spcPct val="105000"/>
              </a:lnSpc>
              <a:spcAft>
                <a:spcPts val="800"/>
              </a:spcAft>
            </a:pPr>
            <a:r>
              <a:rPr lang="en" sz="1200" dirty="0">
                <a:latin typeface="Calibri" pitchFamily="34"/>
              </a:rPr>
              <a:t>Some types of bacteria form urinary stones , e.g. </a:t>
            </a:r>
            <a:r>
              <a:rPr lang="en" sz="1200" i="1" dirty="0">
                <a:latin typeface="Calibri" pitchFamily="34"/>
              </a:rPr>
              <a:t>Klebsiella and Proteus. </a:t>
            </a:r>
            <a:r>
              <a:rPr lang="en" sz="1200" i="0" dirty="0">
                <a:latin typeface="Calibri" pitchFamily="34"/>
              </a:rPr>
              <a:t>The </a:t>
            </a:r>
            <a:r>
              <a:rPr lang="en" sz="1200" dirty="0">
                <a:latin typeface="Calibri" pitchFamily="34"/>
              </a:rPr>
              <a:t>symptoms may be repeated UTIs, urge urinary incontinence and/or blood in the urine.</a:t>
            </a:r>
          </a:p>
          <a:p>
            <a:pPr marL="0" marR="0" lvl="0" indent="0" algn="l" defTabSz="914400" rtl="0" eaLnBrk="1" fontAlgn="auto" latinLnBrk="0" hangingPunct="1">
              <a:lnSpc>
                <a:spcPct val="105000"/>
              </a:lnSpc>
              <a:spcBef>
                <a:spcPts val="0"/>
              </a:spcBef>
              <a:spcAft>
                <a:spcPts val="800"/>
              </a:spcAft>
              <a:buClrTx/>
              <a:buSzTx/>
              <a:buFontTx/>
              <a:buNone/>
              <a:tabLst/>
              <a:defRPr/>
            </a:pPr>
            <a:r>
              <a:rPr lang="en" sz="1200" dirty="0">
                <a:latin typeface="Calibri" pitchFamily="34"/>
              </a:rPr>
              <a:t>If the current </a:t>
            </a:r>
            <a:r>
              <a:rPr lang="en" sz="1200" b="0" dirty="0">
                <a:latin typeface="Calibri" pitchFamily="34"/>
              </a:rPr>
              <a:t>urine culture response show that it is the same bacteria causing this infection as last time:</a:t>
            </a:r>
          </a:p>
          <a:p>
            <a:pPr lvl="0">
              <a:lnSpc>
                <a:spcPct val="105000"/>
              </a:lnSpc>
              <a:spcAft>
                <a:spcPts val="800"/>
              </a:spcAft>
            </a:pPr>
            <a:r>
              <a:rPr lang="en" sz="1200" dirty="0">
                <a:latin typeface="Calibri" pitchFamily="34"/>
              </a:rPr>
              <a:t>-it may be that the patient has not been treated with the selected antibiotics (too short a time) or </a:t>
            </a:r>
          </a:p>
          <a:p>
            <a:pPr lvl="0">
              <a:lnSpc>
                <a:spcPct val="105000"/>
              </a:lnSpc>
              <a:spcAft>
                <a:spcPts val="800"/>
              </a:spcAft>
            </a:pPr>
            <a:r>
              <a:rPr lang="en" sz="1200" dirty="0">
                <a:latin typeface="Calibri" pitchFamily="34"/>
              </a:rPr>
              <a:t>-presence of a foreign body, contributing to biofilm formation (bacteria and slime forming a shield against antibiotics).</a:t>
            </a:r>
          </a:p>
          <a:p>
            <a:pPr lvl="0">
              <a:lnSpc>
                <a:spcPct val="105000"/>
              </a:lnSpc>
              <a:spcAft>
                <a:spcPts val="800"/>
              </a:spcAft>
            </a:pPr>
            <a:r>
              <a:rPr lang="en" sz="1200" dirty="0">
                <a:latin typeface="Calibri" pitchFamily="34"/>
              </a:rPr>
              <a:t>This requires further investigations.</a:t>
            </a:r>
          </a:p>
          <a:p>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17</a:t>
            </a:fld>
            <a:endParaRPr lang="sv-SE"/>
          </a:p>
        </p:txBody>
      </p:sp>
    </p:spTree>
    <p:extLst>
      <p:ext uri="{BB962C8B-B14F-4D97-AF65-F5344CB8AC3E}">
        <p14:creationId xmlns:p14="http://schemas.microsoft.com/office/powerpoint/2010/main" val="1936609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35828-902A-89DA-2CF6-2577BAD3075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DDBE698-EFF2-E6BF-57CD-E95FE84F8F62}"/>
              </a:ext>
            </a:extLst>
          </p:cNvPr>
          <p:cNvSpPr txBox="1">
            <a:spLocks noGrp="1"/>
          </p:cNvSpPr>
          <p:nvPr>
            <p:ph type="body" sz="quarter" idx="1"/>
          </p:nvPr>
        </p:nvSpPr>
        <p:spPr/>
        <p:txBody>
          <a:bodyPr/>
          <a:lstStyle/>
          <a:p>
            <a:pPr>
              <a:defRPr/>
            </a:pPr>
            <a:r>
              <a:rPr lang="en" dirty="0"/>
              <a:t>A micturition list can help to </a:t>
            </a:r>
            <a:r>
              <a:rPr lang="en" b="1" dirty="0"/>
              <a:t>visualize how much the patient drinks and urinates. </a:t>
            </a:r>
            <a:r>
              <a:rPr lang="en" dirty="0"/>
              <a:t>It is important to measure both the urine which is emptied with help from a catheter as well as volumes of normal voiding.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The regu</a:t>
            </a:r>
            <a:r>
              <a:rPr lang="en" b="1" dirty="0"/>
              <a:t>lar bladder emptying </a:t>
            </a:r>
            <a:r>
              <a:rPr lang="en" dirty="0"/>
              <a:t>during the day is important and the EAUN guidelines recommend 4-6 times/day and not exceeding 500 ml of urine per occasion (morning urine is often a larger amount).</a:t>
            </a:r>
            <a:endParaRPr lang="en"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schemeClr val="bg1"/>
                </a:solidFill>
              </a:rPr>
              <a:t>The total volume of urine is typically 1000-2000 ml/ day.</a:t>
            </a:r>
            <a:endParaRPr lang="sv-SE" dirty="0"/>
          </a:p>
          <a:p>
            <a:pPr lvl="0"/>
            <a:r>
              <a:rPr lang="en" dirty="0"/>
              <a:t>Fluid intake should be a minimum of 1500 ml and increased in case of a UTI.</a:t>
            </a:r>
            <a:endParaRPr lang="en"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The micturition list can be used as an </a:t>
            </a:r>
            <a:r>
              <a:rPr lang="en" b="1" dirty="0"/>
              <a:t>educational tool </a:t>
            </a:r>
            <a:r>
              <a:rPr lang="en" dirty="0"/>
              <a:t>during follow-up, and it is an excellent basis for </a:t>
            </a:r>
            <a:r>
              <a:rPr lang="en" b="1" dirty="0"/>
              <a:t>discussing </a:t>
            </a:r>
            <a:r>
              <a:rPr lang="en" dirty="0"/>
              <a:t>drinking and micturition habits.</a:t>
            </a:r>
            <a:endParaRPr lang="en" dirty="0">
              <a:cs typeface="Calibri"/>
            </a:endParaRPr>
          </a:p>
          <a:p>
            <a:pPr lvl="0"/>
            <a:endParaRPr lang="sv-SE" dirty="0"/>
          </a:p>
          <a:p>
            <a:pPr lvl="0"/>
            <a:endParaRPr lang="sv-SE" dirty="0"/>
          </a:p>
        </p:txBody>
      </p:sp>
      <p:sp>
        <p:nvSpPr>
          <p:cNvPr id="4" name="Slide Number Placeholder 3">
            <a:extLst>
              <a:ext uri="{FF2B5EF4-FFF2-40B4-BE49-F238E27FC236}">
                <a16:creationId xmlns:a16="http://schemas.microsoft.com/office/drawing/2014/main" id="{7480E093-7433-B341-293B-13DE7FFD249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02CC0FD-9318-4077-958C-ED6E21AC03BC}" type="slidenum">
              <a:t>18</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5C80D-F453-9AA1-002A-14B7F94ADFE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90E59FC-6402-0892-7521-39A764A96630}"/>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t>Make the patient aware of the problem in a good way with the aim to </a:t>
            </a:r>
            <a:r>
              <a:rPr lang="en" b="1"/>
              <a:t>adjust fluid amounts and frequency </a:t>
            </a:r>
            <a:r>
              <a:rPr lang="en"/>
              <a:t>if needed, based on the assessed micturition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
              <a:t>Does the patient follow the instructions for</a:t>
            </a:r>
            <a:r>
              <a:rPr lang="en" b="1"/>
              <a:t> IC frequency</a:t>
            </a:r>
            <a:r>
              <a:rPr lang="en"/>
              <a:t>?</a:t>
            </a:r>
            <a:endParaRPr lang="en">
              <a:cs typeface="Calibri"/>
            </a:endParaRPr>
          </a:p>
          <a:p>
            <a:r>
              <a:rPr lang="en"/>
              <a:t>Sometimes there is a need for </a:t>
            </a:r>
            <a:r>
              <a:rPr lang="en" b="1"/>
              <a:t>support from family members, </a:t>
            </a:r>
            <a:r>
              <a:rPr lang="en"/>
              <a:t>or reminders etc. to remember sufficient fluid intake.</a:t>
            </a:r>
            <a:endParaRPr lang="en">
              <a:cs typeface="Calibri"/>
            </a:endParaRPr>
          </a:p>
        </p:txBody>
      </p:sp>
      <p:sp>
        <p:nvSpPr>
          <p:cNvPr id="4" name="Slide Number Placeholder 3">
            <a:extLst>
              <a:ext uri="{FF2B5EF4-FFF2-40B4-BE49-F238E27FC236}">
                <a16:creationId xmlns:a16="http://schemas.microsoft.com/office/drawing/2014/main" id="{AD9F4914-89D6-CC5F-09E8-37F5B70BF1B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C90953B-13D9-416A-9F51-4EBBA72D90EC}" type="slidenum">
              <a:t>19</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 these three steps to have the correct settings for the interactive tool.</a:t>
            </a:r>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2250614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68DD2-1FCB-4C52-FC34-C44A77463F0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77D35F7-1EC3-DB2F-7960-BA42E19DCBCF}"/>
              </a:ext>
            </a:extLst>
          </p:cNvPr>
          <p:cNvSpPr txBox="1">
            <a:spLocks noGrp="1"/>
          </p:cNvSpPr>
          <p:nvPr>
            <p:ph type="body" sz="quarter" idx="1"/>
          </p:nvPr>
        </p:nvSpPr>
        <p:spPr/>
        <p:txBody>
          <a:bodyPr/>
          <a:lstStyle/>
          <a:p>
            <a:pPr lvl="0"/>
            <a:r>
              <a:rPr lang="en-US" noProof="0"/>
              <a:t>The bladder and the bowel are closely connected and affect each other. There is a link between the frequency of UTIs and the status of the bowel. The exact reasons are not known but it is believed that a full rectum hinders the bladder to empty completely. It might also be that </a:t>
            </a:r>
            <a:r>
              <a:rPr lang="en-US" noProof="0" err="1"/>
              <a:t>E.Coli</a:t>
            </a:r>
            <a:r>
              <a:rPr lang="en-US" noProof="0"/>
              <a:t> from the rectum travels more easily if the stool is very loose (diarrhea/ fecal incontinence). </a:t>
            </a:r>
          </a:p>
          <a:p>
            <a:pPr lvl="0"/>
            <a:r>
              <a:rPr lang="en-US" noProof="0"/>
              <a:t>Investigate the </a:t>
            </a:r>
            <a:r>
              <a:rPr lang="en-US" b="1" noProof="0"/>
              <a:t>reasons behind </a:t>
            </a:r>
            <a:r>
              <a:rPr lang="en-US" noProof="0"/>
              <a:t>the bowel emptying problems to find the best treatment pathway. </a:t>
            </a:r>
          </a:p>
          <a:p>
            <a:pPr lvl="0"/>
            <a:r>
              <a:rPr lang="en-US" noProof="0"/>
              <a:t>Is it </a:t>
            </a:r>
            <a:r>
              <a:rPr lang="en-US" b="1" noProof="0"/>
              <a:t>constipation</a:t>
            </a:r>
            <a:r>
              <a:rPr lang="en-US" noProof="0"/>
              <a:t> that prevents the bladder from emptying completely and thereby an increased risk of UTI?</a:t>
            </a:r>
          </a:p>
          <a:p>
            <a:pPr lvl="0"/>
            <a:r>
              <a:rPr lang="en-US" noProof="0"/>
              <a:t>Is it </a:t>
            </a:r>
            <a:r>
              <a:rPr lang="en-US" b="1" noProof="0"/>
              <a:t>fecal incontinence </a:t>
            </a:r>
            <a:r>
              <a:rPr lang="en-US" noProof="0"/>
              <a:t>causing bacteria /(</a:t>
            </a:r>
            <a:r>
              <a:rPr lang="en-US" noProof="0" err="1"/>
              <a:t>E.Coli</a:t>
            </a:r>
            <a:r>
              <a:rPr lang="en-US" noProof="0"/>
              <a:t>) from the gut that are transferred into the urinary tract, and thereby causing a UTI?</a:t>
            </a:r>
          </a:p>
          <a:p>
            <a:pPr lvl="0"/>
            <a:endParaRPr lang="en-US"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t>Ensure good bowel emptying regime. </a:t>
            </a:r>
          </a:p>
          <a:p>
            <a:pPr lvl="0"/>
            <a:endParaRPr lang="en-US" b="1" noProof="0">
              <a:highlight>
                <a:srgbClr val="FFFF00"/>
              </a:highlight>
            </a:endParaRPr>
          </a:p>
        </p:txBody>
      </p:sp>
      <p:sp>
        <p:nvSpPr>
          <p:cNvPr id="4" name="Slide Number Placeholder 3">
            <a:extLst>
              <a:ext uri="{FF2B5EF4-FFF2-40B4-BE49-F238E27FC236}">
                <a16:creationId xmlns:a16="http://schemas.microsoft.com/office/drawing/2014/main" id="{DE9862C7-D16E-4062-9E25-D5FA0808713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6A3FDF-EA5E-4551-B180-440F6EF37F22}" type="slidenum">
              <a:t>20</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b="1" dirty="0"/>
              <a:t>Constipation </a:t>
            </a:r>
            <a:r>
              <a:rPr lang="en" dirty="0"/>
              <a:t>is a symptom, not a disease.</a:t>
            </a:r>
          </a:p>
          <a:p>
            <a:r>
              <a:rPr lang="en" dirty="0"/>
              <a:t>A constipated bowel leads to pressure on the bladder and urethra, which affects function. Both the storage and the emptying capacity of the urine deteriorate. Increased residual urine contributes to urinary tract infection.</a:t>
            </a:r>
          </a:p>
          <a:p>
            <a:r>
              <a:rPr lang="en" b="0" dirty="0"/>
              <a:t>Medical definition of constipation (ROME IV criteria)</a:t>
            </a:r>
          </a:p>
          <a:p>
            <a:r>
              <a:rPr lang="en" dirty="0"/>
              <a:t>At least two of the following criteria are needed to define it as constipation:</a:t>
            </a:r>
            <a:endParaRPr lang="sv-SE" dirty="0"/>
          </a:p>
          <a:p>
            <a:pPr marL="171450" indent="-171450">
              <a:buFont typeface="Arial" panose="020B0604020202020204" pitchFamily="34" charset="0"/>
              <a:buChar char="•"/>
            </a:pPr>
            <a:r>
              <a:rPr lang="en" dirty="0"/>
              <a:t>Stools less than three times per week.</a:t>
            </a:r>
          </a:p>
          <a:p>
            <a:pPr marL="171450" indent="-171450">
              <a:buFont typeface="Arial" panose="020B0604020202020204" pitchFamily="34" charset="0"/>
              <a:buChar char="•"/>
            </a:pPr>
            <a:r>
              <a:rPr lang="en" dirty="0"/>
              <a:t>Hard stools more often than 1/4 of the stool occasions.</a:t>
            </a:r>
          </a:p>
          <a:p>
            <a:pPr marL="171450" indent="-171450">
              <a:buFont typeface="Arial" panose="020B0604020202020204" pitchFamily="34" charset="0"/>
              <a:buChar char="•"/>
            </a:pPr>
            <a:r>
              <a:rPr lang="en" dirty="0"/>
              <a:t>Pronounced crouching more often than 1/4 of the stool occasions.</a:t>
            </a:r>
          </a:p>
          <a:p>
            <a:pPr marL="171450" indent="-171450">
              <a:buFont typeface="Arial" panose="020B0604020202020204" pitchFamily="34" charset="0"/>
              <a:buChar char="•"/>
            </a:pPr>
            <a:r>
              <a:rPr lang="en" dirty="0"/>
              <a:t>Feeling of incomplete emptying more often than 1/4 of the stool occasions.</a:t>
            </a:r>
          </a:p>
          <a:p>
            <a:pPr marL="171450" indent="-171450">
              <a:buFont typeface="Arial" panose="020B0604020202020204" pitchFamily="34" charset="0"/>
              <a:buChar char="•"/>
            </a:pPr>
            <a:r>
              <a:rPr lang="en" dirty="0"/>
              <a:t>Feeling of anorectal blockage more often than 1/4 of the bowel movements.</a:t>
            </a:r>
          </a:p>
          <a:p>
            <a:pPr marL="171450" indent="-171450">
              <a:buFont typeface="Arial" panose="020B0604020202020204" pitchFamily="34" charset="0"/>
              <a:buChar char="•"/>
            </a:pPr>
            <a:r>
              <a:rPr lang="en" dirty="0"/>
              <a:t>Assists manually (support in the perineum / vagina) more often than 1/4 of the defecation occasions.</a:t>
            </a:r>
          </a:p>
          <a:p>
            <a:pPr marL="0" indent="0">
              <a:buFont typeface="Arial" panose="020B0604020202020204" pitchFamily="34" charset="0"/>
              <a:buNone/>
            </a:pPr>
            <a:r>
              <a:rPr lang="en" dirty="0"/>
              <a:t>The above presupposes three months of discomfort in the past year, and that the patient does not meet IBS criteria and that diarrhea does not occur.</a:t>
            </a:r>
          </a:p>
          <a:p>
            <a:pPr marL="171450" indent="-171450">
              <a:buFont typeface="Arial" panose="020B0604020202020204" pitchFamily="34" charset="0"/>
              <a:buChar char="•"/>
            </a:pPr>
            <a:endParaRPr lang="sv-SE" dirty="0"/>
          </a:p>
          <a:p>
            <a:pPr marL="0" indent="0">
              <a:buFont typeface="Arial" panose="020B0604020202020204" pitchFamily="34" charset="0"/>
              <a:buNone/>
            </a:pPr>
            <a:r>
              <a:rPr lang="en" dirty="0"/>
              <a:t>Most of the time, constipation is due to a functional problem (how the bowel movements work, or how the bowel empties). More rarely, it is due to an underlying disease.</a:t>
            </a:r>
          </a:p>
          <a:p>
            <a:pPr marL="0" indent="0">
              <a:buFont typeface="Arial" panose="020B0604020202020204" pitchFamily="34" charset="0"/>
              <a:buNone/>
            </a:pPr>
            <a:endParaRPr lang="sv-SE" b="1" dirty="0"/>
          </a:p>
          <a:p>
            <a:pPr marL="0" indent="0">
              <a:buFont typeface="Arial" panose="020B0604020202020204" pitchFamily="34" charset="0"/>
              <a:buNone/>
            </a:pPr>
            <a:r>
              <a:rPr lang="en" b="0" dirty="0"/>
              <a:t>The following warning signs in connection with constipation should always be investigated by medical doctor with this </a:t>
            </a:r>
            <a:r>
              <a:rPr lang="en" b="0" dirty="0" err="1"/>
              <a:t>expertice</a:t>
            </a:r>
            <a:r>
              <a:rPr lang="en" b="0" dirty="0"/>
              <a:t>:</a:t>
            </a:r>
          </a:p>
          <a:p>
            <a:pPr marL="0" indent="0">
              <a:buFont typeface="Arial" panose="020B0604020202020204" pitchFamily="34" charset="0"/>
              <a:buNone/>
            </a:pPr>
            <a:endParaRPr lang="sv-SE" dirty="0"/>
          </a:p>
          <a:p>
            <a:pPr marL="0" indent="0">
              <a:buFont typeface="Arial" panose="020B0604020202020204" pitchFamily="34" charset="0"/>
              <a:buNone/>
            </a:pPr>
            <a:r>
              <a:rPr lang="en" dirty="0"/>
              <a:t>-Blood in the stool</a:t>
            </a:r>
          </a:p>
          <a:p>
            <a:pPr marL="0" indent="0">
              <a:buFont typeface="Arial" panose="020B0604020202020204" pitchFamily="34" charset="0"/>
              <a:buNone/>
            </a:pPr>
            <a:r>
              <a:rPr lang="en" dirty="0"/>
              <a:t>-Weight loss</a:t>
            </a:r>
          </a:p>
          <a:p>
            <a:pPr marL="0" indent="0">
              <a:buFont typeface="Arial" panose="020B0604020202020204" pitchFamily="34" charset="0"/>
              <a:buNone/>
            </a:pPr>
            <a:r>
              <a:rPr lang="en" dirty="0"/>
              <a:t>-Mucus in the stool</a:t>
            </a:r>
          </a:p>
          <a:p>
            <a:pPr marL="0" indent="0">
              <a:buFont typeface="Arial" panose="020B0604020202020204" pitchFamily="34" charset="0"/>
              <a:buNone/>
            </a:pPr>
            <a:r>
              <a:rPr lang="en" dirty="0"/>
              <a:t>-Loss of appetite</a:t>
            </a:r>
          </a:p>
          <a:p>
            <a:pPr marL="0" indent="0">
              <a:buFont typeface="Arial" panose="020B0604020202020204" pitchFamily="34" charset="0"/>
              <a:buNone/>
            </a:pPr>
            <a:r>
              <a:rPr lang="en" dirty="0"/>
              <a:t>-Abdominal pain</a:t>
            </a:r>
          </a:p>
          <a:p>
            <a:pPr marL="0" indent="0">
              <a:buFont typeface="Arial" panose="020B0604020202020204" pitchFamily="34" charset="0"/>
              <a:buNone/>
            </a:pPr>
            <a:r>
              <a:rPr lang="en" dirty="0"/>
              <a:t>-Pain associated with emptying and sudden changes in bowel habits</a:t>
            </a:r>
          </a:p>
          <a:p>
            <a:pPr marL="0" indent="0">
              <a:buFont typeface="Arial" panose="020B0604020202020204" pitchFamily="34" charset="0"/>
              <a:buNone/>
            </a:pPr>
            <a:r>
              <a:rPr lang="en" dirty="0"/>
              <a:t>-Since constipation is a common initial symptom of colon cancer, this needs to be investigated.</a:t>
            </a:r>
          </a:p>
          <a:p>
            <a:endParaRPr lang="sv-SE" dirty="0"/>
          </a:p>
          <a:p>
            <a:r>
              <a:rPr lang="en" b="1" dirty="0" err="1"/>
              <a:t>Faecal</a:t>
            </a:r>
            <a:r>
              <a:rPr lang="en" b="1" dirty="0"/>
              <a:t> leakage</a:t>
            </a:r>
            <a:endParaRPr lang="sv-SE" dirty="0"/>
          </a:p>
          <a:p>
            <a:r>
              <a:rPr lang="en" dirty="0"/>
              <a:t>The definition of </a:t>
            </a:r>
            <a:r>
              <a:rPr lang="en" dirty="0" err="1"/>
              <a:t>faecal</a:t>
            </a:r>
            <a:r>
              <a:rPr lang="en" dirty="0"/>
              <a:t> incontinence is the involuntary passage of gas, loose or solid </a:t>
            </a:r>
            <a:r>
              <a:rPr lang="en" dirty="0" err="1"/>
              <a:t>faeces</a:t>
            </a:r>
            <a:r>
              <a:rPr lang="en" dirty="0"/>
              <a:t> which for the individual causes social problems or problems with hygiene that are perceived as bothersome.</a:t>
            </a:r>
          </a:p>
          <a:p>
            <a:r>
              <a:rPr lang="en" dirty="0"/>
              <a:t>There are 3 classifications of fecal incontinence symptoms:</a:t>
            </a:r>
          </a:p>
          <a:p>
            <a:endParaRPr lang="sv-SE" dirty="0"/>
          </a:p>
          <a:p>
            <a:pPr marL="171450" indent="-171450">
              <a:buFont typeface="Arial" panose="020B0604020202020204" pitchFamily="34" charset="0"/>
              <a:buChar char="•"/>
            </a:pPr>
            <a:r>
              <a:rPr lang="en" dirty="0"/>
              <a:t>Passive incontinence: defined as involuntary emptying of the bowels without a previous feeling of urgency or the need to defecate,</a:t>
            </a:r>
          </a:p>
          <a:p>
            <a:pPr marL="171450" indent="-171450">
              <a:buFont typeface="Arial" panose="020B0604020202020204" pitchFamily="34" charset="0"/>
              <a:buChar char="•"/>
            </a:pPr>
            <a:r>
              <a:rPr lang="en" dirty="0"/>
              <a:t>urge incontinence: defined as involuntary emptying of the bowel despite attempts to retain stool,</a:t>
            </a:r>
          </a:p>
          <a:p>
            <a:pPr marL="171450" indent="-171450">
              <a:buFont typeface="Arial" panose="020B0604020202020204" pitchFamily="34" charset="0"/>
              <a:buChar char="•"/>
            </a:pPr>
            <a:r>
              <a:rPr lang="en" dirty="0"/>
              <a:t>mixed incontinence: defined as both passive and urge symptoms.</a:t>
            </a:r>
          </a:p>
          <a:p>
            <a:endParaRPr lang="en" dirty="0"/>
          </a:p>
          <a:p>
            <a:r>
              <a:rPr lang="en" dirty="0"/>
              <a:t>Assessment, diagnosis and treatment of </a:t>
            </a:r>
            <a:r>
              <a:rPr lang="en" dirty="0" err="1"/>
              <a:t>faecal</a:t>
            </a:r>
            <a:r>
              <a:rPr lang="en" dirty="0"/>
              <a:t> incontinence need to be adapted to each individual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Investigate further if needed and start treatment for the respective bowel disorder.</a:t>
            </a:r>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21</a:t>
            </a:fld>
            <a:endParaRPr lang="en-US"/>
          </a:p>
        </p:txBody>
      </p:sp>
    </p:spTree>
    <p:extLst>
      <p:ext uri="{BB962C8B-B14F-4D97-AF65-F5344CB8AC3E}">
        <p14:creationId xmlns:p14="http://schemas.microsoft.com/office/powerpoint/2010/main" val="2866641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b="1" dirty="0"/>
              <a:t>A bowel diary </a:t>
            </a:r>
            <a:r>
              <a:rPr lang="en" dirty="0"/>
              <a:t>can be a good tool for an initial investigation.</a:t>
            </a:r>
          </a:p>
          <a:p>
            <a:pPr>
              <a:defRPr/>
            </a:pPr>
            <a:r>
              <a:rPr lang="en" dirty="0"/>
              <a:t>Use the </a:t>
            </a:r>
            <a:r>
              <a:rPr lang="en" b="1" dirty="0"/>
              <a:t>Bristol Stool Scale </a:t>
            </a:r>
            <a:r>
              <a:rPr lang="en" dirty="0"/>
              <a:t>to facilitate the discussion with the patient, and estimate if the problems are mainly constipation of fecal incontinence. </a:t>
            </a:r>
            <a:endParaRPr lang="en"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It’s important to review </a:t>
            </a:r>
            <a:r>
              <a:rPr lang="en-US" sz="1800" b="0" dirty="0">
                <a:effectLst/>
                <a:latin typeface="Calibri" panose="020F0502020204030204" pitchFamily="34" charset="0"/>
                <a:ea typeface="Times New Roman" panose="02020603050405020304" pitchFamily="18" charset="0"/>
              </a:rPr>
              <a:t>the toileting position and to use a foot stool for adults and children. This improves the angle of the legs which will improve passage of stool. </a:t>
            </a:r>
            <a:endParaRPr lang="en" sz="1600" dirty="0">
              <a:cs typeface="Calibri"/>
            </a:endParaRPr>
          </a:p>
          <a:p>
            <a:endParaRPr lang="en" sz="2000" dirty="0"/>
          </a:p>
          <a:p>
            <a:r>
              <a:rPr lang="en-US" sz="2000" i="0" dirty="0">
                <a:solidFill>
                  <a:srgbClr val="191919"/>
                </a:solidFill>
                <a:effectLst/>
                <a:latin typeface="Gotham SSm A"/>
              </a:rPr>
              <a:t>A clinical study by </a:t>
            </a:r>
            <a:r>
              <a:rPr lang="en-US" sz="2000" i="0" dirty="0" err="1">
                <a:solidFill>
                  <a:srgbClr val="191919"/>
                </a:solidFill>
                <a:effectLst/>
                <a:latin typeface="Gotham SSm A"/>
              </a:rPr>
              <a:t>Furuta</a:t>
            </a:r>
            <a:r>
              <a:rPr lang="en-US" sz="2000" i="0" dirty="0">
                <a:solidFill>
                  <a:srgbClr val="191919"/>
                </a:solidFill>
                <a:effectLst/>
                <a:latin typeface="Gotham SSm A"/>
              </a:rPr>
              <a:t> et al 2021 in children with spina bifida have shown positive effects of </a:t>
            </a:r>
            <a:r>
              <a:rPr lang="en-US" sz="2000" i="0" dirty="0" err="1">
                <a:solidFill>
                  <a:srgbClr val="191919"/>
                </a:solidFill>
                <a:effectLst/>
                <a:latin typeface="Gotham SSm A"/>
              </a:rPr>
              <a:t>transanal</a:t>
            </a:r>
            <a:r>
              <a:rPr lang="en-US" sz="2000" i="0" dirty="0">
                <a:solidFill>
                  <a:srgbClr val="191919"/>
                </a:solidFill>
                <a:effectLst/>
                <a:latin typeface="Gotham SSm A"/>
              </a:rPr>
              <a:t> irrigation (</a:t>
            </a:r>
            <a:r>
              <a:rPr lang="en-US" sz="2000" b="0" i="0" dirty="0">
                <a:solidFill>
                  <a:srgbClr val="191919"/>
                </a:solidFill>
                <a:effectLst/>
                <a:latin typeface="Gotham SSm A"/>
              </a:rPr>
              <a:t>TAI) for improved bowel habits and washing of the colorectal tract, for reduced risk of bladder contamination by </a:t>
            </a:r>
            <a:r>
              <a:rPr lang="en-US" sz="2000" b="0" i="1" dirty="0">
                <a:solidFill>
                  <a:srgbClr val="191919"/>
                </a:solidFill>
                <a:effectLst/>
                <a:latin typeface="Gotham SSm A"/>
              </a:rPr>
              <a:t>E. coli</a:t>
            </a:r>
            <a:r>
              <a:rPr lang="en-US" sz="2000" b="0" i="0" dirty="0">
                <a:solidFill>
                  <a:srgbClr val="191919"/>
                </a:solidFill>
                <a:effectLst/>
                <a:latin typeface="Gotham SSm A"/>
              </a:rPr>
              <a:t>. </a:t>
            </a:r>
          </a:p>
          <a:p>
            <a:endParaRPr lang="en-US" sz="2000" b="0" i="0" dirty="0">
              <a:solidFill>
                <a:srgbClr val="191919"/>
              </a:solidFill>
              <a:effectLst/>
              <a:latin typeface="Gotham SSm A"/>
            </a:endParaRPr>
          </a:p>
          <a:p>
            <a:endParaRPr lang="sv-SE" b="1" dirty="0"/>
          </a:p>
          <a:p>
            <a:endParaRPr lang="en" dirty="0"/>
          </a:p>
          <a:p>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22</a:t>
            </a:fld>
            <a:endParaRPr lang="sv-SE"/>
          </a:p>
        </p:txBody>
      </p:sp>
    </p:spTree>
    <p:extLst>
      <p:ext uri="{BB962C8B-B14F-4D97-AF65-F5344CB8AC3E}">
        <p14:creationId xmlns:p14="http://schemas.microsoft.com/office/powerpoint/2010/main" val="4185581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FF71B-B84D-64B1-5725-962B65F685E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25B07DE-A96A-223E-118E-0CA924B5395E}"/>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t>For patients and caregivers in the community setting, clean/non-touch rather than aseptic IC is agreed to be safe and effective procedure with no increased risk of symptomatic UTI </a:t>
            </a:r>
            <a:r>
              <a:rPr kumimoji="0" lang="en" sz="1200" b="0" i="1" u="none" strike="noStrike" kern="1200" cap="none" spc="0" normalizeH="0" baseline="0" noProof="0">
                <a:ln>
                  <a:noFill/>
                </a:ln>
                <a:solidFill>
                  <a:srgbClr val="FFFFFF">
                    <a:lumMod val="50000"/>
                  </a:srgbClr>
                </a:solidFill>
                <a:effectLst/>
                <a:uLnTx/>
                <a:uFillTx/>
                <a:latin typeface="Calibri" panose="020F0502020204030204"/>
                <a:ea typeface="+mn-ea"/>
                <a:cs typeface="+mn-cs"/>
              </a:rPr>
              <a:t>(EAUN IC guidelines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200" b="0" i="1" u="none" strike="noStrike" kern="1200" cap="none" spc="0" normalizeH="0" baseline="0" noProof="0">
              <a:ln>
                <a:noFill/>
              </a:ln>
              <a:solidFill>
                <a:srgbClr val="FFFFFF">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IC shall always be instructed by nurses specialized in the therapy. The level of knowledge regarding IC must be adequate and up to date.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Patient’s should be offered an individualized care plan where the lifestyle, and the impact on quality of life, is taken into account.  </a:t>
            </a:r>
            <a:endParaRPr lang="en-US" i="0" noProof="0">
              <a:solidFill>
                <a:schemeClr val="accent3"/>
              </a:solidFill>
            </a:endParaRPr>
          </a:p>
        </p:txBody>
      </p:sp>
      <p:sp>
        <p:nvSpPr>
          <p:cNvPr id="4" name="Slide Number Placeholder 3">
            <a:extLst>
              <a:ext uri="{FF2B5EF4-FFF2-40B4-BE49-F238E27FC236}">
                <a16:creationId xmlns:a16="http://schemas.microsoft.com/office/drawing/2014/main" id="{92D00D1E-7BC6-2252-6897-25FD23D7A99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F3B97A-8BC4-4C2D-A878-49DD2CB17291}" type="slidenum">
              <a:t>24</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1961D-D978-EA48-47B9-D6285774A7F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CC28632-8B35-94F4-6469-D92DEC2BBE35}"/>
              </a:ext>
            </a:extLst>
          </p:cNvPr>
          <p:cNvSpPr txBox="1">
            <a:spLocks noGrp="1"/>
          </p:cNvSpPr>
          <p:nvPr>
            <p:ph type="body" sz="quarter" idx="1"/>
          </p:nvPr>
        </p:nvSpPr>
        <p:spPr/>
        <p:txBody>
          <a:bodyPr/>
          <a:lstStyle/>
          <a:p>
            <a:pPr lvl="0"/>
            <a:r>
              <a:rPr lang="en"/>
              <a:t>If the individual is in need of assisted IC, the following factors need to be taken into account:</a:t>
            </a:r>
          </a:p>
          <a:p>
            <a:pPr lvl="0"/>
            <a:endParaRPr lang="sv-SE"/>
          </a:p>
          <a:p>
            <a:pPr lvl="0"/>
            <a:r>
              <a:rPr lang="en"/>
              <a:t>If there are </a:t>
            </a:r>
            <a:r>
              <a:rPr lang="en" b="1"/>
              <a:t>many assistant carers, </a:t>
            </a:r>
            <a:r>
              <a:rPr lang="en"/>
              <a:t>it needs to be ensured that everyone performs IC in the same way and has received adequate training.</a:t>
            </a:r>
          </a:p>
          <a:p>
            <a:pPr lvl="0"/>
            <a:r>
              <a:rPr lang="en" b="1"/>
              <a:t>The frequency of IC </a:t>
            </a:r>
            <a:r>
              <a:rPr lang="en"/>
              <a:t>is extremely important to avoid distending the bladder. If the IC procedure is perceived as difficult, there is a risk that the IC is performed less frequently than necessary. The same applies if clear schedules and routines are not set up, as many individuals in need of  IC do not themselves know when the bladder is full.</a:t>
            </a:r>
          </a:p>
          <a:p>
            <a:pPr marL="0" lvl="0" indent="0">
              <a:buSzPct val="100000"/>
              <a:buNone/>
            </a:pPr>
            <a:r>
              <a:rPr lang="en"/>
              <a:t>The assistant's </a:t>
            </a:r>
            <a:r>
              <a:rPr lang="en" b="1"/>
              <a:t>level of knowledge </a:t>
            </a:r>
            <a:r>
              <a:rPr lang="en"/>
              <a:t>needs to be ensured in a way that does not feel offensive - one way is to watch together Wellspect’s training videos on how to teach IC. Pass on to the responsible nurse for the training of assistants.</a:t>
            </a:r>
          </a:p>
          <a:p>
            <a:pPr lvl="0"/>
            <a:r>
              <a:rPr lang="en"/>
              <a:t>See also</a:t>
            </a:r>
          </a:p>
          <a:p>
            <a:pPr lvl="0"/>
            <a:r>
              <a:rPr lang="en"/>
              <a:t>-Technology section</a:t>
            </a:r>
          </a:p>
          <a:p>
            <a:pPr lvl="0"/>
            <a:r>
              <a:rPr lang="en"/>
              <a:t>-Educational material Wellspect Education</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en"/>
              <a:t>If the patient needs to perform assisted </a:t>
            </a:r>
            <a:r>
              <a:rPr lang="en" b="1"/>
              <a:t>IC in bed, </a:t>
            </a:r>
            <a:r>
              <a:rPr lang="en"/>
              <a:t>the bed’s head end may be raised to use gravity for improved bladder emptying. </a:t>
            </a:r>
            <a:r>
              <a:rPr lang="en-US"/>
              <a:t>A tube extension or catheter drainage bag can also enhance this.</a:t>
            </a:r>
          </a:p>
          <a:p>
            <a:pPr lvl="0"/>
            <a:r>
              <a:rPr lang="en"/>
              <a:t>If possible, the patient should sit up in bed during IC.</a:t>
            </a:r>
          </a:p>
          <a:p>
            <a:endParaRPr lang="sv-SE"/>
          </a:p>
        </p:txBody>
      </p:sp>
      <p:sp>
        <p:nvSpPr>
          <p:cNvPr id="4" name="Slide Number Placeholder 3">
            <a:extLst>
              <a:ext uri="{FF2B5EF4-FFF2-40B4-BE49-F238E27FC236}">
                <a16:creationId xmlns:a16="http://schemas.microsoft.com/office/drawing/2014/main" id="{1AE7750F-6947-871B-8378-E11F82D92AC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E78F4F7-474A-4036-92A0-8AD04936ACC3}" type="slidenum">
              <a:t>25</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AF69D3-3CFA-2AEC-555E-BD62427C285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2CA821D-0639-BAEA-5625-83449D3E53D4}"/>
              </a:ext>
            </a:extLst>
          </p:cNvPr>
          <p:cNvSpPr txBox="1">
            <a:spLocks noGrp="1"/>
          </p:cNvSpPr>
          <p:nvPr>
            <p:ph type="body" sz="quarter" idx="1"/>
          </p:nvPr>
        </p:nvSpPr>
        <p:spPr/>
        <p:txBody>
          <a:bodyPr/>
          <a:lstStyle/>
          <a:p>
            <a:pPr lvl="0"/>
            <a:r>
              <a:rPr lang="en"/>
              <a:t>Refer to X-ray if the question is a stone in the urinary tract, if recurrent UTI with stone-forming bacteria.</a:t>
            </a:r>
          </a:p>
          <a:p>
            <a:pPr lvl="0"/>
            <a:r>
              <a:rPr lang="en"/>
              <a:t>Refer to a specialist clinic to decide how to proceed, e.g. cystoscopy or urodynamics.</a:t>
            </a:r>
            <a:endParaRPr lang="sv-SE" b="1"/>
          </a:p>
          <a:p>
            <a:pPr lvl="0"/>
            <a:endParaRPr lang="sv-SE" b="1"/>
          </a:p>
          <a:p>
            <a:pPr lvl="0"/>
            <a:endParaRPr lang="sv-SE" b="1"/>
          </a:p>
          <a:p>
            <a:pPr lvl="0"/>
            <a:endParaRPr lang="sv-SE" b="1"/>
          </a:p>
        </p:txBody>
      </p:sp>
      <p:sp>
        <p:nvSpPr>
          <p:cNvPr id="4" name="Slide Number Placeholder 3">
            <a:extLst>
              <a:ext uri="{FF2B5EF4-FFF2-40B4-BE49-F238E27FC236}">
                <a16:creationId xmlns:a16="http://schemas.microsoft.com/office/drawing/2014/main" id="{3865576E-B44D-4E47-4EFF-0F17DF1D2E0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6832646-308B-4900-82BB-FF0AE996D8FC}" type="slidenum">
              <a:t>26</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will find CPD accredited webinars, tutorials and patient support materials in </a:t>
            </a:r>
            <a:r>
              <a:rPr lang="en-US" dirty="0" err="1">
                <a:cs typeface="Calibri"/>
              </a:rPr>
              <a:t>Wellspect</a:t>
            </a:r>
            <a:r>
              <a:rPr lang="en-US" dirty="0">
                <a:cs typeface="Calibri"/>
              </a:rPr>
              <a:t> education.  </a:t>
            </a:r>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a:p>
        </p:txBody>
      </p:sp>
    </p:spTree>
    <p:extLst>
      <p:ext uri="{BB962C8B-B14F-4D97-AF65-F5344CB8AC3E}">
        <p14:creationId xmlns:p14="http://schemas.microsoft.com/office/powerpoint/2010/main" val="3965574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lvl="0"/>
            <a:fld id="{BF2D3292-3E1C-404D-A455-52612BCC53C4}" type="slidenum">
              <a:rPr lang="sv-SE" smtClean="0"/>
              <a:t>28</a:t>
            </a:fld>
            <a:endParaRPr lang="sv-SE"/>
          </a:p>
        </p:txBody>
      </p:sp>
    </p:spTree>
    <p:extLst>
      <p:ext uri="{BB962C8B-B14F-4D97-AF65-F5344CB8AC3E}">
        <p14:creationId xmlns:p14="http://schemas.microsoft.com/office/powerpoint/2010/main" val="2010420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58D74-0E35-4EDD-DBD3-861157481BB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7136BCB-CE4E-4B8F-3732-E7A514B157D4}"/>
              </a:ext>
            </a:extLst>
          </p:cNvPr>
          <p:cNvSpPr txBox="1">
            <a:spLocks noGrp="1"/>
          </p:cNvSpPr>
          <p:nvPr>
            <p:ph type="body" sz="quarter" idx="1"/>
          </p:nvPr>
        </p:nvSpPr>
        <p:spPr/>
        <p:txBody>
          <a:bodyPr/>
          <a:lstStyle/>
          <a:p>
            <a:r>
              <a:rPr lang="en-US" noProof="0"/>
              <a:t>The primary goal of this material is to </a:t>
            </a:r>
            <a:r>
              <a:rPr lang="en-US"/>
              <a:t>devise </a:t>
            </a:r>
            <a:r>
              <a:rPr lang="en-US" noProof="0"/>
              <a:t>an </a:t>
            </a:r>
            <a:r>
              <a:rPr lang="en-US" b="1" noProof="0"/>
              <a:t>interactive educational tool </a:t>
            </a:r>
            <a:r>
              <a:rPr lang="en-US" noProof="0"/>
              <a:t>about what to investigate and treat</a:t>
            </a:r>
            <a:r>
              <a:rPr lang="en-US"/>
              <a:t>,</a:t>
            </a:r>
            <a:r>
              <a:rPr lang="en-US" noProof="0"/>
              <a:t> when a person who catheterizes gets recurrent urinary tract infections.</a:t>
            </a:r>
          </a:p>
          <a:p>
            <a:r>
              <a:rPr lang="en-US" noProof="0"/>
              <a:t>It is intended to </a:t>
            </a:r>
            <a:r>
              <a:rPr lang="en-US" b="1" noProof="0"/>
              <a:t>function as a "checklist" </a:t>
            </a:r>
            <a:r>
              <a:rPr lang="en-US" noProof="0"/>
              <a:t>to find the best possible treatment path</a:t>
            </a:r>
            <a:r>
              <a:rPr lang="en-US">
                <a:solidFill>
                  <a:srgbClr val="000000"/>
                </a:solidFill>
              </a:rPr>
              <a:t> with suggested interventions to use in a stepwise way. </a:t>
            </a:r>
            <a:r>
              <a:rPr lang="en-US"/>
              <a:t> Links</a:t>
            </a:r>
            <a:r>
              <a:rPr lang="en-US" noProof="0"/>
              <a:t> to our user-friendly </a:t>
            </a:r>
            <a:r>
              <a:rPr lang="en-US" noProof="0" err="1"/>
              <a:t>Wellspect’s</a:t>
            </a:r>
            <a:r>
              <a:rPr lang="en-US" noProof="0"/>
              <a:t> Education portal</a:t>
            </a:r>
            <a:r>
              <a:rPr lang="en-US"/>
              <a:t> are included</a:t>
            </a:r>
            <a:r>
              <a:rPr lang="en-US" noProof="0"/>
              <a:t>.</a:t>
            </a:r>
            <a:endParaRPr lang="en-US" noProof="0">
              <a:cs typeface="Calibri"/>
            </a:endParaRPr>
          </a:p>
          <a:p>
            <a:pPr lvl="0"/>
            <a:r>
              <a:rPr lang="en-US" noProof="0"/>
              <a:t>The secondary goal is to </a:t>
            </a:r>
            <a:r>
              <a:rPr lang="en-US" b="1" noProof="0"/>
              <a:t>provide improved, individualized UTI risk reduction and treatment </a:t>
            </a:r>
            <a:r>
              <a:rPr lang="en-US" noProof="0"/>
              <a:t>against recurrent UTIs, and </a:t>
            </a:r>
            <a:r>
              <a:rPr lang="en-US" b="1" noProof="0"/>
              <a:t>reduce the overprescribing of antibiotics </a:t>
            </a:r>
            <a:r>
              <a:rPr lang="en-US" noProof="0"/>
              <a:t>leading to antibiotic resistance.</a:t>
            </a:r>
            <a:endParaRPr lang="en-US" noProof="0">
              <a:cs typeface="Calibri"/>
            </a:endParaRPr>
          </a:p>
          <a:p>
            <a:pPr lvl="0"/>
            <a:endParaRPr lang="en-US" sz="1200" kern="1200" noProof="0">
              <a:solidFill>
                <a:schemeClr val="tx1"/>
              </a:solidFill>
              <a:effectLst/>
              <a:latin typeface="+mn-lt"/>
              <a:ea typeface="+mn-ea"/>
              <a:cs typeface="+mn-cs"/>
            </a:endParaRPr>
          </a:p>
          <a:p>
            <a:pPr lvl="0"/>
            <a:r>
              <a:rPr lang="en-US" sz="1200" kern="1200" noProof="0">
                <a:solidFill>
                  <a:schemeClr val="tx1"/>
                </a:solidFill>
                <a:effectLst/>
                <a:latin typeface="+mn-lt"/>
                <a:ea typeface="+mn-ea"/>
                <a:cs typeface="+mn-cs"/>
              </a:rPr>
              <a:t>Increased antibiotic use in the world causes bacteria to adapt and​ develop new ways to reduce antibiotic efficacy. When new antibiotic resistance develops, only the resistant bacteria survive and transfer their DNA with resistant patterns from generation to generation.</a:t>
            </a:r>
            <a:endParaRPr lang="en-US" sz="1200" kern="1200" noProof="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a:solidFill>
                  <a:schemeClr val="tx1"/>
                </a:solidFill>
                <a:effectLst/>
                <a:latin typeface="+mn-lt"/>
                <a:ea typeface="+mn-ea"/>
                <a:cs typeface="+mn-cs"/>
              </a:rPr>
              <a:t>Resistance to specific antibiotics may require the use of broad-spectrum antibiotics and extend both treatment period and recovery with the risk of side effects.</a:t>
            </a:r>
            <a:endParaRPr lang="en-US" sz="1200" kern="1200" noProof="0">
              <a:solidFill>
                <a:schemeClr val="tx1"/>
              </a:solidFill>
              <a:effectLst/>
              <a:latin typeface="+mn-lt"/>
              <a:cs typeface="Calibri"/>
            </a:endParaRPr>
          </a:p>
          <a:p>
            <a:pPr lvl="0"/>
            <a:endParaRPr lang="en-US" noProof="0">
              <a:solidFill>
                <a:srgbClr val="212529"/>
              </a:solidFill>
              <a:latin typeface="Open sans" pitchFamily="34"/>
            </a:endParaRPr>
          </a:p>
          <a:p>
            <a:pPr lvl="0"/>
            <a:r>
              <a:rPr lang="en-US" noProof="0">
                <a:solidFill>
                  <a:srgbClr val="212529"/>
                </a:solidFill>
                <a:latin typeface="Open sans"/>
                <a:ea typeface="Open sans"/>
                <a:cs typeface="Open sans"/>
              </a:rPr>
              <a:t>All antibiotics affect the natural bacterial flora and the composition of different bacteria (those in symbiosis and those that are pathogenic), which leads to the </a:t>
            </a:r>
            <a:r>
              <a:rPr lang="en-US" b="1" noProof="0">
                <a:solidFill>
                  <a:srgbClr val="212529"/>
                </a:solidFill>
                <a:latin typeface="Open sans"/>
                <a:ea typeface="Open sans"/>
                <a:cs typeface="Open sans"/>
              </a:rPr>
              <a:t>individual becoming more sensitive to bacterial invasion</a:t>
            </a:r>
            <a:r>
              <a:rPr lang="en-US" noProof="0">
                <a:solidFill>
                  <a:srgbClr val="212529"/>
                </a:solidFill>
                <a:latin typeface="Open sans"/>
                <a:ea typeface="Open sans"/>
                <a:cs typeface="Open sans"/>
              </a:rPr>
              <a:t>. Repeated antibiotic treatments can therefore contribute to recurrent urinary tract infections. This is a vicious cycle that needs to be broken.</a:t>
            </a:r>
          </a:p>
          <a:p>
            <a:pPr lvl="0"/>
            <a:r>
              <a:rPr lang="en-US" noProof="0">
                <a:solidFill>
                  <a:srgbClr val="212529"/>
                </a:solidFill>
                <a:latin typeface="Open sans"/>
                <a:ea typeface="Open sans"/>
                <a:cs typeface="Open sans"/>
              </a:rPr>
              <a:t>With the help of this checklist, we can ensure that all risk factors have been identified and managed. It’s our hope to contribute to the patient getting a better IC therapy and a higher quality of life .</a:t>
            </a:r>
            <a:endParaRPr lang="en-US" noProof="0">
              <a:latin typeface="Open sans"/>
              <a:ea typeface="Open sans"/>
              <a:cs typeface="Open sans"/>
            </a:endParaRPr>
          </a:p>
        </p:txBody>
      </p:sp>
      <p:sp>
        <p:nvSpPr>
          <p:cNvPr id="4" name="Slide Number Placeholder 3">
            <a:extLst>
              <a:ext uri="{FF2B5EF4-FFF2-40B4-BE49-F238E27FC236}">
                <a16:creationId xmlns:a16="http://schemas.microsoft.com/office/drawing/2014/main" id="{A4430F64-51FF-A402-4C61-71600EDE925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3E0461-2FBB-4079-BF5F-8958C86EE198}" type="slidenum">
              <a:t>3</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noProof="0"/>
              <a:t>The reasons for getting a UTI are complex, but there are specific risk factors to consider to reduce the risks.</a:t>
            </a:r>
          </a:p>
          <a:p>
            <a:pPr lvl="0"/>
            <a:r>
              <a:rPr lang="en-US" noProof="0"/>
              <a:t>The risk factors can be divided into four groups. All four domains of risk factors are applicable to individuals using IC to empty their bladder. Three of the domains refer to factors influencing the patient in different ways, and the fourth is the IC procedure itself. Even though IC is gold standard and is associated to less severe UTIs and additional complications compared to indwelling, there is still a higher risk of getting a UTI compared to normal voiding.</a:t>
            </a:r>
            <a:endParaRPr lang="en-US" noProof="0">
              <a:cs typeface="Calibri"/>
            </a:endParaRPr>
          </a:p>
          <a:p>
            <a:r>
              <a:rPr lang="en-US" noProof="0"/>
              <a:t>Please go through the most important risk factors for each domain below, and the complete list is in the slide.</a:t>
            </a:r>
            <a:r>
              <a:rPr lang="en-US"/>
              <a:t> </a:t>
            </a:r>
          </a:p>
          <a:p>
            <a:pPr marL="228600" lvl="0" indent="-228600">
              <a:buAutoNum type="arabicPeriod"/>
            </a:pPr>
            <a:r>
              <a:rPr lang="en-US" b="1" noProof="0"/>
              <a:t>General factors </a:t>
            </a:r>
            <a:r>
              <a:rPr lang="en-US" noProof="0"/>
              <a:t>are:</a:t>
            </a:r>
            <a:endParaRPr lang="en-US" noProof="0">
              <a:cs typeface="Calibri"/>
            </a:endParaRPr>
          </a:p>
          <a:p>
            <a:pPr marL="0" lvl="0" indent="0">
              <a:buNone/>
            </a:pPr>
            <a:r>
              <a:rPr lang="en-US" noProof="0"/>
              <a:t>-The individual's immune system and if previous antibiotic was used</a:t>
            </a:r>
            <a:r>
              <a:rPr lang="en-US" b="0" noProof="0"/>
              <a:t>, </a:t>
            </a:r>
            <a:r>
              <a:rPr lang="en-US" sz="1800" b="0">
                <a:effectLst/>
                <a:latin typeface="Calibri" panose="020F0502020204030204" pitchFamily="34" charset="0"/>
                <a:ea typeface="Times New Roman" panose="02020603050405020304" pitchFamily="18" charset="0"/>
              </a:rPr>
              <a:t>which may have affected the balance between ‘good’ and ‘bad’ bacteria.</a:t>
            </a:r>
            <a:endParaRPr lang="sv-SE" sz="1800" b="0">
              <a:effectLst/>
              <a:latin typeface="Calibri" panose="020F0502020204030204" pitchFamily="34" charset="0"/>
              <a:ea typeface="Calibri" panose="020F0502020204030204" pitchFamily="34" charset="0"/>
            </a:endParaRPr>
          </a:p>
          <a:p>
            <a:pPr lvl="0"/>
            <a:r>
              <a:rPr lang="en-US" noProof="0"/>
              <a:t>-</a:t>
            </a:r>
            <a:r>
              <a:rPr lang="en-US" sz="1800">
                <a:effectLst/>
                <a:latin typeface="Calibri" panose="020F0502020204030204" pitchFamily="34" charset="0"/>
                <a:ea typeface="Times New Roman" panose="02020603050405020304" pitchFamily="18" charset="0"/>
                <a:cs typeface="Times New Roman" panose="02020603050405020304" pitchFamily="18" charset="0"/>
              </a:rPr>
              <a:t>Bowel dysfunction since constipation may cause incomplete bladder emptying.</a:t>
            </a:r>
          </a:p>
          <a:p>
            <a:pPr lvl="0"/>
            <a:r>
              <a:rPr lang="en-US" b="0" noProof="0"/>
              <a:t>-Age is a risk factor and postmenopausal women have higher risk because of </a:t>
            </a:r>
            <a:r>
              <a:rPr lang="en-US" sz="1800" b="0">
                <a:effectLst/>
                <a:latin typeface="Calibri" panose="020F0502020204030204" pitchFamily="34" charset="0"/>
                <a:ea typeface="Times New Roman" panose="02020603050405020304" pitchFamily="18" charset="0"/>
                <a:cs typeface="Times New Roman" panose="02020603050405020304" pitchFamily="18" charset="0"/>
              </a:rPr>
              <a:t>reduced levels of estrogen.</a:t>
            </a:r>
          </a:p>
          <a:p>
            <a:pPr lvl="0"/>
            <a:r>
              <a:rPr lang="en-US" noProof="0"/>
              <a:t>Common symptoms of estrogen deficiency in the vagina can be urinary urgency and repeated urinary tract infections. These symptoms often increase with age. Topical estrogen is a very effective treatment and can be offered to the vast majority of women </a:t>
            </a:r>
            <a:r>
              <a:rPr lang="en-US" i="1" noProof="0"/>
              <a:t>(check contraindications).</a:t>
            </a:r>
            <a:endParaRPr lang="en-US" i="1" noProof="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noProof="0"/>
              <a:t>-</a:t>
            </a:r>
            <a:r>
              <a:rPr lang="en-US" sz="1800" b="0">
                <a:effectLst/>
                <a:latin typeface="Calibri" panose="020F0502020204030204" pitchFamily="34" charset="0"/>
                <a:ea typeface="Times New Roman" panose="02020603050405020304" pitchFamily="18" charset="0"/>
              </a:rPr>
              <a:t>Gender also is a factor and women are at higher risk than men because of the shorter urethra and shorter distance for bacteria to travel. Additionally, the urethral orifice and rectum are closer in women compared to men. </a:t>
            </a:r>
            <a:endParaRPr lang="sv-SE" sz="1800" b="0">
              <a:effectLst/>
              <a:latin typeface="Calibri" panose="020F0502020204030204" pitchFamily="34" charset="0"/>
              <a:ea typeface="Calibri" panose="020F0502020204030204" pitchFamily="34" charset="0"/>
            </a:endParaRPr>
          </a:p>
          <a:p>
            <a:pPr>
              <a:defRPr/>
            </a:pPr>
            <a:r>
              <a:rPr lang="en-US" sz="1200" b="0" i="0" u="none" strike="noStrike" kern="1200" cap="none" spc="0" baseline="0" noProof="0">
                <a:solidFill>
                  <a:srgbClr val="000000"/>
                </a:solidFill>
                <a:uFillTx/>
                <a:latin typeface="Calibri"/>
              </a:rPr>
              <a:t>-Neurogenic Bladder Dysfunction (with higher bladder pressure), </a:t>
            </a:r>
            <a:r>
              <a:rPr lang="en-US" sz="1200" b="0" i="0" u="none" strike="noStrike" kern="1200" cap="none" spc="0" baseline="0" noProof="0" err="1">
                <a:solidFill>
                  <a:srgbClr val="000000"/>
                </a:solidFill>
                <a:uFillTx/>
                <a:latin typeface="Calibri"/>
              </a:rPr>
              <a:t>e.g</a:t>
            </a:r>
            <a:r>
              <a:rPr lang="en-US" sz="1200" b="0" i="0" u="none" strike="noStrike" kern="1200" cap="none" spc="0" baseline="0" noProof="0">
                <a:solidFill>
                  <a:srgbClr val="000000"/>
                </a:solidFill>
                <a:uFillTx/>
                <a:latin typeface="Calibri"/>
              </a:rPr>
              <a:t> individuals with SCI or MS.</a:t>
            </a:r>
            <a:endParaRPr lang="en-US" sz="1200" b="0" i="0" u="none" strike="noStrike" kern="1200" cap="none" spc="0" baseline="0" noProof="0">
              <a:solidFill>
                <a:srgbClr val="000000"/>
              </a:solidFill>
              <a:uFillTx/>
              <a:latin typeface="Calibri"/>
              <a:cs typeface="Calibri"/>
            </a:endParaRPr>
          </a:p>
          <a:p>
            <a:pPr>
              <a:defRPr/>
            </a:pPr>
            <a:r>
              <a:rPr lang="en-US" sz="1200" b="0" i="0" u="none" strike="noStrike" kern="1200" cap="none" spc="0" baseline="0" noProof="0">
                <a:solidFill>
                  <a:srgbClr val="000000"/>
                </a:solidFill>
                <a:uFillTx/>
                <a:latin typeface="Calibri"/>
              </a:rPr>
              <a:t>Individuals with a high </a:t>
            </a:r>
            <a:r>
              <a:rPr lang="en-US">
                <a:solidFill>
                  <a:srgbClr val="000000"/>
                </a:solidFill>
                <a:latin typeface="Calibri"/>
              </a:rPr>
              <a:t>level injury</a:t>
            </a:r>
            <a:r>
              <a:rPr lang="en-US" sz="1200" b="0" i="0" u="none" strike="noStrike" kern="1200" cap="none" spc="0" baseline="0" noProof="0">
                <a:solidFill>
                  <a:srgbClr val="000000"/>
                </a:solidFill>
                <a:uFillTx/>
                <a:latin typeface="Calibri"/>
              </a:rPr>
              <a:t> are at greater risk of UTI </a:t>
            </a:r>
            <a:r>
              <a:rPr lang="en-US" sz="1200" b="0" i="1" u="none" strike="noStrike" kern="1200" cap="none" spc="0" baseline="0" noProof="0">
                <a:solidFill>
                  <a:schemeClr val="bg1">
                    <a:lumMod val="50000"/>
                  </a:schemeClr>
                </a:solidFill>
                <a:uFillTx/>
                <a:latin typeface="Calibri"/>
              </a:rPr>
              <a:t>(</a:t>
            </a:r>
            <a:r>
              <a:rPr lang="en-US" i="1" noProof="0" err="1">
                <a:solidFill>
                  <a:schemeClr val="bg1">
                    <a:lumMod val="50000"/>
                  </a:schemeClr>
                </a:solidFill>
              </a:rPr>
              <a:t>Farrelly</a:t>
            </a:r>
            <a:r>
              <a:rPr lang="en-US" i="1" noProof="0">
                <a:solidFill>
                  <a:schemeClr val="bg1">
                    <a:lumMod val="50000"/>
                  </a:schemeClr>
                </a:solidFill>
              </a:rPr>
              <a:t> , </a:t>
            </a:r>
            <a:r>
              <a:rPr lang="en-US" i="1" noProof="0" err="1">
                <a:solidFill>
                  <a:schemeClr val="bg1">
                    <a:lumMod val="50000"/>
                  </a:schemeClr>
                </a:solidFill>
              </a:rPr>
              <a:t>Scand</a:t>
            </a:r>
            <a:r>
              <a:rPr lang="en-US" i="1" noProof="0">
                <a:solidFill>
                  <a:schemeClr val="bg1">
                    <a:lumMod val="50000"/>
                  </a:schemeClr>
                </a:solidFill>
              </a:rPr>
              <a:t> J Urol., </a:t>
            </a:r>
            <a:r>
              <a:rPr lang="en-US" i="1" noProof="0">
                <a:solidFill>
                  <a:schemeClr val="bg1">
                    <a:lumMod val="50000"/>
                  </a:schemeClr>
                </a:solidFill>
                <a:effectLst/>
              </a:rPr>
              <a:t>2020).</a:t>
            </a:r>
            <a:endParaRPr lang="en-US" i="1" noProof="0">
              <a:solidFill>
                <a:schemeClr val="bg1">
                  <a:lumMod val="50000"/>
                </a:schemeClr>
              </a:solidFill>
              <a:effectLs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t>-Functional variations (if the patient needs an assistant due to mental and physical disabilities).</a:t>
            </a:r>
            <a:endParaRPr lang="en-US" noProof="0">
              <a:cs typeface="Calibri"/>
            </a:endParaRPr>
          </a:p>
          <a:p>
            <a:pPr lvl="0"/>
            <a:endParaRPr lang="en-US" noProof="0"/>
          </a:p>
          <a:p>
            <a:pPr lvl="0"/>
            <a:r>
              <a:rPr lang="en-US" b="1" noProof="0"/>
              <a:t>2. Local factors </a:t>
            </a:r>
            <a:r>
              <a:rPr lang="en-US" noProof="0"/>
              <a:t>are:</a:t>
            </a:r>
            <a:endParaRPr lang="en-US" noProof="0">
              <a:cs typeface="Calibri"/>
            </a:endParaRPr>
          </a:p>
          <a:p>
            <a:pPr lvl="0"/>
            <a:r>
              <a:rPr lang="en-US" noProof="0"/>
              <a:t>-If the individual had previous UTIs, it is easier to get them again.</a:t>
            </a:r>
            <a:endParaRPr lang="en-US" noProof="0">
              <a:cs typeface="Calibri"/>
            </a:endParaRPr>
          </a:p>
          <a:p>
            <a:pPr lvl="0"/>
            <a:r>
              <a:rPr lang="en-US" noProof="0"/>
              <a:t>-Bladder stones/kidney stones are known risk factors for UTIs.</a:t>
            </a:r>
            <a:endParaRPr lang="en-US" noProof="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spc="0" baseline="0" noProof="0">
                <a:solidFill>
                  <a:srgbClr val="000000"/>
                </a:solidFill>
                <a:uFillTx/>
                <a:latin typeface="Calibri"/>
              </a:rPr>
              <a:t>-Abnormal anatomical conditions e.g. bladder diverticula or cystocele. Link to explaining this condition: </a:t>
            </a:r>
            <a:r>
              <a:rPr lang="sv-SE" err="1">
                <a:hlinkClick r:id="rId3"/>
              </a:rPr>
              <a:t>Cystocele</a:t>
            </a:r>
            <a:r>
              <a:rPr lang="sv-SE">
                <a:hlinkClick r:id="rId3"/>
              </a:rPr>
              <a:t> - Wellspect</a:t>
            </a:r>
            <a:endParaRPr lang="en-US" sz="1200" b="0" i="0" u="none" strike="noStrike" kern="1200" cap="none" spc="0" baseline="0" noProof="0">
              <a:solidFill>
                <a:srgbClr val="000000"/>
              </a:solidFill>
              <a:uFillTx/>
              <a:latin typeface="Calibri"/>
            </a:endParaRPr>
          </a:p>
          <a:p>
            <a:pPr lvl="0"/>
            <a:endParaRPr lang="en-US" noProof="0"/>
          </a:p>
          <a:p>
            <a:pPr lvl="0"/>
            <a:r>
              <a:rPr lang="en-US" b="1" noProof="0"/>
              <a:t>3. User compliance (factors specific to each individual)</a:t>
            </a:r>
            <a:r>
              <a:rPr lang="en-US" noProof="0"/>
              <a:t>:.</a:t>
            </a:r>
          </a:p>
          <a:p>
            <a:r>
              <a:rPr lang="en-US" sz="1800">
                <a:effectLst/>
                <a:latin typeface="Calibri" panose="020F0502020204030204" pitchFamily="34" charset="0"/>
                <a:ea typeface="Times New Roman" panose="02020603050405020304" pitchFamily="18" charset="0"/>
                <a:cs typeface="Times New Roman" panose="02020603050405020304" pitchFamily="18" charset="0"/>
              </a:rPr>
              <a:t>-Insufficient fluid intake (water</a:t>
            </a:r>
            <a:r>
              <a:rPr lang="en-US" sz="1800" b="0">
                <a:effectLst/>
                <a:latin typeface="Calibri" panose="020F0502020204030204" pitchFamily="34" charset="0"/>
                <a:ea typeface="Times New Roman" panose="02020603050405020304" pitchFamily="18" charset="0"/>
                <a:cs typeface="Times New Roman" panose="02020603050405020304" pitchFamily="18" charset="0"/>
              </a:rPr>
              <a:t>, not coffee or similar) can increase the risk of UTIs by reducing overall urine production and preventing the dilution of bacteria.</a:t>
            </a:r>
            <a:endParaRPr lang="en-US" b="0" noProof="0">
              <a:cs typeface="Calibri"/>
            </a:endParaRPr>
          </a:p>
          <a:p>
            <a:pPr lvl="0"/>
            <a:r>
              <a:rPr lang="en-US" noProof="0"/>
              <a:t>-Non-hygienic IC procedure, (hand- and genital hygiene should be done according to local guidelines)</a:t>
            </a:r>
            <a:endParaRPr lang="en-US" noProof="0">
              <a:cs typeface="Calibri"/>
            </a:endParaRPr>
          </a:p>
          <a:p>
            <a:pPr lvl="0"/>
            <a:r>
              <a:rPr lang="en-US" noProof="0"/>
              <a:t>-Insufficient education about the IC procedure (educational tutorials of IC material will come later in this material)</a:t>
            </a:r>
            <a:endParaRPr lang="en-US" noProof="0">
              <a:cs typeface="Calibri"/>
            </a:endParaRPr>
          </a:p>
          <a:p>
            <a:pPr lvl="0"/>
            <a:r>
              <a:rPr lang="en-US" noProof="0"/>
              <a:t>-Residual urine in the bladder due to incorrect </a:t>
            </a:r>
            <a:r>
              <a:rPr lang="en-US" sz="1800">
                <a:effectLst/>
                <a:latin typeface="Calibri" panose="020F0502020204030204" pitchFamily="34" charset="0"/>
                <a:ea typeface="Times New Roman" panose="02020603050405020304" pitchFamily="18" charset="0"/>
                <a:cs typeface="Times New Roman" panose="02020603050405020304" pitchFamily="18" charset="0"/>
              </a:rPr>
              <a:t>catheterization technique.</a:t>
            </a:r>
            <a:endParaRPr lang="en-US" noProof="0"/>
          </a:p>
          <a:p>
            <a:pPr lvl="0"/>
            <a:r>
              <a:rPr lang="en-US" b="1" noProof="0"/>
              <a:t>4. IC </a:t>
            </a:r>
            <a:r>
              <a:rPr lang="en-US" b="1" i="1" noProof="0"/>
              <a:t>per se</a:t>
            </a:r>
            <a:r>
              <a:rPr lang="en-US" i="1" noProof="0"/>
              <a:t> </a:t>
            </a:r>
            <a:r>
              <a:rPr lang="en-US" noProof="0"/>
              <a:t>poses an increased risk of UTIs compared to normal voiding since it flushes out bacteria:</a:t>
            </a:r>
            <a:endParaRPr lang="en-US" noProof="0">
              <a:cs typeface="Calibri"/>
            </a:endParaRPr>
          </a:p>
          <a:p>
            <a:pPr lvl="0"/>
            <a:r>
              <a:rPr lang="en-US" noProof="0"/>
              <a:t>-If the catheter does not maintain its lubrication during the whole catheterization, microtrauma can be created in the urethra and bladder.</a:t>
            </a:r>
            <a:endParaRPr lang="en-US" noProof="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t>-If the catheter fails to empty the bladder completely (e.g. if the catheter is not long enough) or if incorrect IC technique is used.</a:t>
            </a:r>
            <a:endParaRPr lang="en-US" noProof="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t>-If foreign bacteria are introduced into the urethra via the catheter.</a:t>
            </a:r>
            <a:endParaRPr lang="en-US" noProof="0">
              <a:cs typeface="Calibri"/>
            </a:endParaRPr>
          </a:p>
          <a:p>
            <a:pPr lvl="0"/>
            <a:endParaRPr lang="en-US" noProof="0"/>
          </a:p>
          <a:p>
            <a:pPr lvl="0"/>
            <a:endParaRPr lang="en-US" noProof="0"/>
          </a:p>
          <a:p>
            <a:pPr lvl="0"/>
            <a:endParaRPr lang="en-US" noProof="0"/>
          </a:p>
          <a:p>
            <a:pPr lvl="0"/>
            <a:endParaRPr lang="en-US" noProof="0"/>
          </a:p>
        </p:txBody>
      </p:sp>
      <p:sp>
        <p:nvSpPr>
          <p:cNvPr id="4" name="Slide Number Placeholder 3"/>
          <p:cNvSpPr>
            <a:spLocks noGrp="1"/>
          </p:cNvSpPr>
          <p:nvPr>
            <p:ph type="sldNum" sz="quarter" idx="5"/>
          </p:nvPr>
        </p:nvSpPr>
        <p:spPr/>
        <p:txBody>
          <a:bodyPr/>
          <a:lstStyle/>
          <a:p>
            <a:pPr lvl="0"/>
            <a:fld id="{BF2D3292-3E1C-404D-A455-52612BCC53C4}" type="slidenum">
              <a:rPr lang="sv-SE" smtClean="0"/>
              <a:t>4</a:t>
            </a:fld>
            <a:endParaRPr lang="sv-SE"/>
          </a:p>
        </p:txBody>
      </p:sp>
    </p:spTree>
    <p:extLst>
      <p:ext uri="{BB962C8B-B14F-4D97-AF65-F5344CB8AC3E}">
        <p14:creationId xmlns:p14="http://schemas.microsoft.com/office/powerpoint/2010/main" val="35441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
              <a:t>A UTI is a bacterial infection that effects some part of the urinary tract. The urine contains a lot of fluids, salts, and waste products. When bacteria multiply in the urine, they attack the mucous membrane and causes a UTI.</a:t>
            </a:r>
          </a:p>
          <a:p>
            <a:pPr lvl="0"/>
            <a:endParaRPr lang="en"/>
          </a:p>
          <a:p>
            <a:pPr lvl="0"/>
            <a:r>
              <a:rPr lang="en"/>
              <a:t>Urinary tract infections can be divided according to location and severity:</a:t>
            </a:r>
            <a:endParaRPr lang="en">
              <a:cs typeface="Calibri"/>
            </a:endParaRPr>
          </a:p>
          <a:p>
            <a:pPr lvl="0"/>
            <a:endParaRPr lang="en"/>
          </a:p>
          <a:p>
            <a:pPr lvl="0"/>
            <a:r>
              <a:rPr lang="en" b="1"/>
              <a:t>A lower urinary tract infection </a:t>
            </a:r>
            <a:r>
              <a:rPr lang="en" b="0"/>
              <a:t>is an infection of the bladder, usually caused by bacteria from the gastrointestinal tract entering the urethra.</a:t>
            </a:r>
            <a:br>
              <a:rPr lang="sv-SE">
                <a:cs typeface="+mn-lt"/>
              </a:rPr>
            </a:br>
            <a:endParaRPr lang="en"/>
          </a:p>
          <a:p>
            <a:pPr lvl="0"/>
            <a:r>
              <a:rPr lang="en" b="1"/>
              <a:t>Upper urinary tract infections </a:t>
            </a:r>
            <a:r>
              <a:rPr lang="en-US" b="0" i="0">
                <a:solidFill>
                  <a:srgbClr val="231F20"/>
                </a:solidFill>
                <a:effectLst/>
                <a:latin typeface="Proxima Nova"/>
              </a:rPr>
              <a:t>typically cause flu-like symptoms that affect the whole body. </a:t>
            </a:r>
            <a:br>
              <a:rPr lang="sv-SE">
                <a:cs typeface="+mn-lt"/>
              </a:rPr>
            </a:br>
            <a:r>
              <a:rPr lang="en"/>
              <a:t>Temp ≥38°C, CRP ≥30 mg/l, fever (may be absent in the elderly) and general effects to varying degrees. Ev. chills, headache, nausea and vomiting.</a:t>
            </a:r>
            <a:endParaRPr lang="en">
              <a:cs typeface="Calibri"/>
            </a:endParaRPr>
          </a:p>
          <a:p>
            <a:pPr lvl="0"/>
            <a:endParaRPr lang="en"/>
          </a:p>
          <a:p>
            <a:pPr lvl="0"/>
            <a:r>
              <a:rPr lang="en" b="1"/>
              <a:t>A urinary tract infection is termed complicated </a:t>
            </a:r>
            <a:r>
              <a:rPr lang="en"/>
              <a:t>when there is a simultaneous structural or functional disturbance in the urinary tract or when there is an underlying disease that impairs the patient's defense against the infection or response to treatment.</a:t>
            </a:r>
            <a:endParaRPr lang="en">
              <a:cs typeface="Calibri"/>
            </a:endParaRPr>
          </a:p>
          <a:p>
            <a:pPr lvl="0"/>
            <a:r>
              <a:rPr lang="en"/>
              <a:t>This material is limited to recurrent UTIs in people performing IC (many time referred to as complicated UTIs).</a:t>
            </a:r>
            <a:endParaRPr lang="en">
              <a:cs typeface="Calibri"/>
            </a:endParaRPr>
          </a:p>
          <a:p>
            <a:endParaRPr lang="sv-SE"/>
          </a:p>
        </p:txBody>
      </p:sp>
      <p:sp>
        <p:nvSpPr>
          <p:cNvPr id="4" name="Slide Number Placeholder 3"/>
          <p:cNvSpPr>
            <a:spLocks noGrp="1"/>
          </p:cNvSpPr>
          <p:nvPr>
            <p:ph type="sldNum" sz="quarter" idx="5"/>
          </p:nvPr>
        </p:nvSpPr>
        <p:spPr/>
        <p:txBody>
          <a:bodyPr/>
          <a:lstStyle/>
          <a:p>
            <a:pPr lvl="0"/>
            <a:fld id="{BF2D3292-3E1C-404D-A455-52612BCC53C4}" type="slidenum">
              <a:rPr lang="sv-SE" smtClean="0"/>
              <a:t>5</a:t>
            </a:fld>
            <a:endParaRPr lang="sv-SE"/>
          </a:p>
        </p:txBody>
      </p:sp>
    </p:spTree>
    <p:extLst>
      <p:ext uri="{BB962C8B-B14F-4D97-AF65-F5344CB8AC3E}">
        <p14:creationId xmlns:p14="http://schemas.microsoft.com/office/powerpoint/2010/main" val="3422600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noProof="0"/>
              <a:t>If you are interested in </a:t>
            </a:r>
            <a:r>
              <a:rPr lang="en-US" sz="1200" kern="1200" noProof="0">
                <a:solidFill>
                  <a:schemeClr val="tx1"/>
                </a:solidFill>
                <a:latin typeface="+mn-lt"/>
                <a:ea typeface="+mn-ea"/>
                <a:cs typeface="+mn-cs"/>
              </a:rPr>
              <a:t>the stepwise procedure of how a UTI normally occurs</a:t>
            </a:r>
            <a:r>
              <a:rPr lang="en-US"/>
              <a:t>,</a:t>
            </a:r>
            <a:r>
              <a:rPr lang="en-US" sz="1200" kern="1200" noProof="0">
                <a:solidFill>
                  <a:schemeClr val="tx1"/>
                </a:solidFill>
                <a:latin typeface="+mn-lt"/>
                <a:ea typeface="+mn-ea"/>
                <a:cs typeface="+mn-cs"/>
              </a:rPr>
              <a:t> </a:t>
            </a:r>
            <a:r>
              <a:rPr lang="en-US"/>
              <a:t>click</a:t>
            </a:r>
            <a:r>
              <a:rPr lang="en-US" sz="1200" kern="1200" noProof="0">
                <a:solidFill>
                  <a:schemeClr val="tx1"/>
                </a:solidFill>
                <a:latin typeface="+mn-lt"/>
                <a:ea typeface="+mn-ea"/>
                <a:cs typeface="+mn-cs"/>
              </a:rPr>
              <a:t> </a:t>
            </a:r>
            <a:r>
              <a:rPr lang="en-US"/>
              <a:t>on </a:t>
            </a:r>
            <a:r>
              <a:rPr lang="en-US" sz="1200" kern="1200" noProof="0">
                <a:solidFill>
                  <a:schemeClr val="tx1"/>
                </a:solidFill>
                <a:latin typeface="+mn-lt"/>
                <a:ea typeface="+mn-ea"/>
                <a:cs typeface="+mn-cs"/>
              </a:rPr>
              <a:t>the link to get to our educational platform with CPD accredited material.</a:t>
            </a:r>
            <a:r>
              <a:rPr lang="en-US"/>
              <a:t> </a:t>
            </a:r>
            <a:endParaRPr lang="en-US" sz="1200" kern="1200" noProof="0">
              <a:solidFill>
                <a:schemeClr val="tx1"/>
              </a:solidFill>
              <a:latin typeface="+mn-lt"/>
              <a:ea typeface="+mn-ea"/>
              <a:cs typeface="+mn-cs"/>
            </a:endParaRPr>
          </a:p>
          <a:p>
            <a:r>
              <a:rPr lang="en-US" sz="1200" u="none" kern="1200" noProof="0">
                <a:solidFill>
                  <a:schemeClr val="tx1"/>
                </a:solidFill>
                <a:latin typeface="+mn-lt"/>
                <a:ea typeface="+mn-ea"/>
                <a:cs typeface="+mn-cs"/>
              </a:rPr>
              <a:t>CPD means that the learning activity has met the standards and benchmarks of Continuing Professional Development (CPD) and has been evaluated for its quality.</a:t>
            </a:r>
            <a:endParaRPr lang="en-US" sz="1200" u="none" kern="1200" noProof="0">
              <a:solidFill>
                <a:schemeClr val="tx1"/>
              </a:solidFill>
              <a:latin typeface="+mn-lt"/>
              <a:cs typeface="Calibri"/>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6</a:t>
            </a:fld>
            <a:endParaRPr lang="sv-SE"/>
          </a:p>
        </p:txBody>
      </p:sp>
    </p:spTree>
    <p:extLst>
      <p:ext uri="{BB962C8B-B14F-4D97-AF65-F5344CB8AC3E}">
        <p14:creationId xmlns:p14="http://schemas.microsoft.com/office/powerpoint/2010/main" val="3004359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a:p>
        </p:txBody>
      </p:sp>
    </p:spTree>
    <p:extLst>
      <p:ext uri="{BB962C8B-B14F-4D97-AF65-F5344CB8AC3E}">
        <p14:creationId xmlns:p14="http://schemas.microsoft.com/office/powerpoint/2010/main" val="713840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444AB-4FF0-1FD6-F2CF-56DFD2EFB8D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38788EE-F326-920E-BBDD-5E90C1CCCD1C}"/>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rPr>
              <a:t>The most common </a:t>
            </a:r>
            <a:r>
              <a:rPr lang="en-US" sz="1800" b="0">
                <a:effectLst/>
                <a:latin typeface="Calibri" panose="020F0502020204030204" pitchFamily="34" charset="0"/>
                <a:ea typeface="Times New Roman" panose="02020603050405020304" pitchFamily="18" charset="0"/>
              </a:rPr>
              <a:t>symptoms (symptom of a) UTI is a change to the voiding pattern, e.g., increased frequency. It’s also common with to have stinging/ burning sensation or feeling of not being </a:t>
            </a:r>
            <a:r>
              <a:rPr lang="en-US" sz="1800">
                <a:effectLst/>
                <a:latin typeface="Calibri" panose="020F0502020204030204" pitchFamily="34" charset="0"/>
                <a:ea typeface="Times New Roman" panose="02020603050405020304" pitchFamily="18" charset="0"/>
              </a:rPr>
              <a:t>able to empty completely. </a:t>
            </a:r>
            <a:endParaRPr lang="sv-SE"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a:solidFill>
                <a:srgbClr val="4C4C4C"/>
              </a:solidFill>
              <a:latin typeface="Source Sans Pro" pitchFamily="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solidFill>
                  <a:srgbClr val="4C4C4C"/>
                </a:solidFill>
                <a:latin typeface="Source Sans Pro" pitchFamily="34"/>
              </a:rPr>
              <a:t>In patients with neurogenic injury/disease the UTI can cause increased spasticity.</a:t>
            </a:r>
            <a:br>
              <a:rPr lang="en-US" noProof="0">
                <a:solidFill>
                  <a:srgbClr val="4C4C4C"/>
                </a:solidFill>
                <a:latin typeface="Source Sans Pro" pitchFamily="34"/>
              </a:rPr>
            </a:br>
            <a:endParaRPr lang="en-US" noProof="0">
              <a:solidFill>
                <a:srgbClr val="4C4C4C"/>
              </a:solidFill>
              <a:latin typeface="Source Sans Pro" pitchFamily="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solidFill>
                  <a:srgbClr val="4C4C4C"/>
                </a:solidFill>
                <a:latin typeface="Source Sans Pro" pitchFamily="34"/>
              </a:rPr>
              <a:t>Elderly people may become confused and people with high spinal cord injuries above T6 may have autonomic dysreflexia.</a:t>
            </a:r>
          </a:p>
          <a:p>
            <a:pPr lvl="0"/>
            <a:endParaRPr lang="en-US" noProof="0">
              <a:solidFill>
                <a:srgbClr val="4C4C4C"/>
              </a:solidFill>
              <a:latin typeface="Source Sans Pro" pitchFamily="34"/>
            </a:endParaRPr>
          </a:p>
          <a:p>
            <a:pPr lvl="0"/>
            <a:endParaRPr lang="en-US" noProof="0">
              <a:solidFill>
                <a:srgbClr val="4C4C4C"/>
              </a:solidFill>
              <a:latin typeface="Source Sans Pro" pitchFamily="34"/>
            </a:endParaRPr>
          </a:p>
          <a:p>
            <a:pPr lvl="0"/>
            <a:endParaRPr lang="en-US" noProof="0">
              <a:solidFill>
                <a:srgbClr val="4C4C4C"/>
              </a:solidFill>
              <a:latin typeface="Source Sans Pro" pitchFamily="34"/>
            </a:endParaRPr>
          </a:p>
          <a:p>
            <a:pPr lvl="0"/>
            <a:endParaRPr lang="en-US" b="0" noProof="0">
              <a:solidFill>
                <a:srgbClr val="111111"/>
              </a:solidFill>
              <a:highlight>
                <a:srgbClr val="FFFF00"/>
              </a:highlight>
              <a:latin typeface="-apple-system"/>
            </a:endParaRPr>
          </a:p>
          <a:p>
            <a:pPr lvl="0"/>
            <a:endParaRPr lang="en-US" noProof="0">
              <a:highlight>
                <a:srgbClr val="FFFF00"/>
              </a:highlight>
            </a:endParaRPr>
          </a:p>
          <a:p>
            <a:pPr lvl="0"/>
            <a:endParaRPr lang="en-US" noProof="0">
              <a:highlight>
                <a:srgbClr val="FFFF00"/>
              </a:highlight>
            </a:endParaRPr>
          </a:p>
          <a:p>
            <a:pPr lvl="0"/>
            <a:endParaRPr lang="en-US" noProof="0"/>
          </a:p>
        </p:txBody>
      </p:sp>
      <p:sp>
        <p:nvSpPr>
          <p:cNvPr id="4" name="Slide Number Placeholder 3">
            <a:extLst>
              <a:ext uri="{FF2B5EF4-FFF2-40B4-BE49-F238E27FC236}">
                <a16:creationId xmlns:a16="http://schemas.microsoft.com/office/drawing/2014/main" id="{27ED897B-2C03-35C6-AABA-9A883EC901B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46BAA38-8636-4734-834A-BD5AF41A0A06}" type="slidenum">
              <a:t>8</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srgbClr val="4C4C4C"/>
                </a:solidFill>
                <a:latin typeface="Source Sans Pro"/>
                <a:ea typeface="Source Sans Pro"/>
              </a:rPr>
              <a:t>About a decade ago the urine was believed to be sterile, this is not true and the urine contains bacteria (both the good ones and the bad ones) living in symbiosis with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srgbClr val="4C4C4C"/>
                </a:solidFill>
                <a:latin typeface="Source Sans Pro"/>
                <a:ea typeface="Source Sans Pro"/>
              </a:rPr>
              <a:t>UTIs are divided into asymptomatic and symptomatic: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srgbClr val="4C4C4C"/>
                </a:solidFill>
                <a:latin typeface="Source Sans Pro"/>
                <a:ea typeface="Source Sans Pro"/>
              </a:rPr>
              <a:t>Asymptomatic UTI means that you have bacteria in the urine without symptoms from the urinary tract.</a:t>
            </a:r>
          </a:p>
          <a:p>
            <a:pPr lvl="0"/>
            <a:endParaRPr lang="en-US" noProof="0" dirty="0"/>
          </a:p>
          <a:p>
            <a:r>
              <a:rPr lang="en-US" sz="1800" b="0" i="0" u="none" strike="noStrike" baseline="0" dirty="0">
                <a:latin typeface="Roboto-Regular"/>
              </a:rPr>
              <a:t>UTI is defined as bacteriuria or </a:t>
            </a:r>
            <a:r>
              <a:rPr lang="en-US" sz="1800" b="0" i="0" u="none" strike="noStrike" baseline="0" dirty="0" err="1">
                <a:latin typeface="Roboto-Regular"/>
              </a:rPr>
              <a:t>funguria</a:t>
            </a:r>
            <a:r>
              <a:rPr lang="en-US" sz="1800" b="0" i="0" u="none" strike="noStrike" baseline="0" dirty="0">
                <a:latin typeface="Roboto-Regular"/>
              </a:rPr>
              <a:t> together with urinary tract symptoms such as dysuria and fever with a count of &gt; 103 CFU/ml.</a:t>
            </a:r>
            <a:r>
              <a:rPr lang="en-US" sz="1800" dirty="0">
                <a:latin typeface="Roboto-Regular"/>
              </a:rPr>
              <a:t> </a:t>
            </a:r>
            <a:r>
              <a:rPr lang="en-US" sz="1800" b="0" i="0" u="none" strike="noStrike" baseline="0" noProof="0" dirty="0">
                <a:latin typeface="Roboto-Regular"/>
              </a:rPr>
              <a:t> </a:t>
            </a:r>
            <a:r>
              <a:rPr lang="en-US" sz="1800" b="0" i="1" u="none" strike="noStrike" baseline="0" noProof="0" dirty="0">
                <a:solidFill>
                  <a:schemeClr val="bg1">
                    <a:lumMod val="50000"/>
                  </a:schemeClr>
                </a:solidFill>
                <a:latin typeface="Roboto-Regular"/>
              </a:rPr>
              <a:t>(EAUN </a:t>
            </a:r>
            <a:r>
              <a:rPr lang="en-US" sz="1800" i="1" dirty="0">
                <a:solidFill>
                  <a:schemeClr val="bg1">
                    <a:lumMod val="50000"/>
                  </a:schemeClr>
                </a:solidFill>
                <a:latin typeface="Roboto-Regular"/>
              </a:rPr>
              <a:t>IC Guidelines</a:t>
            </a:r>
            <a:r>
              <a:rPr lang="en-US" sz="1800" b="0" i="1" u="none" strike="noStrike" baseline="0" noProof="0" dirty="0">
                <a:solidFill>
                  <a:schemeClr val="bg1">
                    <a:lumMod val="50000"/>
                  </a:schemeClr>
                </a:solidFill>
                <a:latin typeface="Roboto-Regular"/>
              </a:rPr>
              <a:t> 2024)</a:t>
            </a:r>
          </a:p>
          <a:p>
            <a:pPr>
              <a:defRPr/>
            </a:pPr>
            <a:r>
              <a:rPr lang="en-US" noProof="0" dirty="0"/>
              <a:t>This is the definition that is now most often stated in literature and which healthcare also strives towards. If there is a need for antibiotics, this should be judged by a HCP and in conjunction with bacterial culture, to choose the correct type of antibiotics.</a:t>
            </a:r>
            <a:r>
              <a:rPr lang="en-US" dirty="0"/>
              <a:t> </a:t>
            </a:r>
            <a:endParaRPr lang="en-US" noProof="0" dirty="0">
              <a:cs typeface="Calibri"/>
            </a:endParaRPr>
          </a:p>
          <a:p>
            <a:pPr lvl="0"/>
            <a:endParaRPr lang="en-US" noProof="0"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9</a:t>
            </a:fld>
            <a:endParaRPr lang="en-US"/>
          </a:p>
        </p:txBody>
      </p:sp>
    </p:spTree>
    <p:extLst>
      <p:ext uri="{BB962C8B-B14F-4D97-AF65-F5344CB8AC3E}">
        <p14:creationId xmlns:p14="http://schemas.microsoft.com/office/powerpoint/2010/main" val="64944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none"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styleS</a:t>
            </a:r>
            <a:endParaRPr lang="en-US"/>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lvl1pPr>
              <a:defRPr>
                <a:solidFill>
                  <a:schemeClr val="tx1"/>
                </a:solidFill>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276475"/>
            <a:ext cx="10515600" cy="4230000"/>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068325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276474"/>
            <a:ext cx="10515600" cy="402712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520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299446"/>
            <a:ext cx="5181600" cy="400415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299446"/>
            <a:ext cx="5181600" cy="400415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reeform 4">
            <a:extLst>
              <a:ext uri="{FF2B5EF4-FFF2-40B4-BE49-F238E27FC236}">
                <a16:creationId xmlns:a16="http://schemas.microsoft.com/office/drawing/2014/main" id="{D64ADB31-3AD0-29CC-7188-E10C26EEEEB4}"/>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15">
            <a:extLst>
              <a:ext uri="{FF2B5EF4-FFF2-40B4-BE49-F238E27FC236}">
                <a16:creationId xmlns:a16="http://schemas.microsoft.com/office/drawing/2014/main" id="{FE3B2A38-DB35-7D92-8B1A-94567580C161}"/>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38418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1522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696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71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hasCustomPrompt="1"/>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Autofit/>
          </a:bodyPr>
          <a:lstStyle>
            <a:lvl1pPr algn="ctr">
              <a:defRPr sz="5400" cap="all" baseline="0">
                <a:latin typeface="+mj-lt"/>
              </a:defRPr>
            </a:lvl1pPr>
          </a:lstStyle>
          <a:p>
            <a:r>
              <a:rPr lang="en-US"/>
              <a:t>Click to edit </a:t>
            </a:r>
            <a:br>
              <a:rPr lang="en-US"/>
            </a:br>
            <a:r>
              <a:rPr lang="en-US"/>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reeform 3">
            <a:extLst>
              <a:ext uri="{FF2B5EF4-FFF2-40B4-BE49-F238E27FC236}">
                <a16:creationId xmlns:a16="http://schemas.microsoft.com/office/drawing/2014/main" id="{7165612B-82C4-0E91-ED44-6786F8FFCFBD}"/>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B0B30BFD-9909-CAD2-275C-DDFDEF0273E1}"/>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651679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7537">
          <p15:clr>
            <a:srgbClr val="FBAE40"/>
          </p15:clr>
        </p15:guide>
        <p15:guide id="4" pos="121">
          <p15:clr>
            <a:srgbClr val="FBAE40"/>
          </p15:clr>
        </p15:guide>
        <p15:guide id="5" pos="529">
          <p15:clr>
            <a:srgbClr val="FBAE40"/>
          </p15:clr>
        </p15:guide>
        <p15:guide id="6" pos="7151">
          <p15:clr>
            <a:srgbClr val="FBAE40"/>
          </p15:clr>
        </p15:guide>
        <p15:guide id="7" orient="horz" pos="1230">
          <p15:clr>
            <a:srgbClr val="FBAE40"/>
          </p15:clr>
        </p15:guide>
        <p15:guide id="8" orient="horz" pos="1412">
          <p15:clr>
            <a:srgbClr val="FBAE40"/>
          </p15:clr>
        </p15:guide>
        <p15:guide id="9" orient="horz" pos="4042">
          <p15:clr>
            <a:srgbClr val="FBAE40"/>
          </p15:clr>
        </p15:guide>
        <p15:guide id="10" orient="horz" pos="4201">
          <p15:clr>
            <a:srgbClr val="FBAE40"/>
          </p15:clr>
        </p15:guide>
        <p15:guide id="11" pos="4112">
          <p15:clr>
            <a:srgbClr val="FBAE40"/>
          </p15:clr>
        </p15:guide>
        <p15:guide id="12" pos="3591">
          <p15:clr>
            <a:srgbClr val="FBAE40"/>
          </p15:clr>
        </p15:guide>
        <p15:guide id="13" orient="horz" pos="390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8200" y="916343"/>
            <a:ext cx="10515600"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199" y="2276474"/>
            <a:ext cx="10515599"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862089"/>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3" pos="4112">
          <p15:clr>
            <a:srgbClr val="FBAE40"/>
          </p15:clr>
        </p15:guide>
        <p15:guide id="14" orient="horz" pos="39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5664200" y="916343"/>
            <a:ext cx="5689599"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5664200" y="2276474"/>
            <a:ext cx="56895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839788" y="915988"/>
            <a:ext cx="4176612" cy="5284787"/>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1641837815"/>
      </p:ext>
    </p:extLst>
  </p:cSld>
  <p:clrMapOvr>
    <a:masterClrMapping/>
  </p:clrMapOvr>
  <p:extLst>
    <p:ext uri="{DCECCB84-F9BA-43D5-87BE-67443E8EF086}">
      <p15:sldGuideLst xmlns:p15="http://schemas.microsoft.com/office/powerpoint/2012/main">
        <p15:guide id="1" orient="horz" pos="1253">
          <p15:clr>
            <a:srgbClr val="FBAE40"/>
          </p15:clr>
        </p15:guide>
        <p15:guide id="2" pos="316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4" orient="horz" pos="39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5016500" y="916343"/>
            <a:ext cx="6337299"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5016500" y="2276474"/>
            <a:ext cx="63372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839788" y="915988"/>
            <a:ext cx="3348037" cy="5284787"/>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1000993984"/>
      </p:ext>
    </p:extLst>
  </p:cSld>
  <p:clrMapOvr>
    <a:masterClrMapping/>
  </p:clrMapOvr>
  <p:extLst>
    <p:ext uri="{DCECCB84-F9BA-43D5-87BE-67443E8EF086}">
      <p15:sldGuideLst xmlns:p15="http://schemas.microsoft.com/office/powerpoint/2012/main">
        <p15:guide id="1" orient="horz" pos="1253">
          <p15:clr>
            <a:srgbClr val="FBAE40"/>
          </p15:clr>
        </p15:guide>
        <p15:guide id="2" pos="2638" userDrawn="1">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160" userDrawn="1">
          <p15:clr>
            <a:srgbClr val="FBAE40"/>
          </p15:clr>
        </p15:guide>
        <p15:guide id="14" orient="horz" pos="390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9788" y="916343"/>
            <a:ext cx="10512425"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9788" y="2276474"/>
            <a:ext cx="56895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7180036" y="2269921"/>
            <a:ext cx="4172177" cy="3930854"/>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813349769"/>
      </p:ext>
    </p:extLst>
  </p:cSld>
  <p:clrMapOvr>
    <a:masterClrMapping/>
  </p:clrMapOvr>
  <p:extLst>
    <p:ext uri="{DCECCB84-F9BA-43D5-87BE-67443E8EF086}">
      <p15:sldGuideLst xmlns:p15="http://schemas.microsoft.com/office/powerpoint/2012/main">
        <p15:guide id="1" orient="horz" pos="1253">
          <p15:clr>
            <a:srgbClr val="FBAE40"/>
          </p15:clr>
        </p15:guide>
        <p15:guide id="2" pos="452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3" pos="4112">
          <p15:clr>
            <a:srgbClr val="FBAE40"/>
          </p15:clr>
        </p15:guide>
        <p15:guide id="14" orient="horz" pos="390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9788" y="916343"/>
            <a:ext cx="10512425"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9788" y="2276474"/>
            <a:ext cx="4172177"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5664200" y="2269921"/>
            <a:ext cx="5688013" cy="3930854"/>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4007380529"/>
      </p:ext>
    </p:extLst>
  </p:cSld>
  <p:clrMapOvr>
    <a:masterClrMapping/>
  </p:clrMapOvr>
  <p:extLst>
    <p:ext uri="{DCECCB84-F9BA-43D5-87BE-67443E8EF086}">
      <p15:sldGuideLst xmlns:p15="http://schemas.microsoft.com/office/powerpoint/2012/main">
        <p15:guide id="1" orient="horz" pos="1253">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3" pos="3160">
          <p15:clr>
            <a:srgbClr val="FBAE40"/>
          </p15:clr>
        </p15:guide>
        <p15:guide id="14" orient="horz" pos="39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8200" y="916343"/>
            <a:ext cx="10515600" cy="1054121"/>
          </a:xfrm>
        </p:spPr>
        <p:txBody>
          <a:bodyPr anchor="b" anchorCtr="0"/>
          <a:lstStyle>
            <a:lvl1pPr>
              <a:defRPr>
                <a:latin typeface="+mj-lt"/>
              </a:defRPr>
            </a:lvl1pPr>
          </a:lstStyle>
          <a:p>
            <a:r>
              <a:rPr lang="en-US"/>
              <a:t>Click to edit Master title style</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D144B50D-F83A-59F8-E4E1-8BFE3BA8FC7F}"/>
              </a:ext>
            </a:extLst>
          </p:cNvPr>
          <p:cNvSpPr>
            <a:spLocks noGrp="1"/>
          </p:cNvSpPr>
          <p:nvPr>
            <p:ph sz="quarter" idx="10"/>
          </p:nvPr>
        </p:nvSpPr>
        <p:spPr>
          <a:xfrm>
            <a:off x="839788" y="5048250"/>
            <a:ext cx="3348037"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8" name="Content Placeholder 6">
            <a:extLst>
              <a:ext uri="{FF2B5EF4-FFF2-40B4-BE49-F238E27FC236}">
                <a16:creationId xmlns:a16="http://schemas.microsoft.com/office/drawing/2014/main" id="{9C82BDA6-65FA-752B-F009-AF6DFAB7C4E3}"/>
              </a:ext>
            </a:extLst>
          </p:cNvPr>
          <p:cNvSpPr>
            <a:spLocks noGrp="1"/>
          </p:cNvSpPr>
          <p:nvPr>
            <p:ph sz="quarter" idx="11"/>
          </p:nvPr>
        </p:nvSpPr>
        <p:spPr>
          <a:xfrm>
            <a:off x="4403120" y="5048250"/>
            <a:ext cx="3385155"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9" name="Content Placeholder 6">
            <a:extLst>
              <a:ext uri="{FF2B5EF4-FFF2-40B4-BE49-F238E27FC236}">
                <a16:creationId xmlns:a16="http://schemas.microsoft.com/office/drawing/2014/main" id="{075D7942-3B47-468C-E39B-4EFA93A78185}"/>
              </a:ext>
            </a:extLst>
          </p:cNvPr>
          <p:cNvSpPr>
            <a:spLocks noGrp="1"/>
          </p:cNvSpPr>
          <p:nvPr>
            <p:ph sz="quarter" idx="12"/>
          </p:nvPr>
        </p:nvSpPr>
        <p:spPr>
          <a:xfrm>
            <a:off x="7985305" y="5048250"/>
            <a:ext cx="3348037"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11" name="Picture Placeholder 10">
            <a:extLst>
              <a:ext uri="{FF2B5EF4-FFF2-40B4-BE49-F238E27FC236}">
                <a16:creationId xmlns:a16="http://schemas.microsoft.com/office/drawing/2014/main" id="{B4571B4C-D604-5F3D-2274-10931FF2B5E2}"/>
              </a:ext>
            </a:extLst>
          </p:cNvPr>
          <p:cNvSpPr>
            <a:spLocks noGrp="1"/>
          </p:cNvSpPr>
          <p:nvPr>
            <p:ph type="pic" sz="quarter" idx="13"/>
          </p:nvPr>
        </p:nvSpPr>
        <p:spPr>
          <a:xfrm>
            <a:off x="839788" y="2276475"/>
            <a:ext cx="3348037" cy="2371725"/>
          </a:xfrm>
        </p:spPr>
        <p:txBody>
          <a:bodyPr/>
          <a:lstStyle/>
          <a:p>
            <a:endParaRPr lang="en-SE"/>
          </a:p>
        </p:txBody>
      </p:sp>
      <p:sp>
        <p:nvSpPr>
          <p:cNvPr id="13" name="Picture Placeholder 10">
            <a:extLst>
              <a:ext uri="{FF2B5EF4-FFF2-40B4-BE49-F238E27FC236}">
                <a16:creationId xmlns:a16="http://schemas.microsoft.com/office/drawing/2014/main" id="{1C278C2B-E1BA-8495-8E5E-8327B1E9D5FF}"/>
              </a:ext>
            </a:extLst>
          </p:cNvPr>
          <p:cNvSpPr>
            <a:spLocks noGrp="1"/>
          </p:cNvSpPr>
          <p:nvPr>
            <p:ph type="pic" sz="quarter" idx="14"/>
          </p:nvPr>
        </p:nvSpPr>
        <p:spPr>
          <a:xfrm>
            <a:off x="4412547" y="2276475"/>
            <a:ext cx="3348037" cy="2371725"/>
          </a:xfrm>
        </p:spPr>
        <p:txBody>
          <a:bodyPr/>
          <a:lstStyle/>
          <a:p>
            <a:endParaRPr lang="en-SE"/>
          </a:p>
        </p:txBody>
      </p:sp>
      <p:sp>
        <p:nvSpPr>
          <p:cNvPr id="14" name="Picture Placeholder 10">
            <a:extLst>
              <a:ext uri="{FF2B5EF4-FFF2-40B4-BE49-F238E27FC236}">
                <a16:creationId xmlns:a16="http://schemas.microsoft.com/office/drawing/2014/main" id="{6B76F5A4-DB10-0C55-2D9F-A0A07683FD76}"/>
              </a:ext>
            </a:extLst>
          </p:cNvPr>
          <p:cNvSpPr>
            <a:spLocks noGrp="1"/>
          </p:cNvSpPr>
          <p:nvPr>
            <p:ph type="pic" sz="quarter" idx="15"/>
          </p:nvPr>
        </p:nvSpPr>
        <p:spPr>
          <a:xfrm>
            <a:off x="7985305" y="2276475"/>
            <a:ext cx="3348037" cy="2371725"/>
          </a:xfrm>
        </p:spPr>
        <p:txBody>
          <a:bodyPr/>
          <a:lstStyle/>
          <a:p>
            <a:endParaRPr lang="en-SE"/>
          </a:p>
        </p:txBody>
      </p:sp>
    </p:spTree>
    <p:extLst>
      <p:ext uri="{BB962C8B-B14F-4D97-AF65-F5344CB8AC3E}">
        <p14:creationId xmlns:p14="http://schemas.microsoft.com/office/powerpoint/2010/main" val="3549377675"/>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2638" userDrawn="1">
          <p15:clr>
            <a:srgbClr val="FBAE40"/>
          </p15:clr>
        </p15:guide>
        <p15:guide id="13" pos="4906" userDrawn="1">
          <p15:clr>
            <a:srgbClr val="FBAE40"/>
          </p15:clr>
        </p15:guide>
        <p15:guide id="14" orient="horz" pos="3906">
          <p15:clr>
            <a:srgbClr val="FBAE40"/>
          </p15:clr>
        </p15:guide>
        <p15:guide id="15" pos="2774" userDrawn="1">
          <p15:clr>
            <a:srgbClr val="FBAE40"/>
          </p15:clr>
        </p15:guide>
        <p15:guide id="16" pos="5019" userDrawn="1">
          <p15:clr>
            <a:srgbClr val="FBAE40"/>
          </p15:clr>
        </p15:guide>
        <p15:guide id="17" pos="665" userDrawn="1">
          <p15:clr>
            <a:srgbClr val="FBAE40"/>
          </p15:clr>
        </p15:guide>
        <p15:guide id="18" pos="7015" userDrawn="1">
          <p15:clr>
            <a:srgbClr val="FBAE40"/>
          </p15:clr>
        </p15:guide>
        <p15:guide id="19" pos="3908" userDrawn="1">
          <p15:clr>
            <a:srgbClr val="FBAE40"/>
          </p15:clr>
        </p15:guide>
        <p15:guide id="20" pos="377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3600" b="1"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wrap="square" lIns="0" tIns="0" rIns="0" bIns="0" rtlCol="0" anchor="b" anchorCtr="0">
            <a:noAutofit/>
          </a:bodyPr>
          <a:lstStyle/>
          <a:p>
            <a:r>
              <a:rPr lang="en-US"/>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67485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73" r:id="rId4"/>
    <p:sldLayoutId id="2147483668" r:id="rId5"/>
    <p:sldLayoutId id="2147483669" r:id="rId6"/>
    <p:sldLayoutId id="2147483674" r:id="rId7"/>
    <p:sldLayoutId id="2147483670" r:id="rId8"/>
    <p:sldLayoutId id="2147483671" r:id="rId9"/>
    <p:sldLayoutId id="2147483672" r:id="rId10"/>
  </p:sldLayoutIdLst>
  <p:txStyles>
    <p:titleStyle>
      <a:lvl1pPr algn="l" defTabSz="914400" rtl="0" eaLnBrk="1" latinLnBrk="0" hangingPunct="1">
        <a:lnSpc>
          <a:spcPct val="90000"/>
        </a:lnSpc>
        <a:spcBef>
          <a:spcPct val="0"/>
        </a:spcBef>
        <a:buNone/>
        <a:defRPr sz="3200" kern="1200">
          <a:solidFill>
            <a:srgbClr val="000000"/>
          </a:solidFill>
          <a:latin typeface="+mj-lt"/>
          <a:ea typeface="+mj-ea"/>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1800" kern="1200">
          <a:solidFill>
            <a:srgbClr val="000000"/>
          </a:solidFill>
          <a:latin typeface="+mj-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600" kern="1200">
          <a:solidFill>
            <a:srgbClr val="000000"/>
          </a:solidFill>
          <a:latin typeface="+mj-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400" kern="1200">
          <a:solidFill>
            <a:srgbClr val="000000"/>
          </a:solidFill>
          <a:latin typeface="+mj-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200" kern="1200">
          <a:solidFill>
            <a:srgbClr val="0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1329736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3.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21.xml"/><Relationship Id="rId18" Type="http://schemas.openxmlformats.org/officeDocument/2006/relationships/slide" Target="slide26.xml"/><Relationship Id="rId3" Type="http://schemas.openxmlformats.org/officeDocument/2006/relationships/slide" Target="slide11.xml"/><Relationship Id="rId21" Type="http://schemas.openxmlformats.org/officeDocument/2006/relationships/slide" Target="slide27.xml"/><Relationship Id="rId7" Type="http://schemas.openxmlformats.org/officeDocument/2006/relationships/slide" Target="slide15.xml"/><Relationship Id="rId12" Type="http://schemas.openxmlformats.org/officeDocument/2006/relationships/slide" Target="slide20.xml"/><Relationship Id="rId17" Type="http://schemas.openxmlformats.org/officeDocument/2006/relationships/slide" Target="slide25.xml"/><Relationship Id="rId2" Type="http://schemas.openxmlformats.org/officeDocument/2006/relationships/notesSlide" Target="../notesSlides/notesSlide10.xml"/><Relationship Id="rId16" Type="http://schemas.openxmlformats.org/officeDocument/2006/relationships/slide" Target="slide24.xml"/><Relationship Id="rId20"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slide" Target="slide14.xml"/><Relationship Id="rId11" Type="http://schemas.openxmlformats.org/officeDocument/2006/relationships/slide" Target="slide19.xml"/><Relationship Id="rId5" Type="http://schemas.openxmlformats.org/officeDocument/2006/relationships/slide" Target="slide13.xml"/><Relationship Id="rId15" Type="http://schemas.openxmlformats.org/officeDocument/2006/relationships/slide" Target="slide23.xml"/><Relationship Id="rId10" Type="http://schemas.openxmlformats.org/officeDocument/2006/relationships/slide" Target="slide18.xml"/><Relationship Id="rId19" Type="http://schemas.openxmlformats.org/officeDocument/2006/relationships/image" Target="../media/image2.png"/><Relationship Id="rId4" Type="http://schemas.openxmlformats.org/officeDocument/2006/relationships/slide" Target="slide12.xml"/><Relationship Id="rId9" Type="http://schemas.openxmlformats.org/officeDocument/2006/relationships/slide" Target="slide17.xml"/><Relationship Id="rId14" Type="http://schemas.openxmlformats.org/officeDocument/2006/relationships/slide" Target="slide22.xml"/><Relationship Id="rId22" Type="http://schemas.openxmlformats.org/officeDocument/2006/relationships/slide" Target="slide28.xml"/></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co.uk/education/articles/long-term-safety-of-intermittent-catheterization/" TargetMode="External"/><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slide" Target="slide10.xml"/><Relationship Id="rId4" Type="http://schemas.openxmlformats.org/officeDocument/2006/relationships/image" Target="../media/image11.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co.uk/education/articles/hydrophilic-catheters-and-lower-risk-of-hematuria/" TargetMode="External"/><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slide" Target="slide10.xml"/><Relationship Id="rId4" Type="http://schemas.openxmlformats.org/officeDocument/2006/relationships/image" Target="../media/image11.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co.uk/education/articles/no-touch-catheter-technique/" TargetMode="External"/><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slide" Target="slide10.xml"/><Relationship Id="rId4" Type="http://schemas.openxmlformats.org/officeDocument/2006/relationships/image" Target="../media/image14.jpe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0.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co.uk/support/articles/download-a-free-fluid-and-voiding-diary/" TargetMode="Externa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hyperlink" Target="https://www.wellspect.co.uk/support/articles/download-a-free-bowel-diary/" TargetMode="External"/><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3.png"/><Relationship Id="rId7" Type="http://schemas.openxmlformats.org/officeDocument/2006/relationships/image" Target="../media/image24.png"/><Relationship Id="rId12" Type="http://schemas.openxmlformats.org/officeDocument/2006/relationships/image" Target="../media/image3.png"/><Relationship Id="rId2" Type="http://schemas.openxmlformats.org/officeDocument/2006/relationships/hyperlink" Target="https://www.wellspect.co.uk/education/articles/bowel-assessment/" TargetMode="External"/><Relationship Id="rId1" Type="http://schemas.openxmlformats.org/officeDocument/2006/relationships/slideLayout" Target="../slideLayouts/slideLayout6.xml"/><Relationship Id="rId6" Type="http://schemas.openxmlformats.org/officeDocument/2006/relationships/hyperlink" Target="https://www.wellspect.co.uk/education/articles/effects-of-transanal-irrigation-on-gut-microbiota/" TargetMode="External"/><Relationship Id="rId11" Type="http://schemas.openxmlformats.org/officeDocument/2006/relationships/slide" Target="slide10.xml"/><Relationship Id="rId5" Type="http://schemas.openxmlformats.org/officeDocument/2006/relationships/image" Target="../media/image13.png"/><Relationship Id="rId10"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png"/><Relationship Id="rId3" Type="http://schemas.openxmlformats.org/officeDocument/2006/relationships/hyperlink" Target="https://www.wellspect.co.uk/education/articles/intermittent-catheterization-ic-webinar/" TargetMode="External"/><Relationship Id="rId7" Type="http://schemas.openxmlformats.org/officeDocument/2006/relationships/image" Target="../media/image12.png"/><Relationship Id="rId12" Type="http://schemas.openxmlformats.org/officeDocument/2006/relationships/slide" Target="slide10.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png"/><Relationship Id="rId5" Type="http://schemas.openxmlformats.org/officeDocument/2006/relationships/slide" Target="slide12.xml"/><Relationship Id="rId10" Type="http://schemas.openxmlformats.org/officeDocument/2006/relationships/image" Target="../media/image8.svg"/><Relationship Id="rId4" Type="http://schemas.openxmlformats.org/officeDocument/2006/relationships/hyperlink" Target="https://www.wellspect.co.uk/education/patient-resources/" TargetMode="External"/><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hyperlink" Target="https://wellspect.qrd.by/zvl4th" TargetMode="External"/><Relationship Id="rId3" Type="http://schemas.openxmlformats.org/officeDocument/2006/relationships/hyperlink" Target="https://wellspect.qrd.by/8yolv6" TargetMode="External"/><Relationship Id="rId7" Type="http://schemas.openxmlformats.org/officeDocument/2006/relationships/image" Target="../media/image31.png"/><Relationship Id="rId12" Type="http://schemas.openxmlformats.org/officeDocument/2006/relationships/image" Target="../media/image8.svg"/><Relationship Id="rId2" Type="http://schemas.openxmlformats.org/officeDocument/2006/relationships/notesSlide" Target="../notesSlides/notesSlide27.xml"/><Relationship Id="rId16"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30.png"/><Relationship Id="rId11" Type="http://schemas.openxmlformats.org/officeDocument/2006/relationships/image" Target="../media/image7.png"/><Relationship Id="rId5" Type="http://schemas.openxmlformats.org/officeDocument/2006/relationships/image" Target="../media/image29.png"/><Relationship Id="rId15" Type="http://schemas.openxmlformats.org/officeDocument/2006/relationships/slide" Target="slide10.xml"/><Relationship Id="rId10" Type="http://schemas.openxmlformats.org/officeDocument/2006/relationships/hyperlink" Target="https://wellspect.qrd.by/5693p8" TargetMode="External"/><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slide" Target="slide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nurses.uroweb.org/guideline/urethral-intermittent-catheterisation-in-adults-including-urethral-intermittent-dilatation/" TargetMode="External"/><Relationship Id="rId7" Type="http://schemas.openxmlformats.org/officeDocument/2006/relationships/slide" Target="slide10.xml"/><Relationship Id="rId2" Type="http://schemas.openxmlformats.org/officeDocument/2006/relationships/hyperlink" Target="https://www.ncbi.nlm.nih.gov/books/NBK557479/" TargetMode="Externa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hyperlink" Target="https://www.wellspect.co.uk/education" TargetMode="External"/><Relationship Id="rId4" Type="http://schemas.openxmlformats.org/officeDocument/2006/relationships/hyperlink" Target="https://pubmed.ncbi.nlm.nih.gov/33435163/#:~:text=Urinary%20tract%20infection%20tended%20to%20decrease%20from%2082%25,suggesting%20the%20effects%20of%20TAI%20on%20gut%20microbiot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co.uk/education/articles/uti-a-sequential-explanatio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co.uk/education/articles/important-aspects-reducing-risks-of-utis-in-catheter-users/?wvideo=3t1ud1e37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404DE34-354E-E2D9-F62B-B886CB55C33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11694" y="-28165"/>
            <a:ext cx="6800919" cy="689670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3F6ACA6F-F8D1-FB16-572E-0168112DB5A5}"/>
              </a:ext>
            </a:extLst>
          </p:cNvPr>
          <p:cNvSpPr>
            <a:spLocks noGrp="1"/>
          </p:cNvSpPr>
          <p:nvPr>
            <p:ph type="ctrTitle"/>
          </p:nvPr>
        </p:nvSpPr>
        <p:spPr>
          <a:xfrm>
            <a:off x="839787" y="1030859"/>
            <a:ext cx="6883375" cy="2387600"/>
          </a:xfrm>
        </p:spPr>
        <p:txBody>
          <a:bodyPr>
            <a:noAutofit/>
          </a:bodyPr>
          <a:lstStyle/>
          <a:p>
            <a:pPr algn="l"/>
            <a:r>
              <a:rPr lang="en-US" sz="3800" cap="none"/>
              <a:t>Interactive tool for recurrent urinary tract infections in </a:t>
            </a:r>
            <a:br>
              <a:rPr lang="en-US" sz="3800" cap="none"/>
            </a:br>
            <a:r>
              <a:rPr lang="en-US" sz="3800" cap="none"/>
              <a:t>patients who perform </a:t>
            </a:r>
            <a:br>
              <a:rPr lang="en-US" sz="3800" cap="none"/>
            </a:br>
            <a:r>
              <a:rPr lang="en-US" sz="3800" cap="none"/>
              <a:t>intermittent catheterization </a:t>
            </a:r>
            <a:endParaRPr lang="en-US" sz="3800" cap="none">
              <a:solidFill>
                <a:schemeClr val="accent3"/>
              </a:solidFill>
            </a:endParaRPr>
          </a:p>
        </p:txBody>
      </p:sp>
      <p:sp>
        <p:nvSpPr>
          <p:cNvPr id="3" name="Subtitle 2">
            <a:extLst>
              <a:ext uri="{FF2B5EF4-FFF2-40B4-BE49-F238E27FC236}">
                <a16:creationId xmlns:a16="http://schemas.microsoft.com/office/drawing/2014/main" id="{08FA5423-D434-ADF8-056D-BC6EDC5EC681}"/>
              </a:ext>
            </a:extLst>
          </p:cNvPr>
          <p:cNvSpPr>
            <a:spLocks noGrp="1"/>
          </p:cNvSpPr>
          <p:nvPr>
            <p:ph type="subTitle" idx="1"/>
          </p:nvPr>
        </p:nvSpPr>
        <p:spPr>
          <a:xfrm>
            <a:off x="839788" y="3510534"/>
            <a:ext cx="5688012" cy="790046"/>
          </a:xfrm>
        </p:spPr>
        <p:txBody>
          <a:bodyPr>
            <a:normAutofit/>
          </a:bodyPr>
          <a:lstStyle/>
          <a:p>
            <a:pPr algn="l">
              <a:lnSpc>
                <a:spcPts val="2000"/>
              </a:lnSpc>
            </a:pPr>
            <a:r>
              <a:rPr lang="en-US" sz="1800"/>
              <a:t>Educational Material for Healthcare Professionals (HCPs),</a:t>
            </a:r>
            <a:br>
              <a:rPr lang="en-US" sz="1800"/>
            </a:br>
            <a:r>
              <a:rPr lang="en-US" sz="1800"/>
              <a:t>developed together with HCPs.</a:t>
            </a:r>
            <a:endParaRPr lang="en" sz="1800"/>
          </a:p>
        </p:txBody>
      </p:sp>
      <p:sp>
        <p:nvSpPr>
          <p:cNvPr id="5" name="Rectangle: Rounded Corners 4">
            <a:hlinkClick r:id="rId4" action="ppaction://hlinksldjump"/>
            <a:extLst>
              <a:ext uri="{FF2B5EF4-FFF2-40B4-BE49-F238E27FC236}">
                <a16:creationId xmlns:a16="http://schemas.microsoft.com/office/drawing/2014/main" id="{06A5E18E-EEAA-C2D8-99CE-4D738551B0BB}"/>
              </a:ext>
            </a:extLst>
          </p:cNvPr>
          <p:cNvSpPr/>
          <p:nvPr/>
        </p:nvSpPr>
        <p:spPr>
          <a:xfrm>
            <a:off x="839788" y="4486819"/>
            <a:ext cx="3600000" cy="360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600">
                <a:solidFill>
                  <a:schemeClr val="accent1"/>
                </a:solidFill>
              </a:rPr>
              <a:t>How to use this tool</a:t>
            </a:r>
          </a:p>
        </p:txBody>
      </p:sp>
      <p:sp>
        <p:nvSpPr>
          <p:cNvPr id="6" name="Rectangle: Rounded Corners 5">
            <a:hlinkClick r:id="rId5" action="ppaction://hlinksldjump"/>
            <a:extLst>
              <a:ext uri="{FF2B5EF4-FFF2-40B4-BE49-F238E27FC236}">
                <a16:creationId xmlns:a16="http://schemas.microsoft.com/office/drawing/2014/main" id="{B3C56EF9-D43A-CEAD-C660-976B9C878F63}"/>
              </a:ext>
            </a:extLst>
          </p:cNvPr>
          <p:cNvSpPr/>
          <p:nvPr/>
        </p:nvSpPr>
        <p:spPr>
          <a:xfrm>
            <a:off x="839788" y="5033058"/>
            <a:ext cx="3600000" cy="360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600">
                <a:solidFill>
                  <a:schemeClr val="accent1"/>
                </a:solidFill>
              </a:rPr>
              <a:t>Basic information about UTIs</a:t>
            </a:r>
          </a:p>
        </p:txBody>
      </p:sp>
      <p:sp>
        <p:nvSpPr>
          <p:cNvPr id="7" name="Rectangle: Rounded Corners 6">
            <a:hlinkClick r:id="rId6" action="ppaction://hlinksldjump"/>
            <a:extLst>
              <a:ext uri="{FF2B5EF4-FFF2-40B4-BE49-F238E27FC236}">
                <a16:creationId xmlns:a16="http://schemas.microsoft.com/office/drawing/2014/main" id="{6D88BE4B-27D8-70AB-5B00-FB46DE5A22B7}"/>
              </a:ext>
            </a:extLst>
          </p:cNvPr>
          <p:cNvSpPr/>
          <p:nvPr/>
        </p:nvSpPr>
        <p:spPr>
          <a:xfrm>
            <a:off x="839788" y="5579297"/>
            <a:ext cx="3600000" cy="36000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Start here</a:t>
            </a:r>
          </a:p>
        </p:txBody>
      </p:sp>
      <p:sp>
        <p:nvSpPr>
          <p:cNvPr id="8" name="Freeform 7">
            <a:extLst>
              <a:ext uri="{FF2B5EF4-FFF2-40B4-BE49-F238E27FC236}">
                <a16:creationId xmlns:a16="http://schemas.microsoft.com/office/drawing/2014/main" id="{0B4C4FE9-E53A-8E0F-5486-33EED81D8BDE}"/>
              </a:ext>
            </a:extLst>
          </p:cNvPr>
          <p:cNvSpPr>
            <a:spLocks noEditPoints="1"/>
          </p:cNvSpPr>
          <p:nvPr/>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7855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C1B03C24-0CBE-20DA-46A6-C812C6BDD9F7}"/>
              </a:ext>
            </a:extLst>
          </p:cNvPr>
          <p:cNvSpPr/>
          <p:nvPr/>
        </p:nvSpPr>
        <p:spPr>
          <a:xfrm>
            <a:off x="7967663" y="4952743"/>
            <a:ext cx="3384550" cy="1249545"/>
          </a:xfrm>
          <a:prstGeom prst="roundRect">
            <a:avLst>
              <a:gd name="adj" fmla="val 748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B4718B03-3861-01DB-7C6E-7B7CE1D094F3}"/>
              </a:ext>
            </a:extLst>
          </p:cNvPr>
          <p:cNvSpPr/>
          <p:nvPr/>
        </p:nvSpPr>
        <p:spPr>
          <a:xfrm>
            <a:off x="7967663" y="1787195"/>
            <a:ext cx="3384550" cy="2983520"/>
          </a:xfrm>
          <a:prstGeom prst="roundRect">
            <a:avLst>
              <a:gd name="adj" fmla="val 435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00A9483C-E250-BF05-C125-0E243523DCBA}"/>
              </a:ext>
            </a:extLst>
          </p:cNvPr>
          <p:cNvSpPr/>
          <p:nvPr/>
        </p:nvSpPr>
        <p:spPr>
          <a:xfrm>
            <a:off x="838200" y="1787194"/>
            <a:ext cx="6950075" cy="4418047"/>
          </a:xfrm>
          <a:prstGeom prst="roundRect">
            <a:avLst>
              <a:gd name="adj" fmla="val 242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C189A36-6D01-4E94-8D50-BC4BCE8C45CD}"/>
              </a:ext>
            </a:extLst>
          </p:cNvPr>
          <p:cNvSpPr txBox="1"/>
          <p:nvPr/>
        </p:nvSpPr>
        <p:spPr>
          <a:xfrm>
            <a:off x="1077900" y="2021788"/>
            <a:ext cx="6480173" cy="214104"/>
          </a:xfrm>
          <a:prstGeom prst="rect">
            <a:avLst/>
          </a:prstGeom>
          <a:noFill/>
        </p:spPr>
        <p:txBody>
          <a:bodyPr wrap="square" lIns="0" tIns="0" rIns="0" bIns="0" rtlCol="0">
            <a:noAutofit/>
          </a:bodyPr>
          <a:lstStyle/>
          <a:p>
            <a:r>
              <a:rPr lang="en-US" sz="2000">
                <a:solidFill>
                  <a:srgbClr val="000000"/>
                </a:solidFill>
              </a:rPr>
              <a:t>First hand investigation</a:t>
            </a:r>
          </a:p>
        </p:txBody>
      </p:sp>
      <p:sp>
        <p:nvSpPr>
          <p:cNvPr id="47" name="TextBox 46">
            <a:extLst>
              <a:ext uri="{FF2B5EF4-FFF2-40B4-BE49-F238E27FC236}">
                <a16:creationId xmlns:a16="http://schemas.microsoft.com/office/drawing/2014/main" id="{634DC942-A653-AE26-8EBF-9E8175100C39}"/>
              </a:ext>
            </a:extLst>
          </p:cNvPr>
          <p:cNvSpPr txBox="1"/>
          <p:nvPr/>
        </p:nvSpPr>
        <p:spPr>
          <a:xfrm>
            <a:off x="8228238" y="2030314"/>
            <a:ext cx="2952750" cy="214104"/>
          </a:xfrm>
          <a:prstGeom prst="rect">
            <a:avLst/>
          </a:prstGeom>
          <a:noFill/>
        </p:spPr>
        <p:txBody>
          <a:bodyPr wrap="square" lIns="0" tIns="0" rIns="0" bIns="0" rtlCol="0">
            <a:noAutofit/>
          </a:bodyPr>
          <a:lstStyle/>
          <a:p>
            <a:r>
              <a:rPr lang="en-US" sz="2000" dirty="0">
                <a:solidFill>
                  <a:srgbClr val="000000"/>
                </a:solidFill>
              </a:rPr>
              <a:t>Further investigation </a:t>
            </a:r>
          </a:p>
        </p:txBody>
      </p:sp>
      <p:sp>
        <p:nvSpPr>
          <p:cNvPr id="8" name="Linked button">
            <a:hlinkClick r:id="rId3" action="ppaction://hlinksldjump"/>
            <a:extLst>
              <a:ext uri="{FF2B5EF4-FFF2-40B4-BE49-F238E27FC236}">
                <a16:creationId xmlns:a16="http://schemas.microsoft.com/office/drawing/2014/main" id="{A5D2D960-ABE6-5A53-DF3B-27262EE959D4}"/>
              </a:ext>
            </a:extLst>
          </p:cNvPr>
          <p:cNvSpPr/>
          <p:nvPr/>
        </p:nvSpPr>
        <p:spPr>
          <a:xfrm>
            <a:off x="1271688" y="2756796"/>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1.1 Catheter Choice – factors to consider</a:t>
            </a:r>
          </a:p>
        </p:txBody>
      </p:sp>
      <p:sp>
        <p:nvSpPr>
          <p:cNvPr id="10" name="Linked button">
            <a:hlinkClick r:id="rId4" action="ppaction://hlinksldjump"/>
            <a:extLst>
              <a:ext uri="{FF2B5EF4-FFF2-40B4-BE49-F238E27FC236}">
                <a16:creationId xmlns:a16="http://schemas.microsoft.com/office/drawing/2014/main" id="{2216E249-9ED3-3FA3-1931-16E22E301A9A}"/>
              </a:ext>
            </a:extLst>
          </p:cNvPr>
          <p:cNvSpPr/>
          <p:nvPr/>
        </p:nvSpPr>
        <p:spPr>
          <a:xfrm>
            <a:off x="1271688" y="3166725"/>
            <a:ext cx="282600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1.2 Catheter Choice – factors to consider, cont.</a:t>
            </a:r>
          </a:p>
        </p:txBody>
      </p:sp>
      <p:sp>
        <p:nvSpPr>
          <p:cNvPr id="12" name="Linked button">
            <a:hlinkClick r:id="rId5" action="ppaction://hlinksldjump"/>
            <a:extLst>
              <a:ext uri="{FF2B5EF4-FFF2-40B4-BE49-F238E27FC236}">
                <a16:creationId xmlns:a16="http://schemas.microsoft.com/office/drawing/2014/main" id="{FF9A82A0-79A0-2528-04D0-6537D5269E48}"/>
              </a:ext>
            </a:extLst>
          </p:cNvPr>
          <p:cNvSpPr/>
          <p:nvPr/>
        </p:nvSpPr>
        <p:spPr>
          <a:xfrm>
            <a:off x="1271688" y="3569410"/>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1.3 Non-touch Technology – factors to consider</a:t>
            </a:r>
          </a:p>
        </p:txBody>
      </p:sp>
      <p:sp>
        <p:nvSpPr>
          <p:cNvPr id="14" name="Linked button">
            <a:hlinkClick r:id="rId6" action="ppaction://hlinksldjump"/>
            <a:extLst>
              <a:ext uri="{FF2B5EF4-FFF2-40B4-BE49-F238E27FC236}">
                <a16:creationId xmlns:a16="http://schemas.microsoft.com/office/drawing/2014/main" id="{3589E0FB-F737-7133-DF76-302543DE6D99}"/>
              </a:ext>
            </a:extLst>
          </p:cNvPr>
          <p:cNvSpPr/>
          <p:nvPr/>
        </p:nvSpPr>
        <p:spPr>
          <a:xfrm>
            <a:off x="1271688" y="3976089"/>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1.4 Hygiene – factors to consider</a:t>
            </a:r>
          </a:p>
        </p:txBody>
      </p:sp>
      <p:sp>
        <p:nvSpPr>
          <p:cNvPr id="17" name="Linked button">
            <a:hlinkClick r:id="rId7" action="ppaction://hlinksldjump"/>
            <a:extLst>
              <a:ext uri="{FF2B5EF4-FFF2-40B4-BE49-F238E27FC236}">
                <a16:creationId xmlns:a16="http://schemas.microsoft.com/office/drawing/2014/main" id="{BEF4DC0D-0CA3-D07B-9245-214765697BB8}"/>
              </a:ext>
            </a:extLst>
          </p:cNvPr>
          <p:cNvSpPr/>
          <p:nvPr/>
        </p:nvSpPr>
        <p:spPr>
          <a:xfrm>
            <a:off x="1271688" y="4376470"/>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1.5 Incomplete bladder emptying</a:t>
            </a:r>
          </a:p>
        </p:txBody>
      </p:sp>
      <p:sp>
        <p:nvSpPr>
          <p:cNvPr id="18" name="Title 17">
            <a:extLst>
              <a:ext uri="{FF2B5EF4-FFF2-40B4-BE49-F238E27FC236}">
                <a16:creationId xmlns:a16="http://schemas.microsoft.com/office/drawing/2014/main" id="{FB9547D9-1948-B2B3-29B4-7FAB1370FC5E}"/>
              </a:ext>
            </a:extLst>
          </p:cNvPr>
          <p:cNvSpPr>
            <a:spLocks noGrp="1"/>
          </p:cNvSpPr>
          <p:nvPr>
            <p:ph type="title"/>
          </p:nvPr>
        </p:nvSpPr>
        <p:spPr>
          <a:xfrm>
            <a:off x="838200" y="277018"/>
            <a:ext cx="10515600" cy="1054121"/>
          </a:xfrm>
        </p:spPr>
        <p:txBody>
          <a:bodyPr anchor="b" anchorCtr="0"/>
          <a:lstStyle/>
          <a:p>
            <a:r>
              <a:rPr lang="en-US" dirty="0"/>
              <a:t>Investigation of </a:t>
            </a:r>
            <a:r>
              <a:rPr lang="en-US" dirty="0" err="1"/>
              <a:t>rUTI</a:t>
            </a:r>
            <a:endParaRPr lang="en-US" dirty="0"/>
          </a:p>
        </p:txBody>
      </p:sp>
      <p:sp>
        <p:nvSpPr>
          <p:cNvPr id="27" name="TextBox 26">
            <a:extLst>
              <a:ext uri="{FF2B5EF4-FFF2-40B4-BE49-F238E27FC236}">
                <a16:creationId xmlns:a16="http://schemas.microsoft.com/office/drawing/2014/main" id="{64E185A0-F7F9-764D-3BF6-DA94AC467587}"/>
              </a:ext>
            </a:extLst>
          </p:cNvPr>
          <p:cNvSpPr txBox="1"/>
          <p:nvPr/>
        </p:nvSpPr>
        <p:spPr>
          <a:xfrm>
            <a:off x="1055689" y="2460142"/>
            <a:ext cx="3042344" cy="163633"/>
          </a:xfrm>
          <a:prstGeom prst="rect">
            <a:avLst/>
          </a:prstGeom>
          <a:noFill/>
        </p:spPr>
        <p:txBody>
          <a:bodyPr wrap="square" lIns="0" tIns="0" rIns="0" bIns="0">
            <a:noAutofit/>
          </a:bodyPr>
          <a:lstStyle/>
          <a:p>
            <a:r>
              <a:rPr lang="en-US" sz="1200" b="1">
                <a:solidFill>
                  <a:srgbClr val="000000"/>
                </a:solidFill>
              </a:rPr>
              <a:t>1. Product and catheterization technique</a:t>
            </a:r>
          </a:p>
        </p:txBody>
      </p:sp>
      <p:sp>
        <p:nvSpPr>
          <p:cNvPr id="29" name="TextBox 28">
            <a:extLst>
              <a:ext uri="{FF2B5EF4-FFF2-40B4-BE49-F238E27FC236}">
                <a16:creationId xmlns:a16="http://schemas.microsoft.com/office/drawing/2014/main" id="{B4C84207-774B-C241-5511-44532AF01B89}"/>
              </a:ext>
            </a:extLst>
          </p:cNvPr>
          <p:cNvSpPr txBox="1"/>
          <p:nvPr/>
        </p:nvSpPr>
        <p:spPr>
          <a:xfrm>
            <a:off x="1055689" y="4987060"/>
            <a:ext cx="3042344" cy="163634"/>
          </a:xfrm>
          <a:prstGeom prst="rect">
            <a:avLst/>
          </a:prstGeom>
          <a:noFill/>
        </p:spPr>
        <p:txBody>
          <a:bodyPr wrap="square" lIns="0" tIns="0" rIns="0" bIns="0">
            <a:noAutofit/>
          </a:bodyPr>
          <a:lstStyle/>
          <a:p>
            <a:r>
              <a:rPr lang="en-US" sz="1200" b="1">
                <a:solidFill>
                  <a:srgbClr val="000000"/>
                </a:solidFill>
              </a:rPr>
              <a:t>2. Urine analysis dipstick/Urine culture</a:t>
            </a:r>
          </a:p>
        </p:txBody>
      </p:sp>
      <p:sp>
        <p:nvSpPr>
          <p:cNvPr id="30" name="Linked button">
            <a:hlinkClick r:id="rId8" action="ppaction://hlinksldjump"/>
            <a:extLst>
              <a:ext uri="{FF2B5EF4-FFF2-40B4-BE49-F238E27FC236}">
                <a16:creationId xmlns:a16="http://schemas.microsoft.com/office/drawing/2014/main" id="{F280E502-1B5B-FB33-E5DC-6872FAADDCD7}"/>
              </a:ext>
            </a:extLst>
          </p:cNvPr>
          <p:cNvSpPr/>
          <p:nvPr/>
        </p:nvSpPr>
        <p:spPr>
          <a:xfrm>
            <a:off x="1271688" y="5275149"/>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2.1 Urine analysis dipstick – factors to consider</a:t>
            </a:r>
          </a:p>
        </p:txBody>
      </p:sp>
      <p:sp>
        <p:nvSpPr>
          <p:cNvPr id="31" name="Linked button">
            <a:hlinkClick r:id="rId9" action="ppaction://hlinksldjump"/>
            <a:extLst>
              <a:ext uri="{FF2B5EF4-FFF2-40B4-BE49-F238E27FC236}">
                <a16:creationId xmlns:a16="http://schemas.microsoft.com/office/drawing/2014/main" id="{AB399AEC-A3D0-0948-70D8-795BB399EA8C}"/>
              </a:ext>
            </a:extLst>
          </p:cNvPr>
          <p:cNvSpPr/>
          <p:nvPr/>
        </p:nvSpPr>
        <p:spPr>
          <a:xfrm>
            <a:off x="1271688" y="5688110"/>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2.2 Urine culture – factors to consider</a:t>
            </a:r>
          </a:p>
        </p:txBody>
      </p:sp>
      <p:sp>
        <p:nvSpPr>
          <p:cNvPr id="32" name="TextBox 31">
            <a:extLst>
              <a:ext uri="{FF2B5EF4-FFF2-40B4-BE49-F238E27FC236}">
                <a16:creationId xmlns:a16="http://schemas.microsoft.com/office/drawing/2014/main" id="{D642C0DA-3F3B-348C-DC76-2E05E3242D49}"/>
              </a:ext>
            </a:extLst>
          </p:cNvPr>
          <p:cNvSpPr txBox="1"/>
          <p:nvPr/>
        </p:nvSpPr>
        <p:spPr>
          <a:xfrm>
            <a:off x="4530032" y="2470072"/>
            <a:ext cx="3005830" cy="153703"/>
          </a:xfrm>
          <a:prstGeom prst="rect">
            <a:avLst/>
          </a:prstGeom>
          <a:noFill/>
        </p:spPr>
        <p:txBody>
          <a:bodyPr wrap="square" lIns="0" tIns="0" rIns="0" bIns="0">
            <a:noAutofit/>
          </a:bodyPr>
          <a:lstStyle/>
          <a:p>
            <a:r>
              <a:rPr lang="en-US" sz="1200" b="1">
                <a:solidFill>
                  <a:srgbClr val="000000"/>
                </a:solidFill>
              </a:rPr>
              <a:t>3. Micturition list</a:t>
            </a:r>
          </a:p>
        </p:txBody>
      </p:sp>
      <p:sp>
        <p:nvSpPr>
          <p:cNvPr id="33" name="Linked button">
            <a:hlinkClick r:id="rId10" action="ppaction://hlinksldjump"/>
            <a:extLst>
              <a:ext uri="{FF2B5EF4-FFF2-40B4-BE49-F238E27FC236}">
                <a16:creationId xmlns:a16="http://schemas.microsoft.com/office/drawing/2014/main" id="{90F85667-5823-F93A-E5F9-30FCCF5AEE1C}"/>
              </a:ext>
            </a:extLst>
          </p:cNvPr>
          <p:cNvSpPr/>
          <p:nvPr/>
        </p:nvSpPr>
        <p:spPr>
          <a:xfrm>
            <a:off x="4746031" y="2770365"/>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3.1 Micturition / voiding frequency</a:t>
            </a:r>
          </a:p>
        </p:txBody>
      </p:sp>
      <p:sp>
        <p:nvSpPr>
          <p:cNvPr id="34" name="Linked button">
            <a:hlinkClick r:id="rId11" action="ppaction://hlinksldjump"/>
            <a:extLst>
              <a:ext uri="{FF2B5EF4-FFF2-40B4-BE49-F238E27FC236}">
                <a16:creationId xmlns:a16="http://schemas.microsoft.com/office/drawing/2014/main" id="{3D016AC8-1BF8-E48E-AF45-3AA3D7825C90}"/>
              </a:ext>
            </a:extLst>
          </p:cNvPr>
          <p:cNvSpPr/>
          <p:nvPr/>
        </p:nvSpPr>
        <p:spPr>
          <a:xfrm>
            <a:off x="4746031" y="3163776"/>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3.2 Micturition – factors to consider</a:t>
            </a:r>
          </a:p>
        </p:txBody>
      </p:sp>
      <p:sp>
        <p:nvSpPr>
          <p:cNvPr id="35" name="TextBox 34">
            <a:extLst>
              <a:ext uri="{FF2B5EF4-FFF2-40B4-BE49-F238E27FC236}">
                <a16:creationId xmlns:a16="http://schemas.microsoft.com/office/drawing/2014/main" id="{DE787E79-FA39-B388-D593-9808C3C7C88F}"/>
              </a:ext>
            </a:extLst>
          </p:cNvPr>
          <p:cNvSpPr txBox="1"/>
          <p:nvPr/>
        </p:nvSpPr>
        <p:spPr>
          <a:xfrm>
            <a:off x="4530032" y="3783078"/>
            <a:ext cx="3005830" cy="153703"/>
          </a:xfrm>
          <a:prstGeom prst="rect">
            <a:avLst/>
          </a:prstGeom>
          <a:noFill/>
        </p:spPr>
        <p:txBody>
          <a:bodyPr wrap="square" lIns="0" tIns="0" rIns="0" bIns="0">
            <a:noAutofit/>
          </a:bodyPr>
          <a:lstStyle/>
          <a:p>
            <a:r>
              <a:rPr lang="en-US" sz="1200" b="1">
                <a:solidFill>
                  <a:srgbClr val="000000"/>
                </a:solidFill>
              </a:rPr>
              <a:t>4. Bowel Emptying</a:t>
            </a:r>
          </a:p>
        </p:txBody>
      </p:sp>
      <p:sp>
        <p:nvSpPr>
          <p:cNvPr id="36" name="Linked button">
            <a:hlinkClick r:id="rId12" action="ppaction://hlinksldjump"/>
            <a:extLst>
              <a:ext uri="{FF2B5EF4-FFF2-40B4-BE49-F238E27FC236}">
                <a16:creationId xmlns:a16="http://schemas.microsoft.com/office/drawing/2014/main" id="{A4025EBC-16CF-0D3B-C76A-1C5D57AFCA1C}"/>
              </a:ext>
            </a:extLst>
          </p:cNvPr>
          <p:cNvSpPr/>
          <p:nvPr/>
        </p:nvSpPr>
        <p:spPr>
          <a:xfrm>
            <a:off x="4752273" y="4073668"/>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4.1 Bowel Emptying</a:t>
            </a:r>
          </a:p>
        </p:txBody>
      </p:sp>
      <p:sp>
        <p:nvSpPr>
          <p:cNvPr id="37" name="Linked button">
            <a:hlinkClick r:id="rId13" action="ppaction://hlinksldjump"/>
            <a:extLst>
              <a:ext uri="{FF2B5EF4-FFF2-40B4-BE49-F238E27FC236}">
                <a16:creationId xmlns:a16="http://schemas.microsoft.com/office/drawing/2014/main" id="{B1AB1B30-4E72-2644-3265-79EC56C17FE9}"/>
              </a:ext>
            </a:extLst>
          </p:cNvPr>
          <p:cNvSpPr/>
          <p:nvPr/>
        </p:nvSpPr>
        <p:spPr>
          <a:xfrm>
            <a:off x="4746032" y="4482714"/>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4.2 Bowel emptying – factors to consider</a:t>
            </a:r>
          </a:p>
        </p:txBody>
      </p:sp>
      <p:sp>
        <p:nvSpPr>
          <p:cNvPr id="38" name="Linked button">
            <a:hlinkClick r:id="rId14" action="ppaction://hlinksldjump"/>
            <a:extLst>
              <a:ext uri="{FF2B5EF4-FFF2-40B4-BE49-F238E27FC236}">
                <a16:creationId xmlns:a16="http://schemas.microsoft.com/office/drawing/2014/main" id="{7F0F465B-EA06-5D42-6611-45646169D499}"/>
              </a:ext>
            </a:extLst>
          </p:cNvPr>
          <p:cNvSpPr/>
          <p:nvPr/>
        </p:nvSpPr>
        <p:spPr>
          <a:xfrm>
            <a:off x="4746032" y="4888671"/>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4.3 Bowel emptying – resources</a:t>
            </a:r>
          </a:p>
        </p:txBody>
      </p:sp>
      <p:sp>
        <p:nvSpPr>
          <p:cNvPr id="39" name="Linked button">
            <a:hlinkClick r:id="rId15" action="ppaction://hlinksldjump"/>
            <a:extLst>
              <a:ext uri="{FF2B5EF4-FFF2-40B4-BE49-F238E27FC236}">
                <a16:creationId xmlns:a16="http://schemas.microsoft.com/office/drawing/2014/main" id="{7C428FE1-14DB-1BBD-B168-D30928454C63}"/>
              </a:ext>
            </a:extLst>
          </p:cNvPr>
          <p:cNvSpPr/>
          <p:nvPr/>
        </p:nvSpPr>
        <p:spPr>
          <a:xfrm>
            <a:off x="4746032" y="5285193"/>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4.4 Bowel emptying – resources</a:t>
            </a:r>
          </a:p>
        </p:txBody>
      </p:sp>
      <p:sp>
        <p:nvSpPr>
          <p:cNvPr id="40" name="TextBox 39">
            <a:extLst>
              <a:ext uri="{FF2B5EF4-FFF2-40B4-BE49-F238E27FC236}">
                <a16:creationId xmlns:a16="http://schemas.microsoft.com/office/drawing/2014/main" id="{95F3454C-46C0-1F31-29D1-24D36A7F0CC2}"/>
              </a:ext>
            </a:extLst>
          </p:cNvPr>
          <p:cNvSpPr txBox="1"/>
          <p:nvPr/>
        </p:nvSpPr>
        <p:spPr>
          <a:xfrm>
            <a:off x="8183563" y="2460142"/>
            <a:ext cx="2952749" cy="163633"/>
          </a:xfrm>
          <a:prstGeom prst="rect">
            <a:avLst/>
          </a:prstGeom>
          <a:noFill/>
        </p:spPr>
        <p:txBody>
          <a:bodyPr wrap="square" lIns="0" tIns="0" rIns="0" bIns="0">
            <a:noAutofit/>
          </a:bodyPr>
          <a:lstStyle/>
          <a:p>
            <a:r>
              <a:rPr lang="en-US" sz="1200" b="1">
                <a:solidFill>
                  <a:srgbClr val="000000"/>
                </a:solidFill>
              </a:rPr>
              <a:t>5. Assisted IC</a:t>
            </a:r>
          </a:p>
        </p:txBody>
      </p:sp>
      <p:sp>
        <p:nvSpPr>
          <p:cNvPr id="41" name="Linked button">
            <a:hlinkClick r:id="rId16" action="ppaction://hlinksldjump"/>
            <a:extLst>
              <a:ext uri="{FF2B5EF4-FFF2-40B4-BE49-F238E27FC236}">
                <a16:creationId xmlns:a16="http://schemas.microsoft.com/office/drawing/2014/main" id="{096B5382-27BD-A1FF-FD9E-7A70F96D735C}"/>
              </a:ext>
            </a:extLst>
          </p:cNvPr>
          <p:cNvSpPr/>
          <p:nvPr/>
        </p:nvSpPr>
        <p:spPr>
          <a:xfrm>
            <a:off x="8399562" y="2752069"/>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5.1 Assisted IC – factors to consider</a:t>
            </a:r>
          </a:p>
        </p:txBody>
      </p:sp>
      <p:sp>
        <p:nvSpPr>
          <p:cNvPr id="43" name="Linked button">
            <a:hlinkClick r:id="rId17" action="ppaction://hlinksldjump"/>
            <a:extLst>
              <a:ext uri="{FF2B5EF4-FFF2-40B4-BE49-F238E27FC236}">
                <a16:creationId xmlns:a16="http://schemas.microsoft.com/office/drawing/2014/main" id="{2CB16B8C-2A48-83A9-61A6-004FE9D01FAE}"/>
              </a:ext>
            </a:extLst>
          </p:cNvPr>
          <p:cNvSpPr/>
          <p:nvPr/>
        </p:nvSpPr>
        <p:spPr>
          <a:xfrm>
            <a:off x="8399562" y="3160867"/>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a:solidFill>
                  <a:schemeClr val="bg1"/>
                </a:solidFill>
              </a:rPr>
              <a:t>5.2 Assisted IC – factors to consider</a:t>
            </a:r>
          </a:p>
        </p:txBody>
      </p:sp>
      <p:sp>
        <p:nvSpPr>
          <p:cNvPr id="44" name="TextBox 43">
            <a:extLst>
              <a:ext uri="{FF2B5EF4-FFF2-40B4-BE49-F238E27FC236}">
                <a16:creationId xmlns:a16="http://schemas.microsoft.com/office/drawing/2014/main" id="{9CFB228A-7DC9-35D0-CA4F-AECD78FB9F84}"/>
              </a:ext>
            </a:extLst>
          </p:cNvPr>
          <p:cNvSpPr txBox="1"/>
          <p:nvPr/>
        </p:nvSpPr>
        <p:spPr>
          <a:xfrm>
            <a:off x="8183563" y="3766630"/>
            <a:ext cx="2952749" cy="170151"/>
          </a:xfrm>
          <a:prstGeom prst="rect">
            <a:avLst/>
          </a:prstGeom>
          <a:noFill/>
        </p:spPr>
        <p:txBody>
          <a:bodyPr wrap="square" lIns="0" tIns="0" rIns="0" bIns="0">
            <a:noAutofit/>
          </a:bodyPr>
          <a:lstStyle/>
          <a:p>
            <a:r>
              <a:rPr lang="en-US" sz="1200" b="1" dirty="0">
                <a:solidFill>
                  <a:srgbClr val="000000"/>
                </a:solidFill>
              </a:rPr>
              <a:t>6. Advanced investigation</a:t>
            </a:r>
          </a:p>
        </p:txBody>
      </p:sp>
      <p:sp>
        <p:nvSpPr>
          <p:cNvPr id="45" name="Linked button">
            <a:hlinkClick r:id="rId18" action="ppaction://hlinksldjump"/>
            <a:extLst>
              <a:ext uri="{FF2B5EF4-FFF2-40B4-BE49-F238E27FC236}">
                <a16:creationId xmlns:a16="http://schemas.microsoft.com/office/drawing/2014/main" id="{F178F531-4C62-5563-82BC-468B7631ADA4}"/>
              </a:ext>
            </a:extLst>
          </p:cNvPr>
          <p:cNvSpPr/>
          <p:nvPr/>
        </p:nvSpPr>
        <p:spPr>
          <a:xfrm>
            <a:off x="8399562" y="4060873"/>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6.1 Advanced investigation</a:t>
            </a:r>
          </a:p>
        </p:txBody>
      </p:sp>
      <p:pic>
        <p:nvPicPr>
          <p:cNvPr id="2" name="Graphic 7">
            <a:hlinkClick r:id="" action="ppaction://hlinkshowjump?jump=nextslide"/>
            <a:extLst>
              <a:ext uri="{FF2B5EF4-FFF2-40B4-BE49-F238E27FC236}">
                <a16:creationId xmlns:a16="http://schemas.microsoft.com/office/drawing/2014/main" id="{ADAC750C-1FC5-05F3-19AA-D6606DBA4039}"/>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3" name="Graphic 9">
            <a:hlinkClick r:id="" action="ppaction://hlinkshowjump?jump=firstslide"/>
            <a:extLst>
              <a:ext uri="{FF2B5EF4-FFF2-40B4-BE49-F238E27FC236}">
                <a16:creationId xmlns:a16="http://schemas.microsoft.com/office/drawing/2014/main" id="{DC838645-7F32-6462-5EE8-76332F329A2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7E543D4E-7FAF-530F-3AB0-5E0F2DCD7584}"/>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
        <p:nvSpPr>
          <p:cNvPr id="13" name="Linked button">
            <a:hlinkClick r:id="rId21" action="ppaction://hlinksldjump"/>
            <a:extLst>
              <a:ext uri="{FF2B5EF4-FFF2-40B4-BE49-F238E27FC236}">
                <a16:creationId xmlns:a16="http://schemas.microsoft.com/office/drawing/2014/main" id="{2326EF65-9141-0CBD-7D08-2B4586B53D98}"/>
              </a:ext>
            </a:extLst>
          </p:cNvPr>
          <p:cNvSpPr/>
          <p:nvPr/>
        </p:nvSpPr>
        <p:spPr>
          <a:xfrm>
            <a:off x="8399562" y="5150694"/>
            <a:ext cx="2736751" cy="288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tx2"/>
                </a:solidFill>
              </a:rPr>
              <a:t>Summary</a:t>
            </a:r>
          </a:p>
        </p:txBody>
      </p:sp>
      <p:sp>
        <p:nvSpPr>
          <p:cNvPr id="15" name="Linked button">
            <a:hlinkClick r:id="rId22" action="ppaction://hlinksldjump"/>
            <a:extLst>
              <a:ext uri="{FF2B5EF4-FFF2-40B4-BE49-F238E27FC236}">
                <a16:creationId xmlns:a16="http://schemas.microsoft.com/office/drawing/2014/main" id="{25298A7D-2AD8-7258-0383-AA4C57AC92E5}"/>
              </a:ext>
            </a:extLst>
          </p:cNvPr>
          <p:cNvSpPr/>
          <p:nvPr/>
        </p:nvSpPr>
        <p:spPr>
          <a:xfrm>
            <a:off x="8399561" y="5568833"/>
            <a:ext cx="2736751" cy="288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tx2"/>
                </a:solidFill>
              </a:rPr>
              <a:t>Further reading</a:t>
            </a:r>
          </a:p>
        </p:txBody>
      </p:sp>
    </p:spTree>
    <p:extLst>
      <p:ext uri="{BB962C8B-B14F-4D97-AF65-F5344CB8AC3E}">
        <p14:creationId xmlns:p14="http://schemas.microsoft.com/office/powerpoint/2010/main" val="2869962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icture Placeholder 1">
            <a:extLst>
              <a:ext uri="{FF2B5EF4-FFF2-40B4-BE49-F238E27FC236}">
                <a16:creationId xmlns:a16="http://schemas.microsoft.com/office/drawing/2014/main" id="{9FE139B7-2466-97F2-9A29-12D545706B91}"/>
              </a:ext>
            </a:extLst>
          </p:cNvPr>
          <p:cNvSpPr txBox="1">
            <a:spLocks/>
          </p:cNvSpPr>
          <p:nvPr/>
        </p:nvSpPr>
        <p:spPr>
          <a:xfrm>
            <a:off x="839788" y="915988"/>
            <a:ext cx="3348037" cy="5284787"/>
          </a:xfrm>
          <a:prstGeom prst="roundRect">
            <a:avLst>
              <a:gd name="adj" fmla="val 5282"/>
            </a:avLst>
          </a:prstGeom>
          <a:solidFill>
            <a:schemeClr val="bg1">
              <a:lumMod val="95000"/>
            </a:schemeClr>
          </a:solidFill>
        </p:spPr>
        <p:txBody>
          <a:bodyPr/>
          <a:lstStyle>
            <a:lvl1pPr marL="228600" indent="-228600" algn="l" defTabSz="914400" rtl="0" eaLnBrk="1" latinLnBrk="0" hangingPunct="1">
              <a:lnSpc>
                <a:spcPct val="90000"/>
              </a:lnSpc>
              <a:spcBef>
                <a:spcPts val="1000"/>
              </a:spcBef>
              <a:buClrTx/>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1800" kern="1200">
                <a:solidFill>
                  <a:srgbClr val="000000"/>
                </a:solidFill>
                <a:latin typeface="+mj-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600" kern="1200">
                <a:solidFill>
                  <a:srgbClr val="000000"/>
                </a:solidFill>
                <a:latin typeface="+mj-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400" kern="1200">
                <a:solidFill>
                  <a:srgbClr val="000000"/>
                </a:solidFill>
                <a:latin typeface="+mj-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200" kern="1200">
                <a:solidFill>
                  <a:srgbClr val="0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SE"/>
              <a:t> </a:t>
            </a:r>
          </a:p>
        </p:txBody>
      </p:sp>
      <p:sp>
        <p:nvSpPr>
          <p:cNvPr id="38" name="Title 37">
            <a:extLst>
              <a:ext uri="{FF2B5EF4-FFF2-40B4-BE49-F238E27FC236}">
                <a16:creationId xmlns:a16="http://schemas.microsoft.com/office/drawing/2014/main" id="{564323C8-05B1-BEF8-67C9-CAAC3742BF3F}"/>
              </a:ext>
            </a:extLst>
          </p:cNvPr>
          <p:cNvSpPr>
            <a:spLocks noGrp="1"/>
          </p:cNvSpPr>
          <p:nvPr>
            <p:ph type="title"/>
          </p:nvPr>
        </p:nvSpPr>
        <p:spPr>
          <a:xfrm>
            <a:off x="5016500" y="916343"/>
            <a:ext cx="6337299" cy="1072795"/>
          </a:xfrm>
        </p:spPr>
        <p:txBody>
          <a:bodyPr/>
          <a:lstStyle/>
          <a:p>
            <a:r>
              <a:rPr lang="en-US" sz="1400" b="1" dirty="0"/>
              <a:t>Product and catheterization technique</a:t>
            </a:r>
            <a:br>
              <a:rPr lang="en-US" b="1" dirty="0"/>
            </a:br>
            <a:r>
              <a:rPr lang="en-US" b="1" dirty="0"/>
              <a:t>1.1 Catheter Choice </a:t>
            </a:r>
            <a:br>
              <a:rPr lang="en-US" b="1" dirty="0"/>
            </a:br>
            <a:r>
              <a:rPr lang="en" b="1" dirty="0"/>
              <a:t>– </a:t>
            </a:r>
            <a:r>
              <a:rPr lang="en-US" b="1" dirty="0"/>
              <a:t>factors to consider</a:t>
            </a:r>
            <a:endParaRPr lang="en-SE" b="1" dirty="0"/>
          </a:p>
        </p:txBody>
      </p:sp>
      <p:sp>
        <p:nvSpPr>
          <p:cNvPr id="3" name="Content Placeholder 2">
            <a:extLst>
              <a:ext uri="{FF2B5EF4-FFF2-40B4-BE49-F238E27FC236}">
                <a16:creationId xmlns:a16="http://schemas.microsoft.com/office/drawing/2014/main" id="{966FB05B-AD78-5064-BB3C-431359F9AED8}"/>
              </a:ext>
            </a:extLst>
          </p:cNvPr>
          <p:cNvSpPr>
            <a:spLocks noGrp="1"/>
          </p:cNvSpPr>
          <p:nvPr>
            <p:ph idx="1"/>
          </p:nvPr>
        </p:nvSpPr>
        <p:spPr/>
        <p:txBody>
          <a:bodyPr vert="horz" wrap="square" lIns="0" tIns="0" rIns="0" bIns="0" rtlCol="0" anchor="t">
            <a:noAutofit/>
          </a:bodyPr>
          <a:lstStyle/>
          <a:p>
            <a:r>
              <a:rPr lang="en-US" dirty="0"/>
              <a:t>Is the catheter length correct?</a:t>
            </a:r>
          </a:p>
          <a:p>
            <a:r>
              <a:rPr lang="en-US" dirty="0"/>
              <a:t>Is the bladder emptied completely?</a:t>
            </a:r>
          </a:p>
          <a:p>
            <a:r>
              <a:rPr lang="en-US" dirty="0"/>
              <a:t>Is the </a:t>
            </a:r>
            <a:r>
              <a:rPr lang="en-US" dirty="0" err="1"/>
              <a:t>charrière</a:t>
            </a:r>
            <a:r>
              <a:rPr lang="en-US" dirty="0"/>
              <a:t> size and tip type, correct?</a:t>
            </a:r>
          </a:p>
          <a:p>
            <a:r>
              <a:rPr lang="en-US" dirty="0"/>
              <a:t>Is the choice of the catheter adapted to </a:t>
            </a:r>
            <a:br>
              <a:rPr lang="en-US" dirty="0"/>
            </a:br>
            <a:r>
              <a:rPr lang="en-US" dirty="0"/>
              <a:t>the patient's lifestyle (function and handling)?</a:t>
            </a:r>
          </a:p>
          <a:p>
            <a:r>
              <a:rPr lang="en-US" dirty="0"/>
              <a:t>Is the catheterization frequency correct?</a:t>
            </a:r>
          </a:p>
          <a:p>
            <a:r>
              <a:rPr lang="en-US" dirty="0">
                <a:ea typeface="+mn-lt"/>
                <a:cs typeface="+mn-lt"/>
              </a:rPr>
              <a:t>Is the catheterized volume of urine less than 500 ml?</a:t>
            </a:r>
            <a:endParaRPr lang="en-US" dirty="0">
              <a:cs typeface="Calibri" panose="020F0502020204030204"/>
            </a:endParaRPr>
          </a:p>
          <a:p>
            <a:r>
              <a:rPr lang="en-US" dirty="0"/>
              <a:t>Are there clinical evidence regarding the safety of the product (e.g. clinical studies regarding long-term use)?</a:t>
            </a:r>
          </a:p>
        </p:txBody>
      </p:sp>
      <p:sp>
        <p:nvSpPr>
          <p:cNvPr id="39" name="Picture Placeholder 38">
            <a:extLst>
              <a:ext uri="{FF2B5EF4-FFF2-40B4-BE49-F238E27FC236}">
                <a16:creationId xmlns:a16="http://schemas.microsoft.com/office/drawing/2014/main" id="{56EBD0D2-20D0-CCF1-4A2D-BC03BF8D71FB}"/>
              </a:ext>
            </a:extLst>
          </p:cNvPr>
          <p:cNvSpPr>
            <a:spLocks noGrp="1"/>
          </p:cNvSpPr>
          <p:nvPr>
            <p:ph type="pic" sz="quarter" idx="10"/>
          </p:nvPr>
        </p:nvSpPr>
        <p:spPr/>
        <p:txBody>
          <a:bodyPr/>
          <a:lstStyle/>
          <a:p>
            <a:r>
              <a:rPr lang="en-SE"/>
              <a:t> </a:t>
            </a:r>
          </a:p>
        </p:txBody>
      </p:sp>
      <p:sp>
        <p:nvSpPr>
          <p:cNvPr id="6" name="Linked button">
            <a:hlinkClick r:id="rId3"/>
            <a:extLst>
              <a:ext uri="{FF2B5EF4-FFF2-40B4-BE49-F238E27FC236}">
                <a16:creationId xmlns:a16="http://schemas.microsoft.com/office/drawing/2014/main" id="{1AE488B0-903E-CCF2-C939-81EFDEB3DB29}"/>
              </a:ext>
            </a:extLst>
          </p:cNvPr>
          <p:cNvSpPr/>
          <p:nvPr/>
        </p:nvSpPr>
        <p:spPr>
          <a:xfrm>
            <a:off x="1481797" y="5492822"/>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sv-SE" sz="1400"/>
              <a:t>Read </a:t>
            </a:r>
            <a:r>
              <a:rPr lang="sv-SE" sz="1400" err="1"/>
              <a:t>more</a:t>
            </a:r>
            <a:endParaRPr lang="sv-SE" sz="1400"/>
          </a:p>
        </p:txBody>
      </p:sp>
      <p:grpSp>
        <p:nvGrpSpPr>
          <p:cNvPr id="28" name="Group 27">
            <a:extLst>
              <a:ext uri="{FF2B5EF4-FFF2-40B4-BE49-F238E27FC236}">
                <a16:creationId xmlns:a16="http://schemas.microsoft.com/office/drawing/2014/main" id="{4F25CF0F-BC62-851F-4044-DAA3516DFC36}"/>
              </a:ext>
            </a:extLst>
          </p:cNvPr>
          <p:cNvGrpSpPr/>
          <p:nvPr/>
        </p:nvGrpSpPr>
        <p:grpSpPr>
          <a:xfrm>
            <a:off x="1305518" y="1368389"/>
            <a:ext cx="2381693" cy="3744363"/>
            <a:chOff x="10230967" y="1382791"/>
            <a:chExt cx="2381693" cy="3744363"/>
          </a:xfrm>
          <a:effectLst/>
        </p:grpSpPr>
        <p:pic>
          <p:nvPicPr>
            <p:cNvPr id="29" name="Picture 28">
              <a:extLst>
                <a:ext uri="{FF2B5EF4-FFF2-40B4-BE49-F238E27FC236}">
                  <a16:creationId xmlns:a16="http://schemas.microsoft.com/office/drawing/2014/main" id="{E9E43BCF-F34E-A4BF-50B4-1C5E965E6634}"/>
                </a:ext>
              </a:extLst>
            </p:cNvPr>
            <p:cNvPicPr>
              <a:picLocks noChangeAspect="1"/>
            </p:cNvPicPr>
            <p:nvPr/>
          </p:nvPicPr>
          <p:blipFill>
            <a:blip r:embed="rId4">
              <a:extLst>
                <a:ext uri="{28A0092B-C50C-407E-A947-70E740481C1C}">
                  <a14:useLocalDpi xmlns:a14="http://schemas.microsoft.com/office/drawing/2010/main" val="0"/>
                </a:ext>
              </a:extLst>
            </a:blip>
            <a:srcRect l="4340" r="4340"/>
            <a:stretch/>
          </p:blipFill>
          <p:spPr>
            <a:xfrm>
              <a:off x="10230967" y="1382791"/>
              <a:ext cx="2381693" cy="1470429"/>
            </a:xfrm>
            <a:prstGeom prst="roundRect">
              <a:avLst>
                <a:gd name="adj" fmla="val 7482"/>
              </a:avLst>
            </a:prstGeom>
          </p:spPr>
        </p:pic>
        <p:sp>
          <p:nvSpPr>
            <p:cNvPr id="30" name="Freeform: Shape 29">
              <a:extLst>
                <a:ext uri="{FF2B5EF4-FFF2-40B4-BE49-F238E27FC236}">
                  <a16:creationId xmlns:a16="http://schemas.microsoft.com/office/drawing/2014/main" id="{D7FD034F-8D37-835E-8E15-7CD5CFFB51E3}"/>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Box 30">
              <a:extLst>
                <a:ext uri="{FF2B5EF4-FFF2-40B4-BE49-F238E27FC236}">
                  <a16:creationId xmlns:a16="http://schemas.microsoft.com/office/drawing/2014/main" id="{C201B90D-F402-ED69-D929-609AAB76B2B3}"/>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32" name="TextBox 31">
              <a:extLst>
                <a:ext uri="{FF2B5EF4-FFF2-40B4-BE49-F238E27FC236}">
                  <a16:creationId xmlns:a16="http://schemas.microsoft.com/office/drawing/2014/main" id="{D0791C52-2DAE-DEA8-9A4C-DE073BB54780}"/>
                </a:ext>
              </a:extLst>
            </p:cNvPr>
            <p:cNvSpPr txBox="1"/>
            <p:nvPr/>
          </p:nvSpPr>
          <p:spPr>
            <a:xfrm>
              <a:off x="10318755" y="2853220"/>
              <a:ext cx="2196000" cy="1508105"/>
            </a:xfrm>
            <a:prstGeom prst="rect">
              <a:avLst/>
            </a:prstGeom>
            <a:solidFill>
              <a:schemeClr val="bg1"/>
            </a:solidFill>
          </p:spPr>
          <p:txBody>
            <a:bodyPr wrap="square">
              <a:spAutoFit/>
            </a:bodyPr>
            <a:lstStyle/>
            <a:p>
              <a:pPr>
                <a:spcAft>
                  <a:spcPts val="600"/>
                </a:spcAft>
              </a:pPr>
              <a:r>
                <a:rPr lang="en-US" sz="1200" b="1">
                  <a:solidFill>
                    <a:srgbClr val="000000"/>
                  </a:solidFill>
                </a:rPr>
                <a:t>Long-Term Safety of Intermittent </a:t>
              </a:r>
              <a:r>
                <a:rPr lang="en-US" sz="1200" b="1" err="1">
                  <a:solidFill>
                    <a:srgbClr val="000000"/>
                  </a:solidFill>
                </a:rPr>
                <a:t>Catheterisation</a:t>
              </a:r>
              <a:endParaRPr lang="en-US" sz="1200">
                <a:solidFill>
                  <a:srgbClr val="000000"/>
                </a:solidFill>
              </a:endParaRPr>
            </a:p>
            <a:p>
              <a:r>
                <a:rPr lang="en-US" sz="900">
                  <a:solidFill>
                    <a:srgbClr val="000000"/>
                  </a:solidFill>
                </a:rPr>
                <a:t>Single-use hydrophilic catheters were developed in the early eighties to address long-term complications of intermittent </a:t>
              </a:r>
              <a:r>
                <a:rPr lang="en-US" sz="900" err="1">
                  <a:solidFill>
                    <a:srgbClr val="000000"/>
                  </a:solidFill>
                </a:rPr>
                <a:t>catheterisation</a:t>
              </a:r>
              <a:r>
                <a:rPr lang="en-US" sz="900">
                  <a:solidFill>
                    <a:srgbClr val="000000"/>
                  </a:solidFill>
                </a:rPr>
                <a:t> seen when reusing plastic catheters with add-on lubrication. As reported by </a:t>
              </a:r>
              <a:r>
                <a:rPr lang="en-US" sz="900" err="1">
                  <a:solidFill>
                    <a:srgbClr val="000000"/>
                  </a:solidFill>
                </a:rPr>
                <a:t>Wyndaele</a:t>
              </a:r>
              <a:r>
                <a:rPr lang="en-US" sz="900">
                  <a:solidFill>
                    <a:srgbClr val="000000"/>
                  </a:solidFill>
                </a:rPr>
                <a:t> and </a:t>
              </a:r>
              <a:r>
                <a:rPr lang="en-US" sz="900" err="1">
                  <a:solidFill>
                    <a:srgbClr val="000000"/>
                  </a:solidFill>
                </a:rPr>
                <a:t>Maes</a:t>
              </a:r>
              <a:r>
                <a:rPr lang="en-US" sz="900">
                  <a:solidFill>
                    <a:srgbClr val="000000"/>
                  </a:solidFill>
                </a:rPr>
                <a:t> and </a:t>
              </a:r>
              <a:r>
                <a:rPr lang="en-US" sz="900" err="1">
                  <a:solidFill>
                    <a:srgbClr val="000000"/>
                  </a:solidFill>
                </a:rPr>
                <a:t>Perrouin-Verbe</a:t>
              </a:r>
              <a:r>
                <a:rPr lang="en-US" sz="900">
                  <a:solidFill>
                    <a:srgbClr val="000000"/>
                  </a:solidFill>
                </a:rPr>
                <a:t> et al.</a:t>
              </a:r>
            </a:p>
          </p:txBody>
        </p:sp>
        <p:sp>
          <p:nvSpPr>
            <p:cNvPr id="33" name="TextBox 32">
              <a:extLst>
                <a:ext uri="{FF2B5EF4-FFF2-40B4-BE49-F238E27FC236}">
                  <a16:creationId xmlns:a16="http://schemas.microsoft.com/office/drawing/2014/main" id="{CA01AA03-75C2-9451-B3EC-4AA2E9A6D6B1}"/>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Bladder</a:t>
              </a:r>
            </a:p>
            <a:p>
              <a:r>
                <a:rPr lang="en-US" sz="900">
                  <a:solidFill>
                    <a:srgbClr val="000000"/>
                  </a:solidFill>
                  <a:latin typeface="Calibri" panose="020F0502020204030204"/>
                </a:rPr>
                <a:t>2 min</a:t>
              </a:r>
              <a:endParaRPr lang="en-US"/>
            </a:p>
          </p:txBody>
        </p:sp>
        <p:pic>
          <p:nvPicPr>
            <p:cNvPr id="34" name="Picture 33">
              <a:extLst>
                <a:ext uri="{FF2B5EF4-FFF2-40B4-BE49-F238E27FC236}">
                  <a16:creationId xmlns:a16="http://schemas.microsoft.com/office/drawing/2014/main" id="{F0885602-21DD-00D8-AAA5-FA07503106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35" name="Picture 34">
              <a:extLst>
                <a:ext uri="{FF2B5EF4-FFF2-40B4-BE49-F238E27FC236}">
                  <a16:creationId xmlns:a16="http://schemas.microsoft.com/office/drawing/2014/main" id="{0FBF5CC1-C5DF-AEB1-A759-C535744671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15" name="Rectangle: Rounded Corners 14">
            <a:extLst>
              <a:ext uri="{FF2B5EF4-FFF2-40B4-BE49-F238E27FC236}">
                <a16:creationId xmlns:a16="http://schemas.microsoft.com/office/drawing/2014/main" id="{77A1CB67-4958-17BC-46DA-50EF7E4BC328}"/>
              </a:ext>
            </a:extLst>
          </p:cNvPr>
          <p:cNvSpPr/>
          <p:nvPr/>
        </p:nvSpPr>
        <p:spPr>
          <a:xfrm>
            <a:off x="1305518" y="1368389"/>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554EC3D6-EE2B-CF5C-4640-4664BFF14D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4300" y="5561025"/>
            <a:ext cx="203521" cy="203521"/>
          </a:xfrm>
          <a:prstGeom prst="rect">
            <a:avLst/>
          </a:prstGeom>
        </p:spPr>
      </p:pic>
      <p:pic>
        <p:nvPicPr>
          <p:cNvPr id="2" name="Graphic 7">
            <a:hlinkClick r:id="" action="ppaction://hlinkshowjump?jump=nextslide"/>
            <a:extLst>
              <a:ext uri="{FF2B5EF4-FFF2-40B4-BE49-F238E27FC236}">
                <a16:creationId xmlns:a16="http://schemas.microsoft.com/office/drawing/2014/main" id="{E6495CC3-D353-214B-602C-6B72A0C4C87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10" action="ppaction://hlinksldjump"/>
            <a:extLst>
              <a:ext uri="{FF2B5EF4-FFF2-40B4-BE49-F238E27FC236}">
                <a16:creationId xmlns:a16="http://schemas.microsoft.com/office/drawing/2014/main" id="{54847B85-96BC-8191-5CE6-267D28C26A1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4A53646B-0001-CF66-D807-AC8172BB5CC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853529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085D886-0E11-A402-5E8D-D2643F8D3721}"/>
              </a:ext>
            </a:extLst>
          </p:cNvPr>
          <p:cNvSpPr>
            <a:spLocks noGrp="1"/>
          </p:cNvSpPr>
          <p:nvPr>
            <p:ph type="title"/>
          </p:nvPr>
        </p:nvSpPr>
        <p:spPr>
          <a:xfrm>
            <a:off x="5016500" y="915988"/>
            <a:ext cx="6337299" cy="1073150"/>
          </a:xfrm>
        </p:spPr>
        <p:txBody>
          <a:bodyPr anchor="b" anchorCtr="0">
            <a:noAutofit/>
          </a:bodyPr>
          <a:lstStyle/>
          <a:p>
            <a:pPr>
              <a:lnSpc>
                <a:spcPts val="3300"/>
              </a:lnSpc>
            </a:pPr>
            <a:r>
              <a:rPr lang="en-US" sz="1400" b="1"/>
              <a:t>Product and catheterization technique </a:t>
            </a:r>
            <a:br>
              <a:rPr lang="en-US" sz="3200" b="1"/>
            </a:br>
            <a:r>
              <a:rPr lang="en-US" sz="3200" b="1"/>
              <a:t>1.2 Catheter Choice</a:t>
            </a:r>
            <a:br>
              <a:rPr lang="en-US" sz="3200" b="1"/>
            </a:br>
            <a:r>
              <a:rPr lang="en" sz="3200" b="1"/>
              <a:t>– </a:t>
            </a:r>
            <a:r>
              <a:rPr lang="en-US" sz="3200" b="1"/>
              <a:t>factors to consider, continued</a:t>
            </a:r>
            <a:endParaRPr lang="en-US" sz="1400" b="1">
              <a:solidFill>
                <a:schemeClr val="accent3"/>
              </a:solidFill>
            </a:endParaRPr>
          </a:p>
        </p:txBody>
      </p:sp>
      <p:sp>
        <p:nvSpPr>
          <p:cNvPr id="3" name="Content Placeholder 2">
            <a:extLst>
              <a:ext uri="{FF2B5EF4-FFF2-40B4-BE49-F238E27FC236}">
                <a16:creationId xmlns:a16="http://schemas.microsoft.com/office/drawing/2014/main" id="{57696E30-9992-F04C-5DA8-EF1FCCC82054}"/>
              </a:ext>
            </a:extLst>
          </p:cNvPr>
          <p:cNvSpPr>
            <a:spLocks noGrp="1"/>
          </p:cNvSpPr>
          <p:nvPr>
            <p:ph idx="1"/>
          </p:nvPr>
        </p:nvSpPr>
        <p:spPr/>
        <p:txBody>
          <a:bodyPr>
            <a:noAutofit/>
          </a:bodyPr>
          <a:lstStyle/>
          <a:p>
            <a:pPr>
              <a:spcAft>
                <a:spcPts val="400"/>
              </a:spcAft>
            </a:pPr>
            <a:r>
              <a:rPr lang="en" sz="2000"/>
              <a:t>Is the product used according to </a:t>
            </a:r>
            <a:r>
              <a:rPr lang="en" sz="2000" b="1"/>
              <a:t>given instructions</a:t>
            </a:r>
            <a:r>
              <a:rPr lang="en" sz="2000"/>
              <a:t>?</a:t>
            </a:r>
          </a:p>
          <a:p>
            <a:pPr>
              <a:spcAft>
                <a:spcPts val="400"/>
              </a:spcAft>
            </a:pPr>
            <a:r>
              <a:rPr lang="en" sz="2000"/>
              <a:t>Does the patient need another </a:t>
            </a:r>
            <a:r>
              <a:rPr lang="en" sz="2000" b="1"/>
              <a:t>type of catheter</a:t>
            </a:r>
            <a:r>
              <a:rPr lang="en" sz="2000"/>
              <a:t>?</a:t>
            </a:r>
          </a:p>
          <a:p>
            <a:pPr>
              <a:spcAft>
                <a:spcPts val="400"/>
              </a:spcAft>
            </a:pPr>
            <a:r>
              <a:rPr lang="en" sz="2000"/>
              <a:t>Is the catheter </a:t>
            </a:r>
            <a:r>
              <a:rPr lang="en" sz="2000" b="1"/>
              <a:t>maintained clean </a:t>
            </a:r>
            <a:r>
              <a:rPr lang="en" sz="2000"/>
              <a:t>before and during insertion?</a:t>
            </a:r>
          </a:p>
          <a:p>
            <a:pPr>
              <a:spcAft>
                <a:spcPts val="400"/>
              </a:spcAft>
            </a:pPr>
            <a:r>
              <a:rPr lang="en" sz="2000"/>
              <a:t>Was a </a:t>
            </a:r>
            <a:r>
              <a:rPr lang="en" sz="2000" b="1"/>
              <a:t>hydrophilic</a:t>
            </a:r>
            <a:r>
              <a:rPr lang="en" sz="2000"/>
              <a:t> or non-hydrophilic catheter used? </a:t>
            </a:r>
          </a:p>
          <a:p>
            <a:endParaRPr lang="sv-SE"/>
          </a:p>
        </p:txBody>
      </p:sp>
      <p:sp>
        <p:nvSpPr>
          <p:cNvPr id="2" name="Picture Placeholder 1">
            <a:extLst>
              <a:ext uri="{FF2B5EF4-FFF2-40B4-BE49-F238E27FC236}">
                <a16:creationId xmlns:a16="http://schemas.microsoft.com/office/drawing/2014/main" id="{CA6B50BD-6FF4-972C-F815-C074354D55FA}"/>
              </a:ext>
            </a:extLst>
          </p:cNvPr>
          <p:cNvSpPr>
            <a:spLocks noGrp="1"/>
          </p:cNvSpPr>
          <p:nvPr>
            <p:ph type="pic" sz="quarter" idx="10"/>
          </p:nvPr>
        </p:nvSpPr>
        <p:spPr>
          <a:solidFill>
            <a:schemeClr val="bg1">
              <a:lumMod val="95000"/>
            </a:schemeClr>
          </a:solidFill>
        </p:spPr>
        <p:txBody>
          <a:bodyPr/>
          <a:lstStyle/>
          <a:p>
            <a:r>
              <a:rPr lang="en-SE"/>
              <a:t> </a:t>
            </a:r>
          </a:p>
        </p:txBody>
      </p:sp>
      <p:sp>
        <p:nvSpPr>
          <p:cNvPr id="4" name="Linked button">
            <a:hlinkClick r:id="rId3"/>
            <a:extLst>
              <a:ext uri="{FF2B5EF4-FFF2-40B4-BE49-F238E27FC236}">
                <a16:creationId xmlns:a16="http://schemas.microsoft.com/office/drawing/2014/main" id="{18822D15-EBBF-9C55-6F15-F289889EDE3A}"/>
              </a:ext>
            </a:extLst>
          </p:cNvPr>
          <p:cNvSpPr/>
          <p:nvPr/>
        </p:nvSpPr>
        <p:spPr>
          <a:xfrm>
            <a:off x="1491111" y="5489611"/>
            <a:ext cx="200587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sv-SE" sz="1400"/>
              <a:t>Read </a:t>
            </a:r>
            <a:r>
              <a:rPr lang="sv-SE" sz="1400" err="1"/>
              <a:t>more</a:t>
            </a:r>
            <a:endParaRPr lang="sv-SE" sz="1400"/>
          </a:p>
        </p:txBody>
      </p:sp>
      <p:sp>
        <p:nvSpPr>
          <p:cNvPr id="11" name="TextBox 10">
            <a:extLst>
              <a:ext uri="{FF2B5EF4-FFF2-40B4-BE49-F238E27FC236}">
                <a16:creationId xmlns:a16="http://schemas.microsoft.com/office/drawing/2014/main" id="{A95C965C-6909-93DA-7672-7A660BF1006D}"/>
              </a:ext>
            </a:extLst>
          </p:cNvPr>
          <p:cNvSpPr txBox="1"/>
          <p:nvPr/>
        </p:nvSpPr>
        <p:spPr>
          <a:xfrm>
            <a:off x="5016500" y="4515071"/>
            <a:ext cx="5384888" cy="430887"/>
          </a:xfrm>
          <a:prstGeom prst="rect">
            <a:avLst/>
          </a:prstGeom>
          <a:noFill/>
        </p:spPr>
        <p:txBody>
          <a:bodyPr wrap="square" lIns="0" tIns="0" rIns="0" bIns="0">
            <a:spAutoFit/>
          </a:bodyPr>
          <a:lstStyle/>
          <a:p>
            <a:r>
              <a:rPr lang="en" sz="1400" i="1">
                <a:solidFill>
                  <a:schemeClr val="bg1">
                    <a:lumMod val="50000"/>
                  </a:schemeClr>
                </a:solidFill>
              </a:rPr>
              <a:t>There is strong evidence showing that hydrophilic catheters are associated with fewer complications compared to non-hydrophilic.</a:t>
            </a:r>
          </a:p>
        </p:txBody>
      </p:sp>
      <p:grpSp>
        <p:nvGrpSpPr>
          <p:cNvPr id="40" name="Group 39">
            <a:extLst>
              <a:ext uri="{FF2B5EF4-FFF2-40B4-BE49-F238E27FC236}">
                <a16:creationId xmlns:a16="http://schemas.microsoft.com/office/drawing/2014/main" id="{87245791-93B9-B728-EE59-0049A23B0C7B}"/>
              </a:ext>
            </a:extLst>
          </p:cNvPr>
          <p:cNvGrpSpPr/>
          <p:nvPr/>
        </p:nvGrpSpPr>
        <p:grpSpPr>
          <a:xfrm>
            <a:off x="1314832" y="1368389"/>
            <a:ext cx="2381693" cy="3744363"/>
            <a:chOff x="10230967" y="1382791"/>
            <a:chExt cx="2381693" cy="3744363"/>
          </a:xfrm>
          <a:effectLst/>
        </p:grpSpPr>
        <p:pic>
          <p:nvPicPr>
            <p:cNvPr id="15" name="Picture 14">
              <a:extLst>
                <a:ext uri="{FF2B5EF4-FFF2-40B4-BE49-F238E27FC236}">
                  <a16:creationId xmlns:a16="http://schemas.microsoft.com/office/drawing/2014/main" id="{AC838A3A-3659-D042-5DDF-CCAC91AC7469}"/>
                </a:ext>
              </a:extLst>
            </p:cNvPr>
            <p:cNvPicPr>
              <a:picLocks noChangeAspect="1"/>
            </p:cNvPicPr>
            <p:nvPr/>
          </p:nvPicPr>
          <p:blipFill>
            <a:blip r:embed="rId4">
              <a:extLst>
                <a:ext uri="{28A0092B-C50C-407E-A947-70E740481C1C}">
                  <a14:useLocalDpi xmlns:a14="http://schemas.microsoft.com/office/drawing/2010/main" val="0"/>
                </a:ext>
              </a:extLst>
            </a:blip>
            <a:srcRect l="4340" r="4340"/>
            <a:stretch/>
          </p:blipFill>
          <p:spPr>
            <a:xfrm>
              <a:off x="10230967" y="1382791"/>
              <a:ext cx="2381693" cy="1470429"/>
            </a:xfrm>
            <a:prstGeom prst="roundRect">
              <a:avLst>
                <a:gd name="adj" fmla="val 7482"/>
              </a:avLst>
            </a:prstGeom>
          </p:spPr>
        </p:pic>
        <p:sp>
          <p:nvSpPr>
            <p:cNvPr id="24" name="Freeform: Shape 23">
              <a:extLst>
                <a:ext uri="{FF2B5EF4-FFF2-40B4-BE49-F238E27FC236}">
                  <a16:creationId xmlns:a16="http://schemas.microsoft.com/office/drawing/2014/main" id="{69738904-C5D6-C837-AFA4-06ED7097EA34}"/>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9480604F-662D-968D-5CAC-452AE42B98F0}"/>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26" name="TextBox 25">
              <a:extLst>
                <a:ext uri="{FF2B5EF4-FFF2-40B4-BE49-F238E27FC236}">
                  <a16:creationId xmlns:a16="http://schemas.microsoft.com/office/drawing/2014/main" id="{CAD3170B-1D47-35C5-AFAC-B54639C8B303}"/>
                </a:ext>
              </a:extLst>
            </p:cNvPr>
            <p:cNvSpPr txBox="1"/>
            <p:nvPr/>
          </p:nvSpPr>
          <p:spPr>
            <a:xfrm>
              <a:off x="10318755" y="2853220"/>
              <a:ext cx="2196000" cy="1508105"/>
            </a:xfrm>
            <a:prstGeom prst="rect">
              <a:avLst/>
            </a:prstGeom>
            <a:solidFill>
              <a:schemeClr val="bg1"/>
            </a:solidFill>
          </p:spPr>
          <p:txBody>
            <a:bodyPr wrap="square">
              <a:spAutoFit/>
            </a:bodyPr>
            <a:lstStyle/>
            <a:p>
              <a:pPr>
                <a:spcAft>
                  <a:spcPts val="600"/>
                </a:spcAft>
              </a:pPr>
              <a:r>
                <a:rPr lang="en-US" sz="1200" b="1">
                  <a:solidFill>
                    <a:srgbClr val="000000"/>
                  </a:solidFill>
                </a:rPr>
                <a:t>Hydrophilic Catheters and Lower Risk of Hematuria</a:t>
              </a:r>
            </a:p>
            <a:p>
              <a:pPr>
                <a:spcAft>
                  <a:spcPts val="600"/>
                </a:spcAft>
              </a:pPr>
              <a:r>
                <a:rPr lang="en-US" sz="900">
                  <a:solidFill>
                    <a:srgbClr val="000000"/>
                  </a:solidFill>
                </a:rPr>
                <a:t>A lubricated catheter is recommended to reduce damage to the urethra and lower the risk of hematuria which is a common complication. A cross-over study comparing different hydrophilic catheters showed an even lower frequency of hematuria in patients who chose </a:t>
              </a:r>
              <a:r>
                <a:rPr lang="en-US" sz="900" err="1">
                  <a:solidFill>
                    <a:srgbClr val="000000"/>
                  </a:solidFill>
                </a:rPr>
                <a:t>LoFric</a:t>
              </a:r>
              <a:r>
                <a:rPr lang="en-US" sz="900">
                  <a:solidFill>
                    <a:srgbClr val="000000"/>
                  </a:solidFill>
                </a:rPr>
                <a:t>.</a:t>
              </a:r>
            </a:p>
          </p:txBody>
        </p:sp>
        <p:sp>
          <p:nvSpPr>
            <p:cNvPr id="27" name="TextBox 26">
              <a:extLst>
                <a:ext uri="{FF2B5EF4-FFF2-40B4-BE49-F238E27FC236}">
                  <a16:creationId xmlns:a16="http://schemas.microsoft.com/office/drawing/2014/main" id="{A88846CE-16B6-2BFF-DA4F-0D05B9B6DC8E}"/>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Bladder</a:t>
              </a:r>
            </a:p>
            <a:p>
              <a:r>
                <a:rPr lang="en-US" sz="900">
                  <a:solidFill>
                    <a:srgbClr val="000000"/>
                  </a:solidFill>
                  <a:latin typeface="Calibri" panose="020F0502020204030204"/>
                </a:rPr>
                <a:t>5 min</a:t>
              </a:r>
              <a:endParaRPr lang="en-US"/>
            </a:p>
          </p:txBody>
        </p:sp>
        <p:pic>
          <p:nvPicPr>
            <p:cNvPr id="37" name="Picture 36">
              <a:extLst>
                <a:ext uri="{FF2B5EF4-FFF2-40B4-BE49-F238E27FC236}">
                  <a16:creationId xmlns:a16="http://schemas.microsoft.com/office/drawing/2014/main" id="{39833605-389C-EC7B-AB5E-602B5ECD7D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39" name="Picture 38">
              <a:extLst>
                <a:ext uri="{FF2B5EF4-FFF2-40B4-BE49-F238E27FC236}">
                  <a16:creationId xmlns:a16="http://schemas.microsoft.com/office/drawing/2014/main" id="{0BF92487-F0B1-CE07-5206-95BAB88A339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21" name="Rectangle: Rounded Corners 20">
            <a:extLst>
              <a:ext uri="{FF2B5EF4-FFF2-40B4-BE49-F238E27FC236}">
                <a16:creationId xmlns:a16="http://schemas.microsoft.com/office/drawing/2014/main" id="{55CA57A1-5991-895A-A8C6-0446A8FCE69B}"/>
              </a:ext>
            </a:extLst>
          </p:cNvPr>
          <p:cNvSpPr/>
          <p:nvPr/>
        </p:nvSpPr>
        <p:spPr>
          <a:xfrm>
            <a:off x="1314832" y="1368000"/>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0FCD5052-1958-61C6-90DB-3E2B662A35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1170" y="5561025"/>
            <a:ext cx="203521" cy="203521"/>
          </a:xfrm>
          <a:prstGeom prst="rect">
            <a:avLst/>
          </a:prstGeom>
        </p:spPr>
      </p:pic>
      <p:pic>
        <p:nvPicPr>
          <p:cNvPr id="6" name="Graphic 7">
            <a:hlinkClick r:id="" action="ppaction://hlinkshowjump?jump=nextslide"/>
            <a:extLst>
              <a:ext uri="{FF2B5EF4-FFF2-40B4-BE49-F238E27FC236}">
                <a16:creationId xmlns:a16="http://schemas.microsoft.com/office/drawing/2014/main" id="{4E88C51B-2258-53BE-2A01-67A9E6EADF2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12" name="Graphic 9">
            <a:hlinkClick r:id="rId10" action="ppaction://hlinksldjump"/>
            <a:extLst>
              <a:ext uri="{FF2B5EF4-FFF2-40B4-BE49-F238E27FC236}">
                <a16:creationId xmlns:a16="http://schemas.microsoft.com/office/drawing/2014/main" id="{D7C1585C-9069-398C-AF33-529E9EC8FAD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7B0CD40C-FE30-9DC9-8AFB-A3E25AF665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234236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838EF0F-62C5-A463-4D06-13356158929D}"/>
              </a:ext>
            </a:extLst>
          </p:cNvPr>
          <p:cNvSpPr>
            <a:spLocks noGrp="1"/>
          </p:cNvSpPr>
          <p:nvPr>
            <p:ph type="title"/>
          </p:nvPr>
        </p:nvSpPr>
        <p:spPr>
          <a:xfrm>
            <a:off x="5016500" y="908050"/>
            <a:ext cx="6337299" cy="1081088"/>
          </a:xfrm>
        </p:spPr>
        <p:txBody>
          <a:bodyPr anchor="b" anchorCtr="0">
            <a:noAutofit/>
          </a:bodyPr>
          <a:lstStyle/>
          <a:p>
            <a:pPr>
              <a:lnSpc>
                <a:spcPts val="3300"/>
              </a:lnSpc>
            </a:pPr>
            <a:r>
              <a:rPr lang="en-US" sz="1400" b="1"/>
              <a:t>Product and catheterization technique </a:t>
            </a:r>
            <a:br>
              <a:rPr lang="en-US" sz="3200" b="1"/>
            </a:br>
            <a:r>
              <a:rPr lang="en-US" sz="3200" b="1"/>
              <a:t>1.3 Non-touch Technology </a:t>
            </a:r>
            <a:br>
              <a:rPr lang="en-US" sz="3200" b="1"/>
            </a:br>
            <a:r>
              <a:rPr lang="en" sz="3200" b="1"/>
              <a:t>– </a:t>
            </a:r>
            <a:r>
              <a:rPr lang="en-US" sz="3200" b="1"/>
              <a:t>factors to consider</a:t>
            </a:r>
          </a:p>
        </p:txBody>
      </p:sp>
      <p:sp>
        <p:nvSpPr>
          <p:cNvPr id="3" name="Content Placeholder 2">
            <a:extLst>
              <a:ext uri="{FF2B5EF4-FFF2-40B4-BE49-F238E27FC236}">
                <a16:creationId xmlns:a16="http://schemas.microsoft.com/office/drawing/2014/main" id="{96796109-87FA-8C52-A521-ED1DE088007D}"/>
              </a:ext>
            </a:extLst>
          </p:cNvPr>
          <p:cNvSpPr>
            <a:spLocks noGrp="1"/>
          </p:cNvSpPr>
          <p:nvPr>
            <p:ph idx="1"/>
          </p:nvPr>
        </p:nvSpPr>
        <p:spPr>
          <a:xfrm>
            <a:off x="5016500" y="2276474"/>
            <a:ext cx="6337298" cy="2417585"/>
          </a:xfrm>
        </p:spPr>
        <p:txBody>
          <a:bodyPr wrap="square">
            <a:spAutoFit/>
          </a:bodyPr>
          <a:lstStyle/>
          <a:p>
            <a:r>
              <a:rPr lang="en" sz="2000"/>
              <a:t>Does the product enable </a:t>
            </a:r>
            <a:r>
              <a:rPr lang="en" sz="2000" b="1"/>
              <a:t>non-touch technology</a:t>
            </a:r>
            <a:r>
              <a:rPr lang="en" sz="2000"/>
              <a:t>?</a:t>
            </a:r>
          </a:p>
          <a:p>
            <a:pPr marL="263525" lvl="1" indent="0">
              <a:buNone/>
            </a:pPr>
            <a:r>
              <a:rPr lang="en" sz="1800" i="1"/>
              <a:t>Meaning the catheter has an easy-to-grip handle that helps the user to hold the catheter without having to touch the catheter surface.</a:t>
            </a:r>
            <a:endParaRPr lang="en" sz="1800"/>
          </a:p>
          <a:p>
            <a:pPr>
              <a:spcAft>
                <a:spcPts val="600"/>
              </a:spcAft>
            </a:pPr>
            <a:r>
              <a:rPr lang="en-US" sz="2000"/>
              <a:t>For patients and caregivers in the community setting, clean/non-touch rather than aseptic IC is agreed to be a safe and effective procedure with no increased risk of symptomatic UTI.</a:t>
            </a:r>
          </a:p>
        </p:txBody>
      </p:sp>
      <p:sp>
        <p:nvSpPr>
          <p:cNvPr id="2" name="Picture Placeholder 1">
            <a:extLst>
              <a:ext uri="{FF2B5EF4-FFF2-40B4-BE49-F238E27FC236}">
                <a16:creationId xmlns:a16="http://schemas.microsoft.com/office/drawing/2014/main" id="{DF0A39D6-EC9B-2FFC-80F1-A41C898C2AF4}"/>
              </a:ext>
            </a:extLst>
          </p:cNvPr>
          <p:cNvSpPr>
            <a:spLocks noGrp="1"/>
          </p:cNvSpPr>
          <p:nvPr>
            <p:ph type="pic" sz="quarter" idx="10"/>
          </p:nvPr>
        </p:nvSpPr>
        <p:spPr>
          <a:solidFill>
            <a:schemeClr val="bg1">
              <a:lumMod val="95000"/>
            </a:schemeClr>
          </a:solidFill>
        </p:spPr>
        <p:txBody>
          <a:bodyPr/>
          <a:lstStyle/>
          <a:p>
            <a:r>
              <a:rPr lang="en-SE"/>
              <a:t> </a:t>
            </a:r>
          </a:p>
        </p:txBody>
      </p:sp>
      <p:sp>
        <p:nvSpPr>
          <p:cNvPr id="15" name="Linked button">
            <a:hlinkClick r:id="rId3"/>
            <a:extLst>
              <a:ext uri="{FF2B5EF4-FFF2-40B4-BE49-F238E27FC236}">
                <a16:creationId xmlns:a16="http://schemas.microsoft.com/office/drawing/2014/main" id="{56EFCC4E-5A8A-5693-D535-AABBE24A163F}"/>
              </a:ext>
            </a:extLst>
          </p:cNvPr>
          <p:cNvSpPr/>
          <p:nvPr/>
        </p:nvSpPr>
        <p:spPr>
          <a:xfrm>
            <a:off x="1501780" y="5485421"/>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sv-SE" sz="1400"/>
              <a:t>Read </a:t>
            </a:r>
            <a:r>
              <a:rPr lang="sv-SE" sz="1400" err="1"/>
              <a:t>more</a:t>
            </a:r>
            <a:endParaRPr lang="sv-SE" sz="1400"/>
          </a:p>
        </p:txBody>
      </p:sp>
      <p:grpSp>
        <p:nvGrpSpPr>
          <p:cNvPr id="7" name="Group 6">
            <a:extLst>
              <a:ext uri="{FF2B5EF4-FFF2-40B4-BE49-F238E27FC236}">
                <a16:creationId xmlns:a16="http://schemas.microsoft.com/office/drawing/2014/main" id="{3566472C-2694-BDFB-8C18-F89B6D2481FA}"/>
              </a:ext>
            </a:extLst>
          </p:cNvPr>
          <p:cNvGrpSpPr/>
          <p:nvPr/>
        </p:nvGrpSpPr>
        <p:grpSpPr>
          <a:xfrm>
            <a:off x="1325501" y="1368389"/>
            <a:ext cx="2381693" cy="3744363"/>
            <a:chOff x="10230967" y="1382791"/>
            <a:chExt cx="2381693" cy="3744363"/>
          </a:xfrm>
          <a:effectLst/>
        </p:grpSpPr>
        <p:pic>
          <p:nvPicPr>
            <p:cNvPr id="11" name="Picture 10">
              <a:extLst>
                <a:ext uri="{FF2B5EF4-FFF2-40B4-BE49-F238E27FC236}">
                  <a16:creationId xmlns:a16="http://schemas.microsoft.com/office/drawing/2014/main" id="{1320F53C-51B1-CD10-2723-C1CBD3F5B6C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30967" y="1382791"/>
              <a:ext cx="2381693" cy="1470429"/>
            </a:xfrm>
            <a:prstGeom prst="roundRect">
              <a:avLst>
                <a:gd name="adj" fmla="val 7482"/>
              </a:avLst>
            </a:prstGeom>
          </p:spPr>
        </p:pic>
        <p:sp>
          <p:nvSpPr>
            <p:cNvPr id="12" name="Freeform: Shape 11">
              <a:extLst>
                <a:ext uri="{FF2B5EF4-FFF2-40B4-BE49-F238E27FC236}">
                  <a16:creationId xmlns:a16="http://schemas.microsoft.com/office/drawing/2014/main" id="{037A7DAA-8E43-10EB-E9C8-50CBB9994613}"/>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6951548C-B243-E792-B095-309FAD2CCC58}"/>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14" name="TextBox 13">
              <a:extLst>
                <a:ext uri="{FF2B5EF4-FFF2-40B4-BE49-F238E27FC236}">
                  <a16:creationId xmlns:a16="http://schemas.microsoft.com/office/drawing/2014/main" id="{03E44490-EF69-9FE8-EDD0-B5911443BE32}"/>
                </a:ext>
              </a:extLst>
            </p:cNvPr>
            <p:cNvSpPr txBox="1"/>
            <p:nvPr/>
          </p:nvSpPr>
          <p:spPr>
            <a:xfrm>
              <a:off x="10318755" y="2853220"/>
              <a:ext cx="2196000" cy="1369606"/>
            </a:xfrm>
            <a:prstGeom prst="rect">
              <a:avLst/>
            </a:prstGeom>
            <a:solidFill>
              <a:schemeClr val="bg1"/>
            </a:solidFill>
          </p:spPr>
          <p:txBody>
            <a:bodyPr wrap="square">
              <a:spAutoFit/>
            </a:bodyPr>
            <a:lstStyle/>
            <a:p>
              <a:pPr>
                <a:spcAft>
                  <a:spcPts val="600"/>
                </a:spcAft>
              </a:pPr>
              <a:r>
                <a:rPr lang="en-US" sz="1200" b="1">
                  <a:solidFill>
                    <a:srgbClr val="000000"/>
                  </a:solidFill>
                </a:rPr>
                <a:t>Scientific Review of No-Touch Catheter  Technique</a:t>
              </a:r>
            </a:p>
            <a:p>
              <a:pPr>
                <a:spcAft>
                  <a:spcPts val="600"/>
                </a:spcAft>
              </a:pPr>
              <a:r>
                <a:rPr lang="en-US" sz="900">
                  <a:solidFill>
                    <a:srgbClr val="000000"/>
                  </a:solidFill>
                </a:rPr>
                <a:t>Introduction of a no-touch catheter/technique for intermittent </a:t>
              </a:r>
              <a:r>
                <a:rPr lang="en-US" sz="900" err="1">
                  <a:solidFill>
                    <a:srgbClr val="000000"/>
                  </a:solidFill>
                </a:rPr>
                <a:t>catheterisation</a:t>
              </a:r>
              <a:r>
                <a:rPr lang="en-US" sz="900">
                  <a:solidFill>
                    <a:srgbClr val="000000"/>
                  </a:solidFill>
                </a:rPr>
                <a:t> seems to be well accepted both by caregivers and patients and it is not necessarily associated with higher costs.</a:t>
              </a:r>
            </a:p>
          </p:txBody>
        </p:sp>
        <p:sp>
          <p:nvSpPr>
            <p:cNvPr id="17" name="TextBox 16">
              <a:extLst>
                <a:ext uri="{FF2B5EF4-FFF2-40B4-BE49-F238E27FC236}">
                  <a16:creationId xmlns:a16="http://schemas.microsoft.com/office/drawing/2014/main" id="{48DB6CA8-58F4-F147-5009-96FF143E9A00}"/>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Bladder</a:t>
              </a:r>
            </a:p>
            <a:p>
              <a:r>
                <a:rPr lang="en-US" sz="900">
                  <a:solidFill>
                    <a:srgbClr val="000000"/>
                  </a:solidFill>
                  <a:latin typeface="Calibri" panose="020F0502020204030204"/>
                </a:rPr>
                <a:t>2 min</a:t>
              </a:r>
              <a:endParaRPr lang="en-US"/>
            </a:p>
          </p:txBody>
        </p:sp>
        <p:pic>
          <p:nvPicPr>
            <p:cNvPr id="18" name="Picture 17">
              <a:extLst>
                <a:ext uri="{FF2B5EF4-FFF2-40B4-BE49-F238E27FC236}">
                  <a16:creationId xmlns:a16="http://schemas.microsoft.com/office/drawing/2014/main" id="{00D1B094-594C-864F-9D41-288ED78FF5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7246" y="4654365"/>
              <a:ext cx="180680" cy="369332"/>
            </a:xfrm>
            <a:prstGeom prst="rect">
              <a:avLst/>
            </a:prstGeom>
          </p:spPr>
        </p:pic>
        <p:pic>
          <p:nvPicPr>
            <p:cNvPr id="19" name="Picture 18">
              <a:extLst>
                <a:ext uri="{FF2B5EF4-FFF2-40B4-BE49-F238E27FC236}">
                  <a16:creationId xmlns:a16="http://schemas.microsoft.com/office/drawing/2014/main" id="{02A0156C-AFAC-129B-9952-2ABCD01539D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254303" y="4782145"/>
              <a:ext cx="158812" cy="178215"/>
            </a:xfrm>
            <a:prstGeom prst="rect">
              <a:avLst/>
            </a:prstGeom>
          </p:spPr>
        </p:pic>
      </p:grpSp>
      <p:sp>
        <p:nvSpPr>
          <p:cNvPr id="22" name="Rectangle: Rounded Corners 21">
            <a:extLst>
              <a:ext uri="{FF2B5EF4-FFF2-40B4-BE49-F238E27FC236}">
                <a16:creationId xmlns:a16="http://schemas.microsoft.com/office/drawing/2014/main" id="{716219FB-224F-99AF-7EF0-153C0F8FC5B7}"/>
              </a:ext>
            </a:extLst>
          </p:cNvPr>
          <p:cNvSpPr/>
          <p:nvPr/>
        </p:nvSpPr>
        <p:spPr>
          <a:xfrm>
            <a:off x="1316460" y="1368000"/>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61088B71-D072-94AA-DC26-E7005C79F8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1170" y="5561025"/>
            <a:ext cx="203521" cy="203521"/>
          </a:xfrm>
          <a:prstGeom prst="rect">
            <a:avLst/>
          </a:prstGeom>
        </p:spPr>
      </p:pic>
      <p:sp>
        <p:nvSpPr>
          <p:cNvPr id="23" name="TextBox 22">
            <a:extLst>
              <a:ext uri="{FF2B5EF4-FFF2-40B4-BE49-F238E27FC236}">
                <a16:creationId xmlns:a16="http://schemas.microsoft.com/office/drawing/2014/main" id="{7236E804-ADAA-9412-1A30-AB4E89036326}"/>
              </a:ext>
            </a:extLst>
          </p:cNvPr>
          <p:cNvSpPr txBox="1"/>
          <p:nvPr/>
        </p:nvSpPr>
        <p:spPr>
          <a:xfrm>
            <a:off x="5016500" y="4870795"/>
            <a:ext cx="2645941" cy="276999"/>
          </a:xfrm>
          <a:prstGeom prst="rect">
            <a:avLst/>
          </a:prstGeom>
          <a:noFill/>
        </p:spPr>
        <p:txBody>
          <a:bodyPr wrap="square" lIns="0" tIns="0" rIns="0" bIns="0" rtlCol="0">
            <a:noAutofit/>
          </a:bodyPr>
          <a:lstStyle/>
          <a:p>
            <a:r>
              <a:rPr lang="en-SE" sz="1400" i="1">
                <a:solidFill>
                  <a:schemeClr val="bg1">
                    <a:lumMod val="50000"/>
                  </a:schemeClr>
                </a:solidFill>
              </a:rPr>
              <a:t>(</a:t>
            </a:r>
            <a:r>
              <a:rPr lang="en" sz="1400" i="1">
                <a:solidFill>
                  <a:schemeClr val="bg1">
                    <a:lumMod val="50000"/>
                  </a:schemeClr>
                </a:solidFill>
              </a:rPr>
              <a:t>EAUN IC guidelines 2024)</a:t>
            </a:r>
          </a:p>
        </p:txBody>
      </p:sp>
      <p:pic>
        <p:nvPicPr>
          <p:cNvPr id="4" name="Graphic 7">
            <a:hlinkClick r:id="" action="ppaction://hlinkshowjump?jump=nextslide"/>
            <a:extLst>
              <a:ext uri="{FF2B5EF4-FFF2-40B4-BE49-F238E27FC236}">
                <a16:creationId xmlns:a16="http://schemas.microsoft.com/office/drawing/2014/main" id="{C9FA8278-04BD-6CA9-D8FF-7E9468F6B1A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9" name="Graphic 9">
            <a:hlinkClick r:id="rId10" action="ppaction://hlinksldjump"/>
            <a:extLst>
              <a:ext uri="{FF2B5EF4-FFF2-40B4-BE49-F238E27FC236}">
                <a16:creationId xmlns:a16="http://schemas.microsoft.com/office/drawing/2014/main" id="{8A967321-40F5-95E9-47FF-A668D32912E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6" name="Graphic 6">
            <a:hlinkClick r:id="" action="ppaction://hlinkshowjump?jump=previousslide"/>
            <a:extLst>
              <a:ext uri="{FF2B5EF4-FFF2-40B4-BE49-F238E27FC236}">
                <a16:creationId xmlns:a16="http://schemas.microsoft.com/office/drawing/2014/main" id="{9AB0B8BB-FAE2-240C-991B-CE71B0A45B4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475733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3853C-94FF-3958-B083-CE9D0C1872EE}"/>
              </a:ext>
            </a:extLst>
          </p:cNvPr>
          <p:cNvSpPr txBox="1">
            <a:spLocks noGrp="1"/>
          </p:cNvSpPr>
          <p:nvPr>
            <p:ph type="title"/>
          </p:nvPr>
        </p:nvSpPr>
        <p:spPr/>
        <p:txBody>
          <a:bodyPr>
            <a:noAutofit/>
          </a:bodyPr>
          <a:lstStyle/>
          <a:p>
            <a:pPr lvl="0"/>
            <a:r>
              <a:rPr lang="en-US" sz="1400" b="1"/>
              <a:t>Product and catheterization technique </a:t>
            </a:r>
            <a:br>
              <a:rPr lang="en-US" sz="3200" b="1"/>
            </a:br>
            <a:r>
              <a:rPr lang="en-US" sz="3200" b="1"/>
              <a:t>1.4 </a:t>
            </a:r>
            <a:r>
              <a:rPr lang="en" b="1"/>
              <a:t>Hygiene </a:t>
            </a:r>
            <a:br>
              <a:rPr lang="en" b="1"/>
            </a:br>
            <a:r>
              <a:rPr lang="en" b="1"/>
              <a:t>– </a:t>
            </a:r>
            <a:r>
              <a:rPr lang="en-US" b="1"/>
              <a:t>factors </a:t>
            </a:r>
            <a:r>
              <a:rPr lang="en" b="1"/>
              <a:t>to consider</a:t>
            </a:r>
          </a:p>
        </p:txBody>
      </p:sp>
      <p:sp>
        <p:nvSpPr>
          <p:cNvPr id="3" name="Content Placeholder 2">
            <a:extLst>
              <a:ext uri="{FF2B5EF4-FFF2-40B4-BE49-F238E27FC236}">
                <a16:creationId xmlns:a16="http://schemas.microsoft.com/office/drawing/2014/main" id="{108B2A2B-0ECF-5682-3A76-654279C7522E}"/>
              </a:ext>
            </a:extLst>
          </p:cNvPr>
          <p:cNvSpPr txBox="1">
            <a:spLocks noGrp="1"/>
          </p:cNvSpPr>
          <p:nvPr>
            <p:ph idx="1"/>
          </p:nvPr>
        </p:nvSpPr>
        <p:spPr/>
        <p:txBody>
          <a:bodyPr>
            <a:noAutofit/>
          </a:bodyPr>
          <a:lstStyle/>
          <a:p>
            <a:pPr lvl="0">
              <a:lnSpc>
                <a:spcPct val="100000"/>
              </a:lnSpc>
            </a:pPr>
            <a:r>
              <a:rPr lang="en" b="1"/>
              <a:t>Hand wash </a:t>
            </a:r>
            <a:r>
              <a:rPr lang="en"/>
              <a:t>before and after IC</a:t>
            </a:r>
          </a:p>
          <a:p>
            <a:pPr lvl="0">
              <a:lnSpc>
                <a:spcPct val="100000"/>
              </a:lnSpc>
            </a:pPr>
            <a:r>
              <a:rPr lang="en" b="1"/>
              <a:t>Genital hygiene </a:t>
            </a:r>
            <a:r>
              <a:rPr lang="en"/>
              <a:t>with water and soap </a:t>
            </a:r>
            <a:br>
              <a:rPr lang="en"/>
            </a:br>
            <a:r>
              <a:rPr lang="en"/>
              <a:t>1 time/day or when needed</a:t>
            </a:r>
          </a:p>
          <a:p>
            <a:pPr lvl="1">
              <a:lnSpc>
                <a:spcPct val="100000"/>
              </a:lnSpc>
            </a:pPr>
            <a:r>
              <a:rPr lang="en"/>
              <a:t>Do not use antibacterial soap</a:t>
            </a:r>
          </a:p>
          <a:p>
            <a:pPr lvl="1">
              <a:lnSpc>
                <a:spcPct val="100000"/>
              </a:lnSpc>
            </a:pPr>
            <a:r>
              <a:rPr lang="en-US"/>
              <a:t>Women: wash from front to back</a:t>
            </a:r>
          </a:p>
          <a:p>
            <a:pPr lvl="1">
              <a:lnSpc>
                <a:spcPct val="100000"/>
              </a:lnSpc>
            </a:pPr>
            <a:r>
              <a:rPr lang="en-US"/>
              <a:t>Men: </a:t>
            </a:r>
            <a:r>
              <a:rPr lang="en"/>
              <a:t>pull back the foreskin</a:t>
            </a:r>
          </a:p>
        </p:txBody>
      </p:sp>
      <p:pic>
        <p:nvPicPr>
          <p:cNvPr id="12" name="Picture Placeholder 11" descr="A person washing their hands&#10;&#10;Description automatically generated">
            <a:extLst>
              <a:ext uri="{FF2B5EF4-FFF2-40B4-BE49-F238E27FC236}">
                <a16:creationId xmlns:a16="http://schemas.microsoft.com/office/drawing/2014/main" id="{8CC27080-40AE-17DE-23C0-292812FC4BB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6717" t="21794" r="9269" b="1963"/>
          <a:stretch/>
        </p:blipFill>
        <p:spPr>
          <a:xfrm>
            <a:off x="7180036" y="2269921"/>
            <a:ext cx="4172177" cy="3930854"/>
          </a:xfrm>
          <a:solidFill>
            <a:schemeClr val="bg1"/>
          </a:solidFill>
        </p:spPr>
      </p:pic>
      <p:pic>
        <p:nvPicPr>
          <p:cNvPr id="4" name="Graphic 7">
            <a:hlinkClick r:id="" action="ppaction://hlinkshowjump?jump=nextslide"/>
            <a:extLst>
              <a:ext uri="{FF2B5EF4-FFF2-40B4-BE49-F238E27FC236}">
                <a16:creationId xmlns:a16="http://schemas.microsoft.com/office/drawing/2014/main" id="{BF76B9AB-0173-BFE4-9517-5F13D1C52F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rId5" action="ppaction://hlinksldjump"/>
            <a:extLst>
              <a:ext uri="{FF2B5EF4-FFF2-40B4-BE49-F238E27FC236}">
                <a16:creationId xmlns:a16="http://schemas.microsoft.com/office/drawing/2014/main" id="{11611624-9CAD-BE1E-97CF-975AC1B7D3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E3E73B89-D0E1-13F0-4556-5B13A6CF7A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980864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CB72B-7DC4-F3E1-E2D2-25099DB8458A}"/>
              </a:ext>
            </a:extLst>
          </p:cNvPr>
          <p:cNvSpPr txBox="1">
            <a:spLocks noGrp="1"/>
          </p:cNvSpPr>
          <p:nvPr>
            <p:ph type="title"/>
          </p:nvPr>
        </p:nvSpPr>
        <p:spPr>
          <a:xfrm>
            <a:off x="838200" y="908050"/>
            <a:ext cx="10515600" cy="1081088"/>
          </a:xfrm>
        </p:spPr>
        <p:txBody>
          <a:bodyPr>
            <a:noAutofit/>
          </a:bodyPr>
          <a:lstStyle/>
          <a:p>
            <a:pPr lvl="0">
              <a:lnSpc>
                <a:spcPts val="3300"/>
              </a:lnSpc>
            </a:pPr>
            <a:r>
              <a:rPr lang="en-US" sz="1400" b="1"/>
              <a:t>Product and catheterization technique </a:t>
            </a:r>
            <a:br>
              <a:rPr lang="en-US" sz="3200" b="1"/>
            </a:br>
            <a:r>
              <a:rPr lang="en-US" sz="3200" b="1"/>
              <a:t>1.5 </a:t>
            </a:r>
            <a:r>
              <a:rPr lang="en" sz="3200" b="1"/>
              <a:t>Incomplete bladder emptying </a:t>
            </a:r>
            <a:br>
              <a:rPr lang="en" sz="3200" b="1"/>
            </a:br>
            <a:r>
              <a:rPr lang="en" sz="3200" b="1"/>
              <a:t>– </a:t>
            </a:r>
            <a:r>
              <a:rPr lang="en-US" sz="3200" b="1"/>
              <a:t>factors </a:t>
            </a:r>
            <a:r>
              <a:rPr lang="en" sz="3200" b="1"/>
              <a:t>to consider</a:t>
            </a:r>
          </a:p>
        </p:txBody>
      </p:sp>
      <p:sp>
        <p:nvSpPr>
          <p:cNvPr id="3" name="Content Placeholder 4">
            <a:extLst>
              <a:ext uri="{FF2B5EF4-FFF2-40B4-BE49-F238E27FC236}">
                <a16:creationId xmlns:a16="http://schemas.microsoft.com/office/drawing/2014/main" id="{3732FC78-7C8C-D11D-8550-531FDAF01815}"/>
              </a:ext>
            </a:extLst>
          </p:cNvPr>
          <p:cNvSpPr txBox="1">
            <a:spLocks noGrp="1"/>
          </p:cNvSpPr>
          <p:nvPr>
            <p:ph idx="1"/>
          </p:nvPr>
        </p:nvSpPr>
        <p:spPr>
          <a:xfrm>
            <a:off x="838199" y="2276475"/>
            <a:ext cx="10830173" cy="2897410"/>
          </a:xfrm>
        </p:spPr>
        <p:txBody>
          <a:bodyPr>
            <a:noAutofit/>
          </a:bodyPr>
          <a:lstStyle/>
          <a:p>
            <a:pPr>
              <a:lnSpc>
                <a:spcPct val="100000"/>
              </a:lnSpc>
              <a:spcAft>
                <a:spcPts val="400"/>
              </a:spcAft>
            </a:pPr>
            <a:r>
              <a:rPr lang="en" sz="2000" b="1" dirty="0"/>
              <a:t>Catheterization technique </a:t>
            </a:r>
            <a:r>
              <a:rPr lang="en" sz="2000" dirty="0"/>
              <a:t>such as pulling out the catheter slowly </a:t>
            </a:r>
            <a:r>
              <a:rPr lang="en" sz="2000" dirty="0" err="1"/>
              <a:t>etc</a:t>
            </a:r>
            <a:endParaRPr lang="en" sz="2000" dirty="0"/>
          </a:p>
          <a:p>
            <a:pPr>
              <a:lnSpc>
                <a:spcPct val="100000"/>
              </a:lnSpc>
              <a:spcAft>
                <a:spcPts val="400"/>
              </a:spcAft>
            </a:pPr>
            <a:r>
              <a:rPr lang="en" sz="2000" dirty="0"/>
              <a:t>Need for </a:t>
            </a:r>
            <a:r>
              <a:rPr lang="en" sz="2000" b="1" dirty="0"/>
              <a:t>longer catheter</a:t>
            </a:r>
          </a:p>
          <a:p>
            <a:pPr>
              <a:lnSpc>
                <a:spcPct val="100000"/>
              </a:lnSpc>
              <a:spcAft>
                <a:spcPts val="400"/>
              </a:spcAft>
            </a:pPr>
            <a:r>
              <a:rPr lang="en" sz="2000" dirty="0"/>
              <a:t>Increase </a:t>
            </a:r>
            <a:r>
              <a:rPr lang="en-US" sz="2000" b="1" dirty="0" err="1"/>
              <a:t>charrière</a:t>
            </a:r>
            <a:r>
              <a:rPr lang="en" sz="2000" b="1" dirty="0"/>
              <a:t> size</a:t>
            </a:r>
          </a:p>
          <a:p>
            <a:pPr>
              <a:lnSpc>
                <a:spcPct val="100000"/>
              </a:lnSpc>
              <a:spcAft>
                <a:spcPts val="400"/>
              </a:spcAft>
            </a:pPr>
            <a:r>
              <a:rPr lang="en" sz="2000" dirty="0"/>
              <a:t>Performing IC in the correct </a:t>
            </a:r>
            <a:r>
              <a:rPr lang="en" sz="2000" b="1" dirty="0"/>
              <a:t>position </a:t>
            </a:r>
            <a:r>
              <a:rPr lang="en-US" sz="2000" dirty="0"/>
              <a:t>to ensure complete bladder emptying. </a:t>
            </a:r>
            <a:endParaRPr lang="en" sz="2000" dirty="0"/>
          </a:p>
          <a:p>
            <a:pPr>
              <a:lnSpc>
                <a:spcPct val="100000"/>
              </a:lnSpc>
              <a:spcAft>
                <a:spcPts val="400"/>
              </a:spcAft>
            </a:pPr>
            <a:r>
              <a:rPr lang="en-US" sz="2000" b="1" dirty="0"/>
              <a:t>A greater body weight </a:t>
            </a:r>
            <a:r>
              <a:rPr lang="en-US" sz="2000" dirty="0"/>
              <a:t>may require a longer catheter.</a:t>
            </a:r>
          </a:p>
          <a:p>
            <a:pPr>
              <a:lnSpc>
                <a:spcPct val="100000"/>
              </a:lnSpc>
              <a:spcAft>
                <a:spcPts val="400"/>
              </a:spcAft>
            </a:pPr>
            <a:r>
              <a:rPr lang="en" sz="2000" dirty="0"/>
              <a:t>When required use </a:t>
            </a:r>
            <a:r>
              <a:rPr lang="en" sz="2000" b="1" dirty="0"/>
              <a:t>bladder scanner </a:t>
            </a:r>
            <a:r>
              <a:rPr lang="en" sz="2000" dirty="0"/>
              <a:t>to ensure the bladder is completely empty after IC.</a:t>
            </a:r>
          </a:p>
        </p:txBody>
      </p:sp>
      <p:sp>
        <p:nvSpPr>
          <p:cNvPr id="10" name="TextBox 9">
            <a:extLst>
              <a:ext uri="{FF2B5EF4-FFF2-40B4-BE49-F238E27FC236}">
                <a16:creationId xmlns:a16="http://schemas.microsoft.com/office/drawing/2014/main" id="{539C584A-36C4-0AD4-32C6-607BE092643B}"/>
              </a:ext>
            </a:extLst>
          </p:cNvPr>
          <p:cNvSpPr txBox="1"/>
          <p:nvPr/>
        </p:nvSpPr>
        <p:spPr>
          <a:xfrm>
            <a:off x="839788" y="5289627"/>
            <a:ext cx="6094070" cy="307777"/>
          </a:xfrm>
          <a:prstGeom prst="rect">
            <a:avLst/>
          </a:prstGeom>
          <a:noFill/>
        </p:spPr>
        <p:txBody>
          <a:bodyPr wrap="square">
            <a:spAutoFit/>
          </a:bodyPr>
          <a:lstStyle/>
          <a:p>
            <a:r>
              <a:rPr lang="en" sz="1400" i="1">
                <a:solidFill>
                  <a:schemeClr val="bg1">
                    <a:lumMod val="50000"/>
                  </a:schemeClr>
                </a:solidFill>
              </a:rPr>
              <a:t>EAUN IC guidelines 2024</a:t>
            </a:r>
            <a:endParaRPr lang="en-SE" sz="1400">
              <a:solidFill>
                <a:schemeClr val="bg1">
                  <a:lumMod val="50000"/>
                </a:schemeClr>
              </a:solidFill>
            </a:endParaRPr>
          </a:p>
        </p:txBody>
      </p:sp>
      <p:pic>
        <p:nvPicPr>
          <p:cNvPr id="4" name="Graphic 7">
            <a:hlinkClick r:id="" action="ppaction://hlinkshowjump?jump=nextslide"/>
            <a:extLst>
              <a:ext uri="{FF2B5EF4-FFF2-40B4-BE49-F238E27FC236}">
                <a16:creationId xmlns:a16="http://schemas.microsoft.com/office/drawing/2014/main" id="{3070EFC3-4959-B943-9560-E5E9EDD05F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rId4" action="ppaction://hlinksldjump"/>
            <a:extLst>
              <a:ext uri="{FF2B5EF4-FFF2-40B4-BE49-F238E27FC236}">
                <a16:creationId xmlns:a16="http://schemas.microsoft.com/office/drawing/2014/main" id="{23E95BA6-2A8E-F711-948A-281FA68986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D7664ED8-6F77-FFF7-4D2F-9EC59745D6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77452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AB82-3A5C-578C-0387-D3500EA65B59}"/>
              </a:ext>
            </a:extLst>
          </p:cNvPr>
          <p:cNvSpPr txBox="1">
            <a:spLocks noGrp="1"/>
          </p:cNvSpPr>
          <p:nvPr>
            <p:ph type="title"/>
          </p:nvPr>
        </p:nvSpPr>
        <p:spPr/>
        <p:txBody>
          <a:bodyPr>
            <a:noAutofit/>
          </a:bodyPr>
          <a:lstStyle/>
          <a:p>
            <a:pPr lvl="0">
              <a:lnSpc>
                <a:spcPts val="3300"/>
              </a:lnSpc>
            </a:pPr>
            <a:r>
              <a:rPr lang="en-US" sz="1400" b="1">
                <a:solidFill>
                  <a:srgbClr val="000000"/>
                </a:solidFill>
              </a:rPr>
              <a:t>Urine analysis dipstick/Urine culture</a:t>
            </a:r>
            <a:br>
              <a:rPr lang="en" sz="3200" b="1"/>
            </a:br>
            <a:r>
              <a:rPr lang="en" sz="3200" b="1"/>
              <a:t>2.1 Urine Analysis / Dipstick </a:t>
            </a:r>
            <a:br>
              <a:rPr lang="en" sz="3200" b="1"/>
            </a:br>
            <a:r>
              <a:rPr lang="en" sz="3200" b="1"/>
              <a:t>– </a:t>
            </a:r>
            <a:r>
              <a:rPr lang="en-US" sz="3200" b="1"/>
              <a:t>factors </a:t>
            </a:r>
            <a:r>
              <a:rPr lang="en" sz="3200" b="1"/>
              <a:t>to consider </a:t>
            </a:r>
          </a:p>
        </p:txBody>
      </p:sp>
      <p:sp>
        <p:nvSpPr>
          <p:cNvPr id="3" name="Content Placeholder 2">
            <a:extLst>
              <a:ext uri="{FF2B5EF4-FFF2-40B4-BE49-F238E27FC236}">
                <a16:creationId xmlns:a16="http://schemas.microsoft.com/office/drawing/2014/main" id="{BC645591-1EA1-F6F0-4503-84EDDEF11D4A}"/>
              </a:ext>
            </a:extLst>
          </p:cNvPr>
          <p:cNvSpPr txBox="1">
            <a:spLocks noGrp="1"/>
          </p:cNvSpPr>
          <p:nvPr>
            <p:ph idx="1"/>
          </p:nvPr>
        </p:nvSpPr>
        <p:spPr/>
        <p:txBody>
          <a:bodyPr>
            <a:normAutofit/>
          </a:bodyPr>
          <a:lstStyle/>
          <a:p>
            <a:r>
              <a:rPr lang="en" sz="2000"/>
              <a:t>Positive nitrite</a:t>
            </a:r>
          </a:p>
          <a:p>
            <a:r>
              <a:rPr lang="en" sz="2000"/>
              <a:t>Leukocytes </a:t>
            </a:r>
            <a:r>
              <a:rPr lang="en" sz="1800" i="1">
                <a:solidFill>
                  <a:schemeClr val="accent3"/>
                </a:solidFill>
              </a:rPr>
              <a:t> </a:t>
            </a:r>
          </a:p>
          <a:p>
            <a:r>
              <a:rPr lang="en" sz="2000"/>
              <a:t>Glucose in the urine</a:t>
            </a:r>
          </a:p>
          <a:p>
            <a:r>
              <a:rPr lang="en" sz="2000"/>
              <a:t>Hematuria </a:t>
            </a:r>
          </a:p>
          <a:p>
            <a:r>
              <a:rPr lang="en" sz="2000"/>
              <a:t>Bacteria </a:t>
            </a:r>
            <a:endParaRPr lang="sv-SE" sz="2000"/>
          </a:p>
        </p:txBody>
      </p:sp>
      <p:pic>
        <p:nvPicPr>
          <p:cNvPr id="11" name="Picture Placeholder 10" descr="A close-up of a test tube&#10;&#10;Description automatically generated">
            <a:extLst>
              <a:ext uri="{FF2B5EF4-FFF2-40B4-BE49-F238E27FC236}">
                <a16:creationId xmlns:a16="http://schemas.microsoft.com/office/drawing/2014/main" id="{27448A57-D11B-C678-5EB3-381926450FA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620" r="14620"/>
          <a:stretch/>
        </p:blipFill>
        <p:spPr/>
      </p:pic>
    </p:spTree>
    <p:extLst>
      <p:ext uri="{BB962C8B-B14F-4D97-AF65-F5344CB8AC3E}">
        <p14:creationId xmlns:p14="http://schemas.microsoft.com/office/powerpoint/2010/main" val="4223385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6A37-2334-556A-2F70-2B02460D6466}"/>
              </a:ext>
            </a:extLst>
          </p:cNvPr>
          <p:cNvSpPr>
            <a:spLocks noGrp="1"/>
          </p:cNvSpPr>
          <p:nvPr>
            <p:ph type="title"/>
          </p:nvPr>
        </p:nvSpPr>
        <p:spPr>
          <a:xfrm>
            <a:off x="839788" y="908050"/>
            <a:ext cx="10512425" cy="1081088"/>
          </a:xfrm>
        </p:spPr>
        <p:txBody>
          <a:bodyPr>
            <a:noAutofit/>
          </a:bodyPr>
          <a:lstStyle/>
          <a:p>
            <a:pPr>
              <a:lnSpc>
                <a:spcPts val="3300"/>
              </a:lnSpc>
            </a:pPr>
            <a:r>
              <a:rPr lang="en-US" sz="1400" b="1">
                <a:solidFill>
                  <a:srgbClr val="000000"/>
                </a:solidFill>
              </a:rPr>
              <a:t>Urine analysis dipstick/Urine culture</a:t>
            </a:r>
            <a:r>
              <a:rPr lang="en" sz="3200" b="1"/>
              <a:t> </a:t>
            </a:r>
            <a:br>
              <a:rPr lang="en" sz="3200" b="1"/>
            </a:br>
            <a:r>
              <a:rPr lang="en" sz="3200" b="1"/>
              <a:t>2.2 Urine culture </a:t>
            </a:r>
            <a:br>
              <a:rPr lang="en" sz="3200" b="1"/>
            </a:br>
            <a:r>
              <a:rPr lang="en" sz="3200" b="1"/>
              <a:t>– </a:t>
            </a:r>
            <a:r>
              <a:rPr lang="en-US" sz="3200" b="1"/>
              <a:t>factors</a:t>
            </a:r>
            <a:r>
              <a:rPr lang="en" sz="3200" b="1"/>
              <a:t> to consider </a:t>
            </a:r>
          </a:p>
        </p:txBody>
      </p:sp>
      <p:sp>
        <p:nvSpPr>
          <p:cNvPr id="3" name="Content Placeholder 2">
            <a:extLst>
              <a:ext uri="{FF2B5EF4-FFF2-40B4-BE49-F238E27FC236}">
                <a16:creationId xmlns:a16="http://schemas.microsoft.com/office/drawing/2014/main" id="{3AF3BB77-F6E4-4CA3-9198-9151F883789D}"/>
              </a:ext>
            </a:extLst>
          </p:cNvPr>
          <p:cNvSpPr>
            <a:spLocks noGrp="1"/>
          </p:cNvSpPr>
          <p:nvPr>
            <p:ph idx="1"/>
          </p:nvPr>
        </p:nvSpPr>
        <p:spPr/>
        <p:txBody>
          <a:bodyPr>
            <a:normAutofit/>
          </a:bodyPr>
          <a:lstStyle/>
          <a:p>
            <a:r>
              <a:rPr lang="en-US" sz="2000"/>
              <a:t>Correctly completed </a:t>
            </a:r>
            <a:r>
              <a:rPr lang="en-US" sz="2000" b="1"/>
              <a:t>urine culture </a:t>
            </a:r>
            <a:r>
              <a:rPr lang="en-US" b="1"/>
              <a:t>collection</a:t>
            </a:r>
            <a:endParaRPr lang="en-US" sz="2000" b="1"/>
          </a:p>
          <a:p>
            <a:r>
              <a:rPr lang="en-US" sz="2000"/>
              <a:t>Check outcome from </a:t>
            </a:r>
            <a:r>
              <a:rPr lang="en-US" sz="2000" b="1"/>
              <a:t>previous urine culture</a:t>
            </a:r>
          </a:p>
          <a:p>
            <a:r>
              <a:rPr lang="en-US" sz="2000"/>
              <a:t>Type of </a:t>
            </a:r>
            <a:r>
              <a:rPr lang="en-US" sz="2000" b="1"/>
              <a:t>UTI pathogens</a:t>
            </a:r>
          </a:p>
          <a:p>
            <a:r>
              <a:rPr lang="en-US" sz="2000"/>
              <a:t>Correct </a:t>
            </a:r>
            <a:r>
              <a:rPr lang="en-US" sz="2000" b="1"/>
              <a:t>urine sampling </a:t>
            </a:r>
            <a:r>
              <a:rPr lang="en-US" sz="2000"/>
              <a:t>for the person using IC</a:t>
            </a:r>
          </a:p>
          <a:p>
            <a:r>
              <a:rPr lang="en" sz="2000" b="1">
                <a:latin typeface="Calibri" pitchFamily="34"/>
              </a:rPr>
              <a:t>Stone-forming</a:t>
            </a:r>
            <a:r>
              <a:rPr lang="en" sz="2000" b="0">
                <a:latin typeface="Calibri" pitchFamily="34"/>
              </a:rPr>
              <a:t> bacteria in the urine</a:t>
            </a:r>
          </a:p>
          <a:p>
            <a:pPr marL="0" indent="0">
              <a:buNone/>
            </a:pPr>
            <a:endParaRPr lang="en-US" sz="2000"/>
          </a:p>
        </p:txBody>
      </p:sp>
      <p:pic>
        <p:nvPicPr>
          <p:cNvPr id="11" name="Picture Placeholder 10" descr="A hand holding a test tube with yellow liquid&#10;&#10;Description automatically generated">
            <a:extLst>
              <a:ext uri="{FF2B5EF4-FFF2-40B4-BE49-F238E27FC236}">
                <a16:creationId xmlns:a16="http://schemas.microsoft.com/office/drawing/2014/main" id="{9D4D8C4D-0C69-DB9D-B1F8-2FD9B346BFA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620" r="14620"/>
          <a:stretch/>
        </p:blipFill>
        <p:spPr>
          <a:xfrm flipH="1">
            <a:off x="7180036" y="2269921"/>
            <a:ext cx="4172177" cy="3930854"/>
          </a:xfrm>
        </p:spPr>
      </p:pic>
      <p:sp>
        <p:nvSpPr>
          <p:cNvPr id="15" name="TextBox 14">
            <a:extLst>
              <a:ext uri="{FF2B5EF4-FFF2-40B4-BE49-F238E27FC236}">
                <a16:creationId xmlns:a16="http://schemas.microsoft.com/office/drawing/2014/main" id="{96F35BBD-6047-AD49-C820-CFD88878CE66}"/>
              </a:ext>
            </a:extLst>
          </p:cNvPr>
          <p:cNvSpPr txBox="1"/>
          <p:nvPr/>
        </p:nvSpPr>
        <p:spPr>
          <a:xfrm>
            <a:off x="839788" y="4473294"/>
            <a:ext cx="6094070" cy="276999"/>
          </a:xfrm>
          <a:prstGeom prst="rect">
            <a:avLst/>
          </a:prstGeom>
          <a:noFill/>
        </p:spPr>
        <p:txBody>
          <a:bodyPr wrap="square" lIns="0" tIns="0" rIns="0" bIns="0">
            <a:noAutofit/>
          </a:bodyPr>
          <a:lstStyle/>
          <a:p>
            <a:r>
              <a:rPr lang="en-US" sz="1400" i="1">
                <a:solidFill>
                  <a:schemeClr val="bg1">
                    <a:lumMod val="50000"/>
                  </a:schemeClr>
                </a:solidFill>
              </a:rPr>
              <a:t>See notes for further details</a:t>
            </a:r>
            <a:endParaRPr lang="en-SE" sz="1400" i="1">
              <a:solidFill>
                <a:schemeClr val="bg1">
                  <a:lumMod val="50000"/>
                </a:schemeClr>
              </a:solidFill>
            </a:endParaRPr>
          </a:p>
        </p:txBody>
      </p:sp>
      <p:sp>
        <p:nvSpPr>
          <p:cNvPr id="16" name="TextBox 15">
            <a:extLst>
              <a:ext uri="{FF2B5EF4-FFF2-40B4-BE49-F238E27FC236}">
                <a16:creationId xmlns:a16="http://schemas.microsoft.com/office/drawing/2014/main" id="{7FD5E5D1-473F-2478-C64D-A28169B4C95A}"/>
              </a:ext>
            </a:extLst>
          </p:cNvPr>
          <p:cNvSpPr txBox="1"/>
          <p:nvPr/>
        </p:nvSpPr>
        <p:spPr>
          <a:xfrm>
            <a:off x="7464287" y="-1540565"/>
            <a:ext cx="184731" cy="369332"/>
          </a:xfrm>
          <a:prstGeom prst="rect">
            <a:avLst/>
          </a:prstGeom>
          <a:noFill/>
          <a:ln>
            <a:solidFill>
              <a:schemeClr val="tx2"/>
            </a:solidFill>
          </a:ln>
        </p:spPr>
        <p:txBody>
          <a:bodyPr wrap="none" rtlCol="0">
            <a:spAutoFit/>
          </a:bodyPr>
          <a:lstStyle/>
          <a:p>
            <a:endParaRPr lang="en-SE"/>
          </a:p>
        </p:txBody>
      </p:sp>
      <p:pic>
        <p:nvPicPr>
          <p:cNvPr id="4" name="Graphic 7">
            <a:hlinkClick r:id="" action="ppaction://hlinkshowjump?jump=nextslide"/>
            <a:extLst>
              <a:ext uri="{FF2B5EF4-FFF2-40B4-BE49-F238E27FC236}">
                <a16:creationId xmlns:a16="http://schemas.microsoft.com/office/drawing/2014/main" id="{1E46B1E4-7D07-D81B-1F3E-902838FE73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rId5" action="ppaction://hlinksldjump"/>
            <a:extLst>
              <a:ext uri="{FF2B5EF4-FFF2-40B4-BE49-F238E27FC236}">
                <a16:creationId xmlns:a16="http://schemas.microsoft.com/office/drawing/2014/main" id="{2465E66D-6532-CA3B-6E0B-8136A2535D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BA45D639-3D21-20A4-0522-67E33AC989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207562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8876-7809-B483-EFA4-AF42D5A5D2BE}"/>
              </a:ext>
            </a:extLst>
          </p:cNvPr>
          <p:cNvSpPr txBox="1">
            <a:spLocks noGrp="1"/>
          </p:cNvSpPr>
          <p:nvPr>
            <p:ph type="title"/>
          </p:nvPr>
        </p:nvSpPr>
        <p:spPr>
          <a:xfrm>
            <a:off x="5664200" y="915988"/>
            <a:ext cx="5689600" cy="1073150"/>
          </a:xfrm>
        </p:spPr>
        <p:txBody>
          <a:bodyPr>
            <a:normAutofit/>
          </a:bodyPr>
          <a:lstStyle/>
          <a:p>
            <a:pPr lvl="0"/>
            <a:r>
              <a:rPr lang="en-US" sz="1400" b="1">
                <a:solidFill>
                  <a:srgbClr val="000000"/>
                </a:solidFill>
              </a:rPr>
              <a:t>Micturition list</a:t>
            </a:r>
            <a:br>
              <a:rPr lang="en-US" b="1"/>
            </a:br>
            <a:r>
              <a:rPr lang="en-US" b="1"/>
              <a:t>3.1 Micturition/voiding frequency</a:t>
            </a:r>
          </a:p>
        </p:txBody>
      </p:sp>
      <p:sp>
        <p:nvSpPr>
          <p:cNvPr id="3" name="Content Placeholder 2">
            <a:extLst>
              <a:ext uri="{FF2B5EF4-FFF2-40B4-BE49-F238E27FC236}">
                <a16:creationId xmlns:a16="http://schemas.microsoft.com/office/drawing/2014/main" id="{34A41984-29FD-8858-F5A6-B2A8865DBA31}"/>
              </a:ext>
            </a:extLst>
          </p:cNvPr>
          <p:cNvSpPr txBox="1">
            <a:spLocks noGrp="1"/>
          </p:cNvSpPr>
          <p:nvPr>
            <p:ph idx="1"/>
          </p:nvPr>
        </p:nvSpPr>
        <p:spPr>
          <a:xfrm>
            <a:off x="5664200" y="2276474"/>
            <a:ext cx="5689598" cy="3924301"/>
          </a:xfrm>
        </p:spPr>
        <p:txBody>
          <a:bodyPr>
            <a:normAutofit/>
          </a:bodyPr>
          <a:lstStyle/>
          <a:p>
            <a:r>
              <a:rPr lang="en-US" dirty="0"/>
              <a:t>Bladder emptying frequency</a:t>
            </a:r>
          </a:p>
          <a:p>
            <a:pPr lvl="1"/>
            <a:r>
              <a:rPr lang="en-US" noProof="0" dirty="0"/>
              <a:t>Regular emptying during the day, 4</a:t>
            </a:r>
            <a:r>
              <a:rPr lang="en-US" dirty="0"/>
              <a:t>-</a:t>
            </a:r>
            <a:r>
              <a:rPr lang="en-US" noProof="0" dirty="0"/>
              <a:t>6 times/day</a:t>
            </a:r>
          </a:p>
          <a:p>
            <a:r>
              <a:rPr lang="en-US" dirty="0"/>
              <a:t>Should not exceed </a:t>
            </a:r>
            <a:r>
              <a:rPr lang="en-US" noProof="0" dirty="0"/>
              <a:t>500 ml of urine </a:t>
            </a:r>
            <a:br>
              <a:rPr lang="en-US" noProof="0" dirty="0"/>
            </a:br>
            <a:r>
              <a:rPr lang="en-US" noProof="0" dirty="0"/>
              <a:t>in total for each occasion </a:t>
            </a:r>
            <a:r>
              <a:rPr lang="en" noProof="0" dirty="0"/>
              <a:t>(EAUN IC guidelines 2024)</a:t>
            </a:r>
            <a:endParaRPr lang="en-US" noProof="0" dirty="0"/>
          </a:p>
          <a:p>
            <a:pPr lvl="1"/>
            <a:r>
              <a:rPr lang="en-US" dirty="0"/>
              <a:t>T</a:t>
            </a:r>
            <a:r>
              <a:rPr lang="en-US" noProof="0" dirty="0"/>
              <a:t>his accounts for both the catheterized </a:t>
            </a:r>
            <a:br>
              <a:rPr lang="en-US" noProof="0" dirty="0"/>
            </a:br>
            <a:r>
              <a:rPr lang="en-US" noProof="0" dirty="0"/>
              <a:t>volume of urine + spontaneous micturition. </a:t>
            </a:r>
          </a:p>
          <a:p>
            <a:r>
              <a:rPr lang="en-US" noProof="0" dirty="0"/>
              <a:t>Total volume urine approx. 1000-2000 ml/day</a:t>
            </a:r>
          </a:p>
          <a:p>
            <a:pPr lvl="1"/>
            <a:r>
              <a:rPr lang="en-US" dirty="0"/>
              <a:t>Fluid intake per day should be 1500-2000 ml</a:t>
            </a:r>
          </a:p>
        </p:txBody>
      </p:sp>
      <p:pic>
        <p:nvPicPr>
          <p:cNvPr id="13" name="Picture Placeholder 12">
            <a:extLst>
              <a:ext uri="{FF2B5EF4-FFF2-40B4-BE49-F238E27FC236}">
                <a16:creationId xmlns:a16="http://schemas.microsoft.com/office/drawing/2014/main" id="{37324C0D-C55A-D0DB-1A2D-5BB55B0FEB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557" r="10557"/>
          <a:stretch/>
        </p:blipFill>
        <p:spPr>
          <a:xfrm>
            <a:off x="839788" y="915988"/>
            <a:ext cx="4176612" cy="5284787"/>
          </a:xfrm>
        </p:spPr>
      </p:pic>
      <p:sp>
        <p:nvSpPr>
          <p:cNvPr id="11" name="Linked button">
            <a:hlinkClick r:id="rId4"/>
            <a:extLst>
              <a:ext uri="{FF2B5EF4-FFF2-40B4-BE49-F238E27FC236}">
                <a16:creationId xmlns:a16="http://schemas.microsoft.com/office/drawing/2014/main" id="{EAF674F9-E3FC-E1C5-C5C6-F3D131185016}"/>
              </a:ext>
            </a:extLst>
          </p:cNvPr>
          <p:cNvSpPr/>
          <p:nvPr/>
        </p:nvSpPr>
        <p:spPr>
          <a:xfrm>
            <a:off x="5664199" y="5108107"/>
            <a:ext cx="5688013"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36000" rtlCol="0" anchor="ctr"/>
          <a:lstStyle/>
          <a:p>
            <a:pPr algn="ctr"/>
            <a:r>
              <a:rPr lang="en-US" sz="1400"/>
              <a:t>Download a Voiding Diary</a:t>
            </a:r>
          </a:p>
        </p:txBody>
      </p:sp>
      <p:pic>
        <p:nvPicPr>
          <p:cNvPr id="18" name="Graphic 17">
            <a:extLst>
              <a:ext uri="{FF2B5EF4-FFF2-40B4-BE49-F238E27FC236}">
                <a16:creationId xmlns:a16="http://schemas.microsoft.com/office/drawing/2014/main" id="{1AA3C006-D2CE-C72F-43BB-A3581F21CA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17669" y="5178463"/>
            <a:ext cx="203521" cy="203521"/>
          </a:xfrm>
          <a:prstGeom prst="rect">
            <a:avLst/>
          </a:prstGeom>
        </p:spPr>
      </p:pic>
      <p:pic>
        <p:nvPicPr>
          <p:cNvPr id="5" name="Graphic 7">
            <a:hlinkClick r:id="" action="ppaction://hlinkshowjump?jump=nextslide"/>
            <a:extLst>
              <a:ext uri="{FF2B5EF4-FFF2-40B4-BE49-F238E27FC236}">
                <a16:creationId xmlns:a16="http://schemas.microsoft.com/office/drawing/2014/main" id="{63B1F5D4-6975-522C-546A-CE86672AF37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8" action="ppaction://hlinksldjump"/>
            <a:extLst>
              <a:ext uri="{FF2B5EF4-FFF2-40B4-BE49-F238E27FC236}">
                <a16:creationId xmlns:a16="http://schemas.microsoft.com/office/drawing/2014/main" id="{2AA22C97-61F0-6F8F-ACF0-6EF1D9CE82B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0EA22B92-88EF-C07F-6CCC-048AF0826E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37702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6">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5088-E0F6-BB15-7434-02F19F918C4D}"/>
              </a:ext>
            </a:extLst>
          </p:cNvPr>
          <p:cNvSpPr txBox="1">
            <a:spLocks noGrp="1"/>
          </p:cNvSpPr>
          <p:nvPr>
            <p:ph type="title"/>
          </p:nvPr>
        </p:nvSpPr>
        <p:spPr/>
        <p:txBody>
          <a:bodyPr/>
          <a:lstStyle/>
          <a:p>
            <a:pPr lvl="0"/>
            <a:r>
              <a:rPr lang="en-US" sz="1400" b="1">
                <a:solidFill>
                  <a:srgbClr val="000000"/>
                </a:solidFill>
              </a:rPr>
              <a:t>Micturition list</a:t>
            </a:r>
            <a:br>
              <a:rPr lang="en" b="1"/>
            </a:br>
            <a:r>
              <a:rPr lang="en" b="1"/>
              <a:t>3.2 Micturition </a:t>
            </a:r>
            <a:br>
              <a:rPr lang="en" b="1"/>
            </a:br>
            <a:r>
              <a:rPr lang="en" b="1"/>
              <a:t>– </a:t>
            </a:r>
            <a:r>
              <a:rPr lang="en-US" b="1"/>
              <a:t>factors </a:t>
            </a:r>
            <a:r>
              <a:rPr lang="en" b="1"/>
              <a:t>to consider</a:t>
            </a:r>
          </a:p>
        </p:txBody>
      </p:sp>
      <p:sp>
        <p:nvSpPr>
          <p:cNvPr id="3" name="Content Placeholder 2">
            <a:extLst>
              <a:ext uri="{FF2B5EF4-FFF2-40B4-BE49-F238E27FC236}">
                <a16:creationId xmlns:a16="http://schemas.microsoft.com/office/drawing/2014/main" id="{7A0E1725-D389-7A2F-1D75-635F9F1EB188}"/>
              </a:ext>
            </a:extLst>
          </p:cNvPr>
          <p:cNvSpPr txBox="1">
            <a:spLocks noGrp="1"/>
          </p:cNvSpPr>
          <p:nvPr>
            <p:ph idx="1"/>
          </p:nvPr>
        </p:nvSpPr>
        <p:spPr/>
        <p:txBody>
          <a:bodyPr/>
          <a:lstStyle/>
          <a:p>
            <a:pPr lvl="0"/>
            <a:r>
              <a:rPr lang="en"/>
              <a:t>Does fluid intake </a:t>
            </a:r>
            <a:r>
              <a:rPr lang="en" b="1"/>
              <a:t>need to be increased/decreased </a:t>
            </a:r>
            <a:br>
              <a:rPr lang="en" b="1"/>
            </a:br>
            <a:r>
              <a:rPr lang="en"/>
              <a:t>based on the micturition list?</a:t>
            </a:r>
          </a:p>
          <a:p>
            <a:pPr lvl="0"/>
            <a:r>
              <a:rPr lang="en"/>
              <a:t>Does the </a:t>
            </a:r>
            <a:r>
              <a:rPr lang="en" b="1"/>
              <a:t>catheterization frequency </a:t>
            </a:r>
            <a:br>
              <a:rPr lang="en" b="1"/>
            </a:br>
            <a:r>
              <a:rPr lang="en"/>
              <a:t>need to be increased/decreased?</a:t>
            </a:r>
          </a:p>
          <a:p>
            <a:pPr lvl="0"/>
            <a:r>
              <a:rPr lang="en"/>
              <a:t>Is there a need for </a:t>
            </a:r>
            <a:r>
              <a:rPr lang="en" b="1"/>
              <a:t>extra support </a:t>
            </a:r>
            <a:r>
              <a:rPr lang="en"/>
              <a:t>from </a:t>
            </a:r>
            <a:br>
              <a:rPr lang="en"/>
            </a:br>
            <a:r>
              <a:rPr lang="en"/>
              <a:t>caregivers/family members about fluid intake?</a:t>
            </a:r>
          </a:p>
          <a:p>
            <a:pPr lvl="0"/>
            <a:r>
              <a:rPr lang="en"/>
              <a:t>Can a </a:t>
            </a:r>
            <a:r>
              <a:rPr lang="en" b="1"/>
              <a:t>reminder,</a:t>
            </a:r>
            <a:r>
              <a:rPr lang="en"/>
              <a:t> such as an alarm via </a:t>
            </a:r>
            <a:br>
              <a:rPr lang="en"/>
            </a:br>
            <a:r>
              <a:rPr lang="en"/>
              <a:t>mobile phone help?</a:t>
            </a:r>
          </a:p>
          <a:p>
            <a:pPr lvl="0"/>
            <a:endParaRPr lang="sv-SE"/>
          </a:p>
          <a:p>
            <a:pPr lvl="0"/>
            <a:endParaRPr lang="sv-SE"/>
          </a:p>
        </p:txBody>
      </p:sp>
      <p:pic>
        <p:nvPicPr>
          <p:cNvPr id="4" name="Graphic 7">
            <a:hlinkClick r:id="" action="ppaction://hlinkshowjump?jump=nextslide"/>
            <a:extLst>
              <a:ext uri="{FF2B5EF4-FFF2-40B4-BE49-F238E27FC236}">
                <a16:creationId xmlns:a16="http://schemas.microsoft.com/office/drawing/2014/main" id="{B9F3F484-4528-A6A7-5416-EEFAD6B775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rId4" action="ppaction://hlinksldjump"/>
            <a:extLst>
              <a:ext uri="{FF2B5EF4-FFF2-40B4-BE49-F238E27FC236}">
                <a16:creationId xmlns:a16="http://schemas.microsoft.com/office/drawing/2014/main" id="{AF5EE350-23A6-9105-AD06-53880ADE19E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5942EE70-32E5-D68D-0F84-47E7739C8E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785126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38F720D7-D741-8C75-BD8E-DE7A24AC2C03}"/>
              </a:ext>
            </a:extLst>
          </p:cNvPr>
          <p:cNvSpPr>
            <a:spLocks noGrp="1"/>
          </p:cNvSpPr>
          <p:nvPr>
            <p:ph type="pic" sz="quarter" idx="10"/>
          </p:nvPr>
        </p:nvSpPr>
        <p:spPr>
          <a:xfrm>
            <a:off x="839788" y="915988"/>
            <a:ext cx="4779186" cy="5284787"/>
          </a:xfrm>
          <a:solidFill>
            <a:schemeClr val="bg1">
              <a:lumMod val="95000"/>
            </a:schemeClr>
          </a:solidFill>
        </p:spPr>
        <p:txBody>
          <a:bodyPr/>
          <a:lstStyle/>
          <a:p>
            <a:r>
              <a:rPr lang="en-SE"/>
              <a:t> </a:t>
            </a:r>
          </a:p>
        </p:txBody>
      </p:sp>
      <p:sp>
        <p:nvSpPr>
          <p:cNvPr id="2" name="Title 1">
            <a:extLst>
              <a:ext uri="{FF2B5EF4-FFF2-40B4-BE49-F238E27FC236}">
                <a16:creationId xmlns:a16="http://schemas.microsoft.com/office/drawing/2014/main" id="{6A33E73C-097E-2573-6EB0-396F8E684454}"/>
              </a:ext>
            </a:extLst>
          </p:cNvPr>
          <p:cNvSpPr>
            <a:spLocks noGrp="1"/>
          </p:cNvSpPr>
          <p:nvPr>
            <p:ph type="title"/>
          </p:nvPr>
        </p:nvSpPr>
        <p:spPr>
          <a:xfrm>
            <a:off x="6266774" y="916343"/>
            <a:ext cx="5087025" cy="1054121"/>
          </a:xfrm>
        </p:spPr>
        <p:txBody>
          <a:bodyPr>
            <a:noAutofit/>
          </a:bodyPr>
          <a:lstStyle/>
          <a:p>
            <a:r>
              <a:rPr lang="en-US"/>
              <a:t>How to use this tool</a:t>
            </a:r>
          </a:p>
        </p:txBody>
      </p:sp>
      <p:sp>
        <p:nvSpPr>
          <p:cNvPr id="3" name="Content Placeholder 2">
            <a:extLst>
              <a:ext uri="{FF2B5EF4-FFF2-40B4-BE49-F238E27FC236}">
                <a16:creationId xmlns:a16="http://schemas.microsoft.com/office/drawing/2014/main" id="{8A17F27D-E8E7-1263-FC16-7FD1F3E11BD1}"/>
              </a:ext>
            </a:extLst>
          </p:cNvPr>
          <p:cNvSpPr>
            <a:spLocks noGrp="1"/>
          </p:cNvSpPr>
          <p:nvPr>
            <p:ph idx="1"/>
          </p:nvPr>
        </p:nvSpPr>
        <p:spPr>
          <a:xfrm>
            <a:off x="6266774" y="2276474"/>
            <a:ext cx="5087025" cy="3924301"/>
          </a:xfrm>
        </p:spPr>
        <p:txBody>
          <a:bodyPr vert="horz" wrap="square" lIns="0" tIns="0" rIns="0" bIns="0" rtlCol="0" anchor="t">
            <a:noAutofit/>
          </a:bodyPr>
          <a:lstStyle/>
          <a:p>
            <a:pPr marL="0" indent="0">
              <a:lnSpc>
                <a:spcPct val="100000"/>
              </a:lnSpc>
              <a:spcAft>
                <a:spcPts val="1200"/>
              </a:spcAft>
              <a:buNone/>
            </a:pPr>
            <a:r>
              <a:rPr lang="en-US"/>
              <a:t>The presentation needs to be downloaded </a:t>
            </a:r>
            <a:br>
              <a:rPr lang="en-US"/>
            </a:br>
            <a:r>
              <a:rPr lang="en-US"/>
              <a:t>and in </a:t>
            </a:r>
            <a:r>
              <a:rPr lang="en-US" b="1"/>
              <a:t>presenter view </a:t>
            </a:r>
            <a:r>
              <a:rPr lang="en-US"/>
              <a:t>for full functionality </a:t>
            </a:r>
            <a:br>
              <a:rPr lang="en-US"/>
            </a:br>
            <a:r>
              <a:rPr lang="en-US" sz="2000" i="1"/>
              <a:t>(meaning to be able to click </a:t>
            </a:r>
            <a:r>
              <a:rPr lang="en-US" i="1"/>
              <a:t>hyperlinks</a:t>
            </a:r>
            <a:r>
              <a:rPr lang="en-US" sz="2000" i="1"/>
              <a:t> AND </a:t>
            </a:r>
            <a:br>
              <a:rPr lang="en-US" sz="2000" i="1"/>
            </a:br>
            <a:r>
              <a:rPr lang="en-US" sz="2000" i="1"/>
              <a:t>read the information in notes at the same time)</a:t>
            </a:r>
          </a:p>
          <a:p>
            <a:pPr marL="457200" indent="-457200">
              <a:lnSpc>
                <a:spcPct val="100000"/>
              </a:lnSpc>
              <a:spcBef>
                <a:spcPts val="600"/>
              </a:spcBef>
              <a:buAutoNum type="arabicPeriod"/>
            </a:pPr>
            <a:r>
              <a:rPr lang="en-US"/>
              <a:t>Start a slide show</a:t>
            </a:r>
          </a:p>
          <a:p>
            <a:pPr marL="457200" indent="-457200">
              <a:lnSpc>
                <a:spcPct val="100000"/>
              </a:lnSpc>
              <a:spcBef>
                <a:spcPts val="600"/>
              </a:spcBef>
              <a:buAutoNum type="arabicPeriod"/>
            </a:pPr>
            <a:r>
              <a:rPr lang="en-US"/>
              <a:t>Press the button with three dots</a:t>
            </a:r>
          </a:p>
          <a:p>
            <a:pPr marL="457200" indent="-457200">
              <a:lnSpc>
                <a:spcPct val="100000"/>
              </a:lnSpc>
              <a:spcBef>
                <a:spcPts val="600"/>
              </a:spcBef>
              <a:buAutoNum type="arabicPeriod"/>
            </a:pPr>
            <a:r>
              <a:rPr lang="en-US"/>
              <a:t>Choose </a:t>
            </a:r>
            <a:r>
              <a:rPr lang="en-US" b="1"/>
              <a:t>Show presenter view</a:t>
            </a:r>
          </a:p>
          <a:p>
            <a:pPr marL="457200" indent="-457200">
              <a:lnSpc>
                <a:spcPts val="1200"/>
              </a:lnSpc>
              <a:spcBef>
                <a:spcPts val="600"/>
              </a:spcBef>
              <a:spcAft>
                <a:spcPts val="600"/>
              </a:spcAft>
              <a:buFont typeface="Arial" panose="020B0604020202020204" pitchFamily="34" charset="0"/>
              <a:buAutoNum type="arabicPeriod"/>
            </a:pPr>
            <a:endParaRPr lang="en-US"/>
          </a:p>
          <a:p>
            <a:pPr marL="0" indent="0">
              <a:lnSpc>
                <a:spcPct val="100000"/>
              </a:lnSpc>
              <a:spcBef>
                <a:spcPts val="1200"/>
              </a:spcBef>
              <a:buNone/>
            </a:pPr>
            <a:r>
              <a:rPr lang="en-US" sz="1600"/>
              <a:t>Useful shortcuts;</a:t>
            </a:r>
          </a:p>
          <a:p>
            <a:pPr marL="0" indent="0">
              <a:lnSpc>
                <a:spcPct val="100000"/>
              </a:lnSpc>
              <a:spcBef>
                <a:spcPts val="600"/>
              </a:spcBef>
              <a:buNone/>
            </a:pPr>
            <a:r>
              <a:rPr lang="en-US" sz="1600"/>
              <a:t>F5 = View in presentation mode</a:t>
            </a:r>
          </a:p>
          <a:p>
            <a:pPr marL="0" indent="0">
              <a:lnSpc>
                <a:spcPct val="100000"/>
              </a:lnSpc>
              <a:spcBef>
                <a:spcPts val="600"/>
              </a:spcBef>
              <a:buNone/>
            </a:pPr>
            <a:r>
              <a:rPr lang="en-US" sz="1600"/>
              <a:t>ESC = End presentation mode</a:t>
            </a:r>
          </a:p>
        </p:txBody>
      </p:sp>
      <p:pic>
        <p:nvPicPr>
          <p:cNvPr id="8" name="Graphic 7">
            <a:hlinkClick r:id="" action="ppaction://hlinkshowjump?jump=nextslide"/>
            <a:extLst>
              <a:ext uri="{FF2B5EF4-FFF2-40B4-BE49-F238E27FC236}">
                <a16:creationId xmlns:a16="http://schemas.microsoft.com/office/drawing/2014/main" id="{B782F245-E484-6A29-83A2-F3D50F5AF3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10" name="Graphic 9">
            <a:hlinkClick r:id="" action="ppaction://hlinkshowjump?jump=firstslide"/>
            <a:extLst>
              <a:ext uri="{FF2B5EF4-FFF2-40B4-BE49-F238E27FC236}">
                <a16:creationId xmlns:a16="http://schemas.microsoft.com/office/drawing/2014/main" id="{E0C5C8CB-86A2-41D1-E7B7-FC9D8D8B24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2C7E9037-9EA7-3B2F-7505-4C36809162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34" name="Picture 33" descr="A black background with a black square&#10;&#10;Description automatically generated with medium confidence">
            <a:extLst>
              <a:ext uri="{FF2B5EF4-FFF2-40B4-BE49-F238E27FC236}">
                <a16:creationId xmlns:a16="http://schemas.microsoft.com/office/drawing/2014/main" id="{CB719952-1D24-956B-7853-69ABE9FFE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084" y="5614024"/>
            <a:ext cx="3272432" cy="327991"/>
          </a:xfrm>
          <a:prstGeom prst="rect">
            <a:avLst/>
          </a:prstGeom>
        </p:spPr>
      </p:pic>
      <p:sp>
        <p:nvSpPr>
          <p:cNvPr id="4" name="TextBox 3">
            <a:extLst>
              <a:ext uri="{FF2B5EF4-FFF2-40B4-BE49-F238E27FC236}">
                <a16:creationId xmlns:a16="http://schemas.microsoft.com/office/drawing/2014/main" id="{6D33420F-EF94-2762-3595-40869792BFDC}"/>
              </a:ext>
            </a:extLst>
          </p:cNvPr>
          <p:cNvSpPr txBox="1"/>
          <p:nvPr/>
        </p:nvSpPr>
        <p:spPr>
          <a:xfrm>
            <a:off x="2958410" y="593794"/>
            <a:ext cx="2160000" cy="4666814"/>
          </a:xfrm>
          <a:prstGeom prst="rect">
            <a:avLst/>
          </a:prstGeom>
          <a:solidFill>
            <a:schemeClr val="bg1"/>
          </a:solidFill>
          <a:ln>
            <a:solidFill>
              <a:srgbClr val="000000"/>
            </a:solidFill>
          </a:ln>
        </p:spPr>
        <p:txBody>
          <a:bodyPr wrap="square" tIns="180000" bIns="90000" rtlCol="0">
            <a:spAutoFit/>
          </a:bodyPr>
          <a:lstStyle/>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Last Viewed</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Custom Show	˃</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Show Presenter View</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Screen	˃</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Arrow Options	˃</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Subtitle Settings	˃</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Camera	˃</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Keep Slides Updated</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Update Slides</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Pause</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End Show</a:t>
            </a:r>
          </a:p>
        </p:txBody>
      </p:sp>
      <p:cxnSp>
        <p:nvCxnSpPr>
          <p:cNvPr id="6" name="Straight Connector 5">
            <a:extLst>
              <a:ext uri="{FF2B5EF4-FFF2-40B4-BE49-F238E27FC236}">
                <a16:creationId xmlns:a16="http://schemas.microsoft.com/office/drawing/2014/main" id="{E7FE1340-6730-EEBB-11FD-0F1BC9D8B707}"/>
              </a:ext>
            </a:extLst>
          </p:cNvPr>
          <p:cNvCxnSpPr/>
          <p:nvPr/>
        </p:nvCxnSpPr>
        <p:spPr>
          <a:xfrm>
            <a:off x="2945710" y="1456103"/>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7C592DA-AE53-B1EA-B14B-8B06EA61892E}"/>
              </a:ext>
            </a:extLst>
          </p:cNvPr>
          <p:cNvCxnSpPr/>
          <p:nvPr/>
        </p:nvCxnSpPr>
        <p:spPr>
          <a:xfrm>
            <a:off x="2945710" y="2688003"/>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F228AF-DFB1-A562-61EA-AE3B60EBB776}"/>
              </a:ext>
            </a:extLst>
          </p:cNvPr>
          <p:cNvCxnSpPr/>
          <p:nvPr/>
        </p:nvCxnSpPr>
        <p:spPr>
          <a:xfrm>
            <a:off x="2945710" y="35412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78C7BD-E519-BEF4-CD4A-FD4B0EB7FF71}"/>
              </a:ext>
            </a:extLst>
          </p:cNvPr>
          <p:cNvCxnSpPr/>
          <p:nvPr/>
        </p:nvCxnSpPr>
        <p:spPr>
          <a:xfrm>
            <a:off x="2945710" y="43921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3091C8-4063-0EC1-B69B-2AFDF8FC3D67}"/>
              </a:ext>
            </a:extLst>
          </p:cNvPr>
          <p:cNvCxnSpPr/>
          <p:nvPr/>
        </p:nvCxnSpPr>
        <p:spPr>
          <a:xfrm>
            <a:off x="2945710" y="47985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3A966AE-FAB6-04C7-60BE-3C72B92F96C0}"/>
              </a:ext>
            </a:extLst>
          </p:cNvPr>
          <p:cNvSpPr/>
          <p:nvPr/>
        </p:nvSpPr>
        <p:spPr>
          <a:xfrm>
            <a:off x="2958410" y="1473200"/>
            <a:ext cx="2160000" cy="396000"/>
          </a:xfrm>
          <a:prstGeom prst="rect">
            <a:avLst/>
          </a:prstGeom>
          <a:solidFill>
            <a:srgbClr val="00000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CA09CF8E-F408-3063-142A-49495579F5F1}"/>
              </a:ext>
            </a:extLst>
          </p:cNvPr>
          <p:cNvSpPr/>
          <p:nvPr/>
        </p:nvSpPr>
        <p:spPr>
          <a:xfrm rot="10800000">
            <a:off x="4056926" y="5260607"/>
            <a:ext cx="365590" cy="286784"/>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135C2AC7-F4D7-7026-E4A3-D0CF53687E90}"/>
              </a:ext>
            </a:extLst>
          </p:cNvPr>
          <p:cNvSpPr/>
          <p:nvPr/>
        </p:nvSpPr>
        <p:spPr>
          <a:xfrm rot="10800000">
            <a:off x="3968340" y="5126566"/>
            <a:ext cx="540000" cy="39001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199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745D907-F176-CB3A-46C6-1C453CF82F84}"/>
              </a:ext>
            </a:extLst>
          </p:cNvPr>
          <p:cNvSpPr>
            <a:spLocks noGrp="1"/>
          </p:cNvSpPr>
          <p:nvPr>
            <p:ph type="title"/>
          </p:nvPr>
        </p:nvSpPr>
        <p:spPr>
          <a:xfrm>
            <a:off x="5664200" y="915988"/>
            <a:ext cx="5689600" cy="1073150"/>
          </a:xfrm>
        </p:spPr>
        <p:txBody>
          <a:bodyPr/>
          <a:lstStyle/>
          <a:p>
            <a:r>
              <a:rPr lang="en-US" sz="1400" b="1" dirty="0">
                <a:solidFill>
                  <a:srgbClr val="000000"/>
                </a:solidFill>
              </a:rPr>
              <a:t>Bowel Emptying</a:t>
            </a:r>
            <a:br>
              <a:rPr lang="en-US" sz="1400" b="1" dirty="0"/>
            </a:br>
            <a:r>
              <a:rPr lang="en-US" b="1" dirty="0"/>
              <a:t>4.1 emptying</a:t>
            </a:r>
          </a:p>
        </p:txBody>
      </p:sp>
      <p:sp>
        <p:nvSpPr>
          <p:cNvPr id="11" name="Content Placeholder 10">
            <a:extLst>
              <a:ext uri="{FF2B5EF4-FFF2-40B4-BE49-F238E27FC236}">
                <a16:creationId xmlns:a16="http://schemas.microsoft.com/office/drawing/2014/main" id="{6A3E77B6-B25B-3693-CB5E-28967E579970}"/>
              </a:ext>
            </a:extLst>
          </p:cNvPr>
          <p:cNvSpPr>
            <a:spLocks noGrp="1"/>
          </p:cNvSpPr>
          <p:nvPr>
            <p:ph idx="1"/>
          </p:nvPr>
        </p:nvSpPr>
        <p:spPr>
          <a:xfrm>
            <a:off x="5664200" y="2276474"/>
            <a:ext cx="5689598" cy="3924301"/>
          </a:xfrm>
        </p:spPr>
        <p:txBody>
          <a:bodyPr>
            <a:noAutofit/>
          </a:bodyPr>
          <a:lstStyle/>
          <a:p>
            <a:pPr marL="0" indent="0">
              <a:buNone/>
            </a:pPr>
            <a:r>
              <a:rPr lang="en-US"/>
              <a:t>Investigate the reasons behind the </a:t>
            </a:r>
            <a:br>
              <a:rPr lang="en-US"/>
            </a:br>
            <a:r>
              <a:rPr lang="en-US"/>
              <a:t>bowel emptying problems. </a:t>
            </a:r>
          </a:p>
          <a:p>
            <a:pPr marL="0" indent="0">
              <a:buNone/>
            </a:pPr>
            <a:r>
              <a:rPr lang="en-US"/>
              <a:t>Does the patient suffer from </a:t>
            </a:r>
            <a:br>
              <a:rPr lang="en-US"/>
            </a:br>
            <a:r>
              <a:rPr lang="en-US"/>
              <a:t>constipation, fecal incontinence or both?</a:t>
            </a:r>
          </a:p>
          <a:p>
            <a:pPr marL="0" indent="0">
              <a:buNone/>
            </a:pPr>
            <a:r>
              <a:rPr lang="en-US"/>
              <a:t>Ensure a good bowel emptying regime.</a:t>
            </a:r>
          </a:p>
          <a:p>
            <a:pPr marL="0" indent="0">
              <a:buNone/>
            </a:pPr>
            <a:r>
              <a:rPr lang="en-US"/>
              <a:t>Normal bowel movements: </a:t>
            </a:r>
            <a:br>
              <a:rPr lang="en-US"/>
            </a:br>
            <a:r>
              <a:rPr lang="en-US"/>
              <a:t>3 times a day to 3 times a week.</a:t>
            </a:r>
          </a:p>
          <a:p>
            <a:pPr marL="0" indent="0">
              <a:buNone/>
            </a:pPr>
            <a:r>
              <a:rPr lang="en-US"/>
              <a:t>Remember to review the toilet position – </a:t>
            </a:r>
            <a:br>
              <a:rPr lang="en-US"/>
            </a:br>
            <a:r>
              <a:rPr lang="en-US"/>
              <a:t>use a foot stool to raise legs and change angle.</a:t>
            </a:r>
          </a:p>
          <a:p>
            <a:pPr marL="0" indent="0">
              <a:buNone/>
            </a:pPr>
            <a:endParaRPr lang="en-US"/>
          </a:p>
        </p:txBody>
      </p:sp>
      <p:pic>
        <p:nvPicPr>
          <p:cNvPr id="13" name="Picture Placeholder 12">
            <a:extLst>
              <a:ext uri="{FF2B5EF4-FFF2-40B4-BE49-F238E27FC236}">
                <a16:creationId xmlns:a16="http://schemas.microsoft.com/office/drawing/2014/main" id="{5A01060B-EF90-CB6E-EBF0-ED3CA98D681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179" r="8179"/>
          <a:stretch/>
        </p:blipFill>
        <p:spPr>
          <a:xfrm flipH="1">
            <a:off x="839788" y="915988"/>
            <a:ext cx="4176712" cy="5284787"/>
          </a:xfrm>
        </p:spPr>
      </p:pic>
      <p:pic>
        <p:nvPicPr>
          <p:cNvPr id="2" name="Graphic 7">
            <a:hlinkClick r:id="" action="ppaction://hlinkshowjump?jump=nextslide"/>
            <a:extLst>
              <a:ext uri="{FF2B5EF4-FFF2-40B4-BE49-F238E27FC236}">
                <a16:creationId xmlns:a16="http://schemas.microsoft.com/office/drawing/2014/main" id="{C36D5D58-D887-30F5-D0AD-3DFCF02F80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5" action="ppaction://hlinksldjump"/>
            <a:extLst>
              <a:ext uri="{FF2B5EF4-FFF2-40B4-BE49-F238E27FC236}">
                <a16:creationId xmlns:a16="http://schemas.microsoft.com/office/drawing/2014/main" id="{CFD2EB43-DF1B-A48E-40E6-42FBC72675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DA09A4E1-2CB5-CCF4-E080-BC298F6444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124904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E550A-A842-4F93-F054-B59522E3F0F2}"/>
              </a:ext>
            </a:extLst>
          </p:cNvPr>
          <p:cNvSpPr>
            <a:spLocks noGrp="1"/>
          </p:cNvSpPr>
          <p:nvPr>
            <p:ph type="title"/>
          </p:nvPr>
        </p:nvSpPr>
        <p:spPr>
          <a:xfrm>
            <a:off x="838200" y="916343"/>
            <a:ext cx="10515600" cy="1072795"/>
          </a:xfrm>
        </p:spPr>
        <p:txBody>
          <a:bodyPr/>
          <a:lstStyle/>
          <a:p>
            <a:r>
              <a:rPr lang="en-US" sz="1400" b="1">
                <a:solidFill>
                  <a:srgbClr val="000000"/>
                </a:solidFill>
              </a:rPr>
              <a:t>Bowel Emptying</a:t>
            </a:r>
            <a:br>
              <a:rPr lang="en-US" b="1"/>
            </a:br>
            <a:r>
              <a:rPr lang="en-US" b="1"/>
              <a:t>4.2 Bowel emptying – factors to consider</a:t>
            </a:r>
            <a:endParaRPr lang="sv-SE" b="1"/>
          </a:p>
        </p:txBody>
      </p:sp>
      <p:sp>
        <p:nvSpPr>
          <p:cNvPr id="3" name="Content Placeholder 2">
            <a:extLst>
              <a:ext uri="{FF2B5EF4-FFF2-40B4-BE49-F238E27FC236}">
                <a16:creationId xmlns:a16="http://schemas.microsoft.com/office/drawing/2014/main" id="{A47BBDC3-2F7B-A123-D4BA-782E74421238}"/>
              </a:ext>
            </a:extLst>
          </p:cNvPr>
          <p:cNvSpPr>
            <a:spLocks noGrp="1"/>
          </p:cNvSpPr>
          <p:nvPr>
            <p:ph idx="1"/>
          </p:nvPr>
        </p:nvSpPr>
        <p:spPr>
          <a:xfrm>
            <a:off x="838199" y="2292189"/>
            <a:ext cx="5689601" cy="3924301"/>
          </a:xfrm>
        </p:spPr>
        <p:txBody>
          <a:bodyPr vert="horz" lIns="0" tIns="0" rIns="0" bIns="0" rtlCol="0" anchor="t">
            <a:noAutofit/>
          </a:bodyPr>
          <a:lstStyle/>
          <a:p>
            <a:pPr marL="0" indent="0">
              <a:lnSpc>
                <a:spcPct val="100000"/>
              </a:lnSpc>
              <a:buNone/>
            </a:pPr>
            <a:r>
              <a:rPr lang="en" b="1"/>
              <a:t>Constipation</a:t>
            </a:r>
            <a:r>
              <a:rPr lang="en"/>
              <a:t> leads to pressure on the bladder and urethra, which affects function. Both the storage </a:t>
            </a:r>
            <a:br>
              <a:rPr lang="en"/>
            </a:br>
            <a:r>
              <a:rPr lang="en"/>
              <a:t>and the emptying capacity of the urine deteriorate. </a:t>
            </a:r>
          </a:p>
          <a:p>
            <a:pPr marL="0" indent="0">
              <a:lnSpc>
                <a:spcPct val="100000"/>
              </a:lnSpc>
              <a:buNone/>
            </a:pPr>
            <a:r>
              <a:rPr lang="en"/>
              <a:t>At least two criteria are needed to define </a:t>
            </a:r>
            <a:br>
              <a:rPr lang="en"/>
            </a:br>
            <a:r>
              <a:rPr lang="en"/>
              <a:t>it as constipation (ROME IV criteria):</a:t>
            </a:r>
            <a:endParaRPr lang="sv-SE"/>
          </a:p>
          <a:p>
            <a:pPr marL="800100" lvl="1" indent="-342900">
              <a:lnSpc>
                <a:spcPct val="100000"/>
              </a:lnSpc>
              <a:buFont typeface="+mj-lt"/>
              <a:buAutoNum type="arabicPeriod"/>
            </a:pPr>
            <a:r>
              <a:rPr lang="en"/>
              <a:t>Stools less than three times per week.</a:t>
            </a:r>
          </a:p>
          <a:p>
            <a:pPr marL="800100" lvl="1" indent="-342900">
              <a:lnSpc>
                <a:spcPct val="100000"/>
              </a:lnSpc>
              <a:buFont typeface="+mj-lt"/>
              <a:buAutoNum type="arabicPeriod"/>
            </a:pPr>
            <a:r>
              <a:rPr lang="en"/>
              <a:t>Hard stools more often than 1/4 </a:t>
            </a:r>
            <a:br>
              <a:rPr lang="en"/>
            </a:br>
            <a:r>
              <a:rPr lang="en"/>
              <a:t>of the stool occasions.</a:t>
            </a:r>
          </a:p>
          <a:p>
            <a:pPr marL="800100" lvl="1" indent="-342900">
              <a:lnSpc>
                <a:spcPct val="100000"/>
              </a:lnSpc>
              <a:buFont typeface="+mj-lt"/>
              <a:buAutoNum type="arabicPeriod"/>
            </a:pPr>
            <a:r>
              <a:rPr lang="en"/>
              <a:t>Pronounced crouching more often </a:t>
            </a:r>
            <a:br>
              <a:rPr lang="en"/>
            </a:br>
            <a:r>
              <a:rPr lang="en"/>
              <a:t>than 1/4 of the stool occasions.</a:t>
            </a:r>
          </a:p>
          <a:p>
            <a:pPr marL="800100" lvl="1" indent="-342900">
              <a:lnSpc>
                <a:spcPct val="100000"/>
              </a:lnSpc>
              <a:buFont typeface="+mj-lt"/>
              <a:buAutoNum type="arabicPeriod"/>
            </a:pPr>
            <a:r>
              <a:rPr lang="en"/>
              <a:t>Feeling of incomplete emptying more </a:t>
            </a:r>
            <a:br>
              <a:rPr lang="en"/>
            </a:br>
            <a:r>
              <a:rPr lang="en"/>
              <a:t>often than 1/4 of the stool occasions.</a:t>
            </a:r>
          </a:p>
          <a:p>
            <a:pPr marL="800100" lvl="1" indent="-342900">
              <a:lnSpc>
                <a:spcPct val="100000"/>
              </a:lnSpc>
              <a:buFont typeface="+mj-lt"/>
              <a:buAutoNum type="arabicPeriod"/>
            </a:pPr>
            <a:r>
              <a:rPr lang="en"/>
              <a:t>Complete list in notes.</a:t>
            </a:r>
          </a:p>
        </p:txBody>
      </p:sp>
      <p:sp>
        <p:nvSpPr>
          <p:cNvPr id="5" name="TextBox 4">
            <a:extLst>
              <a:ext uri="{FF2B5EF4-FFF2-40B4-BE49-F238E27FC236}">
                <a16:creationId xmlns:a16="http://schemas.microsoft.com/office/drawing/2014/main" id="{FA021C8C-33D6-D40F-5AE3-C810741AE70F}"/>
              </a:ext>
            </a:extLst>
          </p:cNvPr>
          <p:cNvSpPr txBox="1"/>
          <p:nvPr/>
        </p:nvSpPr>
        <p:spPr>
          <a:xfrm>
            <a:off x="7077297" y="2292189"/>
            <a:ext cx="4274916" cy="3777957"/>
          </a:xfrm>
          <a:prstGeom prst="rect">
            <a:avLst/>
          </a:prstGeom>
          <a:noFill/>
        </p:spPr>
        <p:txBody>
          <a:bodyPr wrap="square" lIns="0" tIns="0" rIns="0" bIns="0">
            <a:spAutoFit/>
          </a:bodyPr>
          <a:lstStyle/>
          <a:p>
            <a:pPr marL="0" indent="0">
              <a:buNone/>
            </a:pPr>
            <a:r>
              <a:rPr lang="en" sz="2000" b="1">
                <a:solidFill>
                  <a:srgbClr val="000000"/>
                </a:solidFill>
              </a:rPr>
              <a:t>Fecal leakage</a:t>
            </a:r>
            <a:endParaRPr lang="sv-SE" sz="2000">
              <a:solidFill>
                <a:srgbClr val="000000"/>
              </a:solidFill>
            </a:endParaRPr>
          </a:p>
          <a:p>
            <a:pPr marL="0" indent="0">
              <a:spcAft>
                <a:spcPts val="600"/>
              </a:spcAft>
              <a:buNone/>
            </a:pPr>
            <a:r>
              <a:rPr lang="en" sz="2000">
                <a:solidFill>
                  <a:srgbClr val="000000"/>
                </a:solidFill>
              </a:rPr>
              <a:t>There are 3 classifications of </a:t>
            </a:r>
            <a:br>
              <a:rPr lang="en" sz="2000">
                <a:solidFill>
                  <a:srgbClr val="000000"/>
                </a:solidFill>
              </a:rPr>
            </a:br>
            <a:r>
              <a:rPr lang="en-US" sz="2000">
                <a:solidFill>
                  <a:srgbClr val="000000"/>
                </a:solidFill>
              </a:rPr>
              <a:t>fecal</a:t>
            </a:r>
            <a:r>
              <a:rPr lang="en" sz="2000">
                <a:solidFill>
                  <a:srgbClr val="000000"/>
                </a:solidFill>
              </a:rPr>
              <a:t> incontinence symptoms:</a:t>
            </a:r>
            <a:endParaRPr lang="sv-SE" sz="2000">
              <a:solidFill>
                <a:srgbClr val="000000"/>
              </a:solidFill>
            </a:endParaRPr>
          </a:p>
          <a:p>
            <a:pPr marL="701675" lvl="2" indent="-342900">
              <a:spcBef>
                <a:spcPts val="500"/>
              </a:spcBef>
              <a:buFont typeface="+mj-lt"/>
              <a:buAutoNum type="arabicPeriod"/>
            </a:pPr>
            <a:r>
              <a:rPr lang="en" b="1">
                <a:solidFill>
                  <a:srgbClr val="000000"/>
                </a:solidFill>
              </a:rPr>
              <a:t>Passive incontinence: </a:t>
            </a:r>
            <a:r>
              <a:rPr lang="en">
                <a:solidFill>
                  <a:srgbClr val="000000"/>
                </a:solidFill>
              </a:rPr>
              <a:t>defined as involuntary emptying of the bowels without a previous feeling of urgency </a:t>
            </a:r>
            <a:br>
              <a:rPr lang="en">
                <a:solidFill>
                  <a:srgbClr val="000000"/>
                </a:solidFill>
              </a:rPr>
            </a:br>
            <a:r>
              <a:rPr lang="en">
                <a:solidFill>
                  <a:srgbClr val="000000"/>
                </a:solidFill>
              </a:rPr>
              <a:t>or the need to defecate,</a:t>
            </a:r>
            <a:endParaRPr lang="en">
              <a:solidFill>
                <a:srgbClr val="000000"/>
              </a:solidFill>
              <a:cs typeface="Calibri"/>
            </a:endParaRPr>
          </a:p>
          <a:p>
            <a:pPr marL="701675" lvl="2" indent="-342900">
              <a:spcBef>
                <a:spcPts val="500"/>
              </a:spcBef>
              <a:buFont typeface="+mj-lt"/>
              <a:buAutoNum type="arabicPeriod"/>
            </a:pPr>
            <a:r>
              <a:rPr lang="en" b="1">
                <a:solidFill>
                  <a:srgbClr val="000000"/>
                </a:solidFill>
              </a:rPr>
              <a:t>Urge incontinence: </a:t>
            </a:r>
            <a:r>
              <a:rPr lang="en">
                <a:solidFill>
                  <a:srgbClr val="000000"/>
                </a:solidFill>
              </a:rPr>
              <a:t>defined as involuntary emptying of the bowel despite attempts to retain stool,</a:t>
            </a:r>
            <a:endParaRPr lang="en">
              <a:solidFill>
                <a:srgbClr val="000000"/>
              </a:solidFill>
              <a:cs typeface="Calibri"/>
            </a:endParaRPr>
          </a:p>
          <a:p>
            <a:pPr marL="701675" lvl="2" indent="-342900">
              <a:spcBef>
                <a:spcPts val="500"/>
              </a:spcBef>
              <a:buFont typeface="+mj-lt"/>
              <a:buAutoNum type="arabicPeriod"/>
            </a:pPr>
            <a:r>
              <a:rPr lang="en" b="1">
                <a:solidFill>
                  <a:srgbClr val="000000"/>
                </a:solidFill>
              </a:rPr>
              <a:t>Mixed incontinence: </a:t>
            </a:r>
            <a:r>
              <a:rPr lang="en">
                <a:solidFill>
                  <a:srgbClr val="000000"/>
                </a:solidFill>
              </a:rPr>
              <a:t>defined as </a:t>
            </a:r>
            <a:br>
              <a:rPr lang="en">
                <a:solidFill>
                  <a:srgbClr val="000000"/>
                </a:solidFill>
              </a:rPr>
            </a:br>
            <a:r>
              <a:rPr lang="en">
                <a:solidFill>
                  <a:srgbClr val="000000"/>
                </a:solidFill>
              </a:rPr>
              <a:t>both passive and urge symptoms.</a:t>
            </a:r>
            <a:endParaRPr lang="en">
              <a:solidFill>
                <a:srgbClr val="000000"/>
              </a:solidFill>
              <a:cs typeface="Calibri"/>
            </a:endParaRPr>
          </a:p>
        </p:txBody>
      </p:sp>
    </p:spTree>
    <p:extLst>
      <p:ext uri="{BB962C8B-B14F-4D97-AF65-F5344CB8AC3E}">
        <p14:creationId xmlns:p14="http://schemas.microsoft.com/office/powerpoint/2010/main" val="2319149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a:extLst>
              <a:ext uri="{FF2B5EF4-FFF2-40B4-BE49-F238E27FC236}">
                <a16:creationId xmlns:a16="http://schemas.microsoft.com/office/drawing/2014/main" id="{601FF370-072D-2242-969B-CDD0C673BA87}"/>
              </a:ext>
            </a:extLst>
          </p:cNvPr>
          <p:cNvSpPr>
            <a:spLocks noGrp="1"/>
          </p:cNvSpPr>
          <p:nvPr>
            <p:ph type="title"/>
          </p:nvPr>
        </p:nvSpPr>
        <p:spPr>
          <a:xfrm>
            <a:off x="5674159" y="916343"/>
            <a:ext cx="5689599" cy="1072795"/>
          </a:xfrm>
        </p:spPr>
        <p:txBody>
          <a:bodyPr>
            <a:noAutofit/>
          </a:bodyPr>
          <a:lstStyle/>
          <a:p>
            <a:r>
              <a:rPr lang="en-US" sz="1400" b="1">
                <a:solidFill>
                  <a:srgbClr val="000000"/>
                </a:solidFill>
              </a:rPr>
              <a:t>Bowel Emptying</a:t>
            </a:r>
            <a:br>
              <a:rPr lang="en-US" b="1"/>
            </a:br>
            <a:r>
              <a:rPr lang="en-US" b="1"/>
              <a:t>4.3 Bowel emptying – resources</a:t>
            </a:r>
          </a:p>
        </p:txBody>
      </p:sp>
      <p:sp>
        <p:nvSpPr>
          <p:cNvPr id="3" name="Text">
            <a:extLst>
              <a:ext uri="{FF2B5EF4-FFF2-40B4-BE49-F238E27FC236}">
                <a16:creationId xmlns:a16="http://schemas.microsoft.com/office/drawing/2014/main" id="{89FFAF22-E018-5351-760E-C346236A7099}"/>
              </a:ext>
            </a:extLst>
          </p:cNvPr>
          <p:cNvSpPr>
            <a:spLocks noGrp="1"/>
          </p:cNvSpPr>
          <p:nvPr>
            <p:ph idx="1"/>
          </p:nvPr>
        </p:nvSpPr>
        <p:spPr>
          <a:xfrm>
            <a:off x="5674160" y="2276474"/>
            <a:ext cx="2700000" cy="1899351"/>
          </a:xfrm>
        </p:spPr>
        <p:txBody>
          <a:bodyPr vert="horz" lIns="0" tIns="0" rIns="0" bIns="0" rtlCol="0" anchor="t">
            <a:noAutofit/>
          </a:bodyPr>
          <a:lstStyle/>
          <a:p>
            <a:pPr marL="0" indent="0">
              <a:buNone/>
            </a:pPr>
            <a:r>
              <a:rPr lang="en" b="1"/>
              <a:t>Bowel diary </a:t>
            </a:r>
          </a:p>
          <a:p>
            <a:pPr marL="0" indent="0">
              <a:buNone/>
            </a:pPr>
            <a:r>
              <a:rPr lang="en-US"/>
              <a:t>A bowel diary can be a good tool for an initial investigation.</a:t>
            </a:r>
          </a:p>
        </p:txBody>
      </p:sp>
      <p:sp>
        <p:nvSpPr>
          <p:cNvPr id="5" name="Linked button">
            <a:hlinkClick r:id="rId3"/>
            <a:extLst>
              <a:ext uri="{FF2B5EF4-FFF2-40B4-BE49-F238E27FC236}">
                <a16:creationId xmlns:a16="http://schemas.microsoft.com/office/drawing/2014/main" id="{AD566E81-2169-39A1-EBAB-BFD5D680D05F}"/>
              </a:ext>
            </a:extLst>
          </p:cNvPr>
          <p:cNvSpPr/>
          <p:nvPr/>
        </p:nvSpPr>
        <p:spPr>
          <a:xfrm>
            <a:off x="5674158" y="4831550"/>
            <a:ext cx="5678054"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a:t>Download bowel diary</a:t>
            </a:r>
          </a:p>
        </p:txBody>
      </p:sp>
      <p:sp>
        <p:nvSpPr>
          <p:cNvPr id="22" name="TextBox 21">
            <a:extLst>
              <a:ext uri="{FF2B5EF4-FFF2-40B4-BE49-F238E27FC236}">
                <a16:creationId xmlns:a16="http://schemas.microsoft.com/office/drawing/2014/main" id="{D0678D3B-F666-5BD8-6716-2523BD6E6967}"/>
              </a:ext>
            </a:extLst>
          </p:cNvPr>
          <p:cNvSpPr txBox="1"/>
          <p:nvPr/>
        </p:nvSpPr>
        <p:spPr>
          <a:xfrm>
            <a:off x="8652212" y="2276475"/>
            <a:ext cx="2700000" cy="1938992"/>
          </a:xfrm>
          <a:prstGeom prst="rect">
            <a:avLst/>
          </a:prstGeom>
          <a:noFill/>
        </p:spPr>
        <p:txBody>
          <a:bodyPr wrap="square" lIns="0" tIns="0" rIns="0" bIns="0">
            <a:spAutoFit/>
          </a:bodyPr>
          <a:lstStyle/>
          <a:p>
            <a:pPr marL="0" indent="0">
              <a:buNone/>
            </a:pPr>
            <a:r>
              <a:rPr lang="en" b="1">
                <a:solidFill>
                  <a:srgbClr val="000000"/>
                </a:solidFill>
              </a:rPr>
              <a:t>Bristol stool scale</a:t>
            </a:r>
          </a:p>
          <a:p>
            <a:pPr marL="0" indent="0">
              <a:buNone/>
            </a:pPr>
            <a:r>
              <a:rPr lang="en-US">
                <a:solidFill>
                  <a:srgbClr val="000000"/>
                </a:solidFill>
              </a:rPr>
              <a:t>Use the Bristol Stool Scale to facilitate the discussion with the patient, and estimate if the problems are mainly constipation of fecal incontinence</a:t>
            </a:r>
            <a:endParaRPr lang="en">
              <a:solidFill>
                <a:srgbClr val="000000"/>
              </a:solidFill>
            </a:endParaRPr>
          </a:p>
        </p:txBody>
      </p:sp>
      <p:pic>
        <p:nvPicPr>
          <p:cNvPr id="23" name="Graphic 22">
            <a:extLst>
              <a:ext uri="{FF2B5EF4-FFF2-40B4-BE49-F238E27FC236}">
                <a16:creationId xmlns:a16="http://schemas.microsoft.com/office/drawing/2014/main" id="{809F48A2-688B-56E0-6A6D-3149ABCF62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03763" y="4909789"/>
            <a:ext cx="203521" cy="203521"/>
          </a:xfrm>
          <a:prstGeom prst="rect">
            <a:avLst/>
          </a:prstGeom>
        </p:spPr>
      </p:pic>
      <p:pic>
        <p:nvPicPr>
          <p:cNvPr id="31" name="Picture Placeholder 30" descr="A paper with text on it&#10;&#10;Description automatically generated">
            <a:extLst>
              <a:ext uri="{FF2B5EF4-FFF2-40B4-BE49-F238E27FC236}">
                <a16:creationId xmlns:a16="http://schemas.microsoft.com/office/drawing/2014/main" id="{D4441112-D7C4-BB4C-B0A8-7CE4293C6721}"/>
              </a:ext>
            </a:extLst>
          </p:cNvPr>
          <p:cNvPicPr>
            <a:picLocks noGrp="1" noChangeAspect="1"/>
          </p:cNvPicPr>
          <p:nvPr>
            <p:ph type="pic" sz="quarter" idx="10"/>
          </p:nvPr>
        </p:nvPicPr>
        <p:blipFill rotWithShape="1">
          <a:blip r:embed="rId6">
            <a:extLst>
              <a:ext uri="{28A0092B-C50C-407E-A947-70E740481C1C}">
                <a14:useLocalDpi xmlns:a14="http://schemas.microsoft.com/office/drawing/2010/main" val="0"/>
              </a:ext>
            </a:extLst>
          </a:blip>
          <a:srcRect l="16379" r="16379"/>
          <a:stretch/>
        </p:blipFill>
        <p:spPr>
          <a:xfrm>
            <a:off x="839788" y="915988"/>
            <a:ext cx="4211636" cy="5284787"/>
          </a:xfrm>
        </p:spPr>
      </p:pic>
      <p:pic>
        <p:nvPicPr>
          <p:cNvPr id="4" name="Graphic 7">
            <a:hlinkClick r:id="" action="ppaction://hlinkshowjump?jump=nextslide"/>
            <a:extLst>
              <a:ext uri="{FF2B5EF4-FFF2-40B4-BE49-F238E27FC236}">
                <a16:creationId xmlns:a16="http://schemas.microsoft.com/office/drawing/2014/main" id="{467BDB08-CF99-BD1C-32B9-72B121D03C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8" action="ppaction://hlinksldjump"/>
            <a:extLst>
              <a:ext uri="{FF2B5EF4-FFF2-40B4-BE49-F238E27FC236}">
                <a16:creationId xmlns:a16="http://schemas.microsoft.com/office/drawing/2014/main" id="{275F20B6-D732-8A91-AAA0-2F6165F7599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486B8A5F-9170-6BCB-7802-71848B6D604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282268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8CC6908B-BCF4-69A7-034F-CF3682D38E22}"/>
              </a:ext>
            </a:extLst>
          </p:cNvPr>
          <p:cNvSpPr>
            <a:spLocks noGrp="1"/>
          </p:cNvSpPr>
          <p:nvPr>
            <p:ph type="pic" sz="quarter" idx="10"/>
          </p:nvPr>
        </p:nvSpPr>
        <p:spPr>
          <a:xfrm>
            <a:off x="839788" y="915988"/>
            <a:ext cx="5828969" cy="5284787"/>
          </a:xfrm>
          <a:solidFill>
            <a:schemeClr val="bg1">
              <a:lumMod val="95000"/>
            </a:schemeClr>
          </a:solidFill>
        </p:spPr>
        <p:txBody>
          <a:bodyPr/>
          <a:lstStyle/>
          <a:p>
            <a:r>
              <a:rPr lang="en-SE"/>
              <a:t> </a:t>
            </a:r>
          </a:p>
        </p:txBody>
      </p:sp>
      <p:sp>
        <p:nvSpPr>
          <p:cNvPr id="2" name="Linked button">
            <a:hlinkClick r:id="rId2"/>
            <a:extLst>
              <a:ext uri="{FF2B5EF4-FFF2-40B4-BE49-F238E27FC236}">
                <a16:creationId xmlns:a16="http://schemas.microsoft.com/office/drawing/2014/main" id="{BBB3C03B-5EFB-0924-E1BA-09B8D9D079EF}"/>
              </a:ext>
            </a:extLst>
          </p:cNvPr>
          <p:cNvSpPr/>
          <p:nvPr/>
        </p:nvSpPr>
        <p:spPr>
          <a:xfrm>
            <a:off x="1358828" y="5449397"/>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a:t>Read more</a:t>
            </a:r>
          </a:p>
        </p:txBody>
      </p:sp>
      <p:grpSp>
        <p:nvGrpSpPr>
          <p:cNvPr id="3" name="Group 2">
            <a:extLst>
              <a:ext uri="{FF2B5EF4-FFF2-40B4-BE49-F238E27FC236}">
                <a16:creationId xmlns:a16="http://schemas.microsoft.com/office/drawing/2014/main" id="{A22DC00C-9667-10DE-B44D-F5573E6D3105}"/>
              </a:ext>
            </a:extLst>
          </p:cNvPr>
          <p:cNvGrpSpPr/>
          <p:nvPr/>
        </p:nvGrpSpPr>
        <p:grpSpPr>
          <a:xfrm>
            <a:off x="1182550" y="1460986"/>
            <a:ext cx="2381693" cy="3744363"/>
            <a:chOff x="10230967" y="1382791"/>
            <a:chExt cx="2381693" cy="3744363"/>
          </a:xfrm>
          <a:effectLst/>
        </p:grpSpPr>
        <p:pic>
          <p:nvPicPr>
            <p:cNvPr id="7" name="Picture 6">
              <a:extLst>
                <a:ext uri="{FF2B5EF4-FFF2-40B4-BE49-F238E27FC236}">
                  <a16:creationId xmlns:a16="http://schemas.microsoft.com/office/drawing/2014/main" id="{7D49E446-12E3-2F09-55DE-26FE9D596337}"/>
                </a:ext>
              </a:extLst>
            </p:cNvPr>
            <p:cNvPicPr>
              <a:picLocks noChangeAspect="1"/>
            </p:cNvPicPr>
            <p:nvPr/>
          </p:nvPicPr>
          <p:blipFill>
            <a:blip r:embed="rId3">
              <a:extLst>
                <a:ext uri="{28A0092B-C50C-407E-A947-70E740481C1C}">
                  <a14:useLocalDpi xmlns:a14="http://schemas.microsoft.com/office/drawing/2010/main" val="0"/>
                </a:ext>
              </a:extLst>
            </a:blip>
            <a:srcRect t="3696" b="3696"/>
            <a:stretch/>
          </p:blipFill>
          <p:spPr>
            <a:xfrm>
              <a:off x="10230967" y="1382791"/>
              <a:ext cx="2381693" cy="1470429"/>
            </a:xfrm>
            <a:prstGeom prst="roundRect">
              <a:avLst>
                <a:gd name="adj" fmla="val 7482"/>
              </a:avLst>
            </a:prstGeom>
          </p:spPr>
        </p:pic>
        <p:sp>
          <p:nvSpPr>
            <p:cNvPr id="8" name="Freeform: Shape 7">
              <a:extLst>
                <a:ext uri="{FF2B5EF4-FFF2-40B4-BE49-F238E27FC236}">
                  <a16:creationId xmlns:a16="http://schemas.microsoft.com/office/drawing/2014/main" id="{930FB1C7-6ADC-E8C9-4A65-86521B5D8C47}"/>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52DB20F1-6693-5928-EB34-CF9B032C569B}"/>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lang="sv-SE" sz="700">
                  <a:solidFill>
                    <a:srgbClr val="000000"/>
                  </a:solidFill>
                  <a:latin typeface="Calibri" panose="020F0502020204030204"/>
                </a:rPr>
                <a:t>ARTICLE</a:t>
              </a:r>
              <a:endParaRPr lang="en-US" sz="1400"/>
            </a:p>
          </p:txBody>
        </p:sp>
        <p:sp>
          <p:nvSpPr>
            <p:cNvPr id="10" name="TextBox 9">
              <a:extLst>
                <a:ext uri="{FF2B5EF4-FFF2-40B4-BE49-F238E27FC236}">
                  <a16:creationId xmlns:a16="http://schemas.microsoft.com/office/drawing/2014/main" id="{F772BEF4-99C0-C3C1-6A82-C533D1796019}"/>
                </a:ext>
              </a:extLst>
            </p:cNvPr>
            <p:cNvSpPr txBox="1"/>
            <p:nvPr/>
          </p:nvSpPr>
          <p:spPr>
            <a:xfrm>
              <a:off x="10318755" y="2853220"/>
              <a:ext cx="2196000" cy="1738938"/>
            </a:xfrm>
            <a:prstGeom prst="rect">
              <a:avLst/>
            </a:prstGeom>
            <a:solidFill>
              <a:schemeClr val="bg1"/>
            </a:solidFill>
          </p:spPr>
          <p:txBody>
            <a:bodyPr wrap="square">
              <a:spAutoFit/>
            </a:bodyPr>
            <a:lstStyle/>
            <a:p>
              <a:pPr>
                <a:spcAft>
                  <a:spcPts val="600"/>
                </a:spcAft>
              </a:pPr>
              <a:r>
                <a:rPr lang="en-US" sz="1200" b="1">
                  <a:solidFill>
                    <a:srgbClr val="000000"/>
                  </a:solidFill>
                </a:rPr>
                <a:t>Bowel assessment</a:t>
              </a:r>
            </a:p>
            <a:p>
              <a:pPr>
                <a:spcAft>
                  <a:spcPts val="600"/>
                </a:spcAft>
              </a:pPr>
              <a:r>
                <a:rPr lang="en-US" sz="900">
                  <a:solidFill>
                    <a:srgbClr val="000000"/>
                  </a:solidFill>
                </a:rPr>
                <a:t>In order to determine the correct treatment pathway, it is essential to undertake a detailed assessment. Components must include an assessment of the persons general health, previous abdominal and colorectal surgery, medications, plus functional ability to reach the toilet, cognition and awareness of bowel sensations, and current bowel management.</a:t>
              </a:r>
            </a:p>
          </p:txBody>
        </p:sp>
        <p:sp>
          <p:nvSpPr>
            <p:cNvPr id="11" name="TextBox 10">
              <a:extLst>
                <a:ext uri="{FF2B5EF4-FFF2-40B4-BE49-F238E27FC236}">
                  <a16:creationId xmlns:a16="http://schemas.microsoft.com/office/drawing/2014/main" id="{198649E0-765E-9E8F-08B7-8CA5F72799BA}"/>
                </a:ext>
              </a:extLst>
            </p:cNvPr>
            <p:cNvSpPr txBox="1"/>
            <p:nvPr/>
          </p:nvSpPr>
          <p:spPr>
            <a:xfrm>
              <a:off x="10574335" y="4666212"/>
              <a:ext cx="1752497" cy="394980"/>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Learn | Bowel</a:t>
              </a:r>
            </a:p>
            <a:p>
              <a:r>
                <a:rPr lang="en-US" sz="900">
                  <a:solidFill>
                    <a:srgbClr val="000000"/>
                  </a:solidFill>
                  <a:latin typeface="Calibri" panose="020F0502020204030204"/>
                </a:rPr>
                <a:t>1 min</a:t>
              </a:r>
              <a:endParaRPr lang="en-US"/>
            </a:p>
          </p:txBody>
        </p:sp>
        <p:pic>
          <p:nvPicPr>
            <p:cNvPr id="12" name="Picture 11">
              <a:extLst>
                <a:ext uri="{FF2B5EF4-FFF2-40B4-BE49-F238E27FC236}">
                  <a16:creationId xmlns:a16="http://schemas.microsoft.com/office/drawing/2014/main" id="{6CA25EE3-9AC9-353C-6929-98006CDF0D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13" name="Picture 12">
              <a:extLst>
                <a:ext uri="{FF2B5EF4-FFF2-40B4-BE49-F238E27FC236}">
                  <a16:creationId xmlns:a16="http://schemas.microsoft.com/office/drawing/2014/main" id="{F173574F-5F9B-E690-DB1E-EC005011B88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14" name="Rectangle: Rounded Corners 13">
            <a:extLst>
              <a:ext uri="{FF2B5EF4-FFF2-40B4-BE49-F238E27FC236}">
                <a16:creationId xmlns:a16="http://schemas.microsoft.com/office/drawing/2014/main" id="{9F05A46F-18EE-A413-C326-31C20F12A661}"/>
              </a:ext>
            </a:extLst>
          </p:cNvPr>
          <p:cNvSpPr/>
          <p:nvPr/>
        </p:nvSpPr>
        <p:spPr>
          <a:xfrm>
            <a:off x="1174316" y="1460597"/>
            <a:ext cx="2381693" cy="3744363"/>
          </a:xfrm>
          <a:prstGeom prst="roundRect">
            <a:avLst>
              <a:gd name="adj" fmla="val 4314"/>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ked button">
            <a:hlinkClick r:id="rId6"/>
            <a:extLst>
              <a:ext uri="{FF2B5EF4-FFF2-40B4-BE49-F238E27FC236}">
                <a16:creationId xmlns:a16="http://schemas.microsoft.com/office/drawing/2014/main" id="{CECFCE6E-B11A-878B-55EA-E6A0056F470C}"/>
              </a:ext>
            </a:extLst>
          </p:cNvPr>
          <p:cNvSpPr/>
          <p:nvPr/>
        </p:nvSpPr>
        <p:spPr>
          <a:xfrm>
            <a:off x="4187825" y="5449397"/>
            <a:ext cx="1922113"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a:t>Read more</a:t>
            </a:r>
          </a:p>
        </p:txBody>
      </p:sp>
      <p:grpSp>
        <p:nvGrpSpPr>
          <p:cNvPr id="16" name="Group 15">
            <a:extLst>
              <a:ext uri="{FF2B5EF4-FFF2-40B4-BE49-F238E27FC236}">
                <a16:creationId xmlns:a16="http://schemas.microsoft.com/office/drawing/2014/main" id="{2B861561-F476-4F6D-4C74-24BBCFE18123}"/>
              </a:ext>
            </a:extLst>
          </p:cNvPr>
          <p:cNvGrpSpPr/>
          <p:nvPr/>
        </p:nvGrpSpPr>
        <p:grpSpPr>
          <a:xfrm>
            <a:off x="3927790" y="1460986"/>
            <a:ext cx="2381693" cy="3744363"/>
            <a:chOff x="10230967" y="1382791"/>
            <a:chExt cx="2381693" cy="3744363"/>
          </a:xfrm>
          <a:effectLst/>
        </p:grpSpPr>
        <p:pic>
          <p:nvPicPr>
            <p:cNvPr id="17" name="Picture 16">
              <a:extLst>
                <a:ext uri="{FF2B5EF4-FFF2-40B4-BE49-F238E27FC236}">
                  <a16:creationId xmlns:a16="http://schemas.microsoft.com/office/drawing/2014/main" id="{C501562C-16A1-2120-E1E0-80061E99E807}"/>
                </a:ext>
              </a:extLst>
            </p:cNvPr>
            <p:cNvPicPr>
              <a:picLocks noChangeAspect="1"/>
            </p:cNvPicPr>
            <p:nvPr/>
          </p:nvPicPr>
          <p:blipFill rotWithShape="1">
            <a:blip r:embed="rId7">
              <a:extLst>
                <a:ext uri="{28A0092B-C50C-407E-A947-70E740481C1C}">
                  <a14:useLocalDpi xmlns:a14="http://schemas.microsoft.com/office/drawing/2010/main" val="0"/>
                </a:ext>
              </a:extLst>
            </a:blip>
            <a:srcRect l="6807" t="7009" r="6807" b="-7009"/>
            <a:stretch/>
          </p:blipFill>
          <p:spPr>
            <a:xfrm>
              <a:off x="10230967" y="1382791"/>
              <a:ext cx="2381693" cy="1470429"/>
            </a:xfrm>
            <a:prstGeom prst="roundRect">
              <a:avLst>
                <a:gd name="adj" fmla="val 7482"/>
              </a:avLst>
            </a:prstGeom>
          </p:spPr>
        </p:pic>
        <p:sp>
          <p:nvSpPr>
            <p:cNvPr id="18" name="Freeform: Shape 17">
              <a:extLst>
                <a:ext uri="{FF2B5EF4-FFF2-40B4-BE49-F238E27FC236}">
                  <a16:creationId xmlns:a16="http://schemas.microsoft.com/office/drawing/2014/main" id="{F5CDCD26-A509-3211-E98E-42A970426FA4}"/>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70D5C1C2-B671-B8DA-901E-F1C32EC591EF}"/>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20" name="TextBox 19">
              <a:extLst>
                <a:ext uri="{FF2B5EF4-FFF2-40B4-BE49-F238E27FC236}">
                  <a16:creationId xmlns:a16="http://schemas.microsoft.com/office/drawing/2014/main" id="{0AA8C985-804B-450F-1575-C62C7DAC7A63}"/>
                </a:ext>
              </a:extLst>
            </p:cNvPr>
            <p:cNvSpPr txBox="1"/>
            <p:nvPr/>
          </p:nvSpPr>
          <p:spPr>
            <a:xfrm>
              <a:off x="10318755" y="2853220"/>
              <a:ext cx="2196000" cy="1415772"/>
            </a:xfrm>
            <a:prstGeom prst="rect">
              <a:avLst/>
            </a:prstGeom>
            <a:solidFill>
              <a:schemeClr val="bg1"/>
            </a:solidFill>
          </p:spPr>
          <p:txBody>
            <a:bodyPr wrap="square">
              <a:spAutoFit/>
            </a:bodyPr>
            <a:lstStyle/>
            <a:p>
              <a:pPr>
                <a:spcAft>
                  <a:spcPts val="600"/>
                </a:spcAft>
              </a:pPr>
              <a:r>
                <a:rPr lang="en-US" sz="1200" b="1">
                  <a:solidFill>
                    <a:srgbClr val="000000"/>
                  </a:solidFill>
                </a:rPr>
                <a:t>Effects of </a:t>
              </a:r>
              <a:r>
                <a:rPr lang="en-US" sz="1200" b="1" err="1">
                  <a:solidFill>
                    <a:srgbClr val="000000"/>
                  </a:solidFill>
                </a:rPr>
                <a:t>Transanal</a:t>
              </a:r>
              <a:r>
                <a:rPr lang="en-US" sz="1200" b="1">
                  <a:solidFill>
                    <a:srgbClr val="000000"/>
                  </a:solidFill>
                </a:rPr>
                <a:t> Irrigation on Gut Microbiota in Pediatric Patients with Spina Bifida </a:t>
              </a:r>
            </a:p>
            <a:p>
              <a:pPr>
                <a:spcAft>
                  <a:spcPts val="600"/>
                </a:spcAft>
              </a:pPr>
              <a:r>
                <a:rPr lang="en-US" sz="900" err="1">
                  <a:solidFill>
                    <a:srgbClr val="000000"/>
                  </a:solidFill>
                </a:rPr>
                <a:t>Transanal</a:t>
              </a:r>
              <a:r>
                <a:rPr lang="en-US" sz="900">
                  <a:solidFill>
                    <a:srgbClr val="000000"/>
                  </a:solidFill>
                </a:rPr>
                <a:t> irrigation influences gut microbiota in a way that could have a positive effect on the immune system, contributing to a reduction of urinary tract infections.</a:t>
              </a:r>
            </a:p>
          </p:txBody>
        </p:sp>
        <p:sp>
          <p:nvSpPr>
            <p:cNvPr id="21" name="TextBox 20">
              <a:extLst>
                <a:ext uri="{FF2B5EF4-FFF2-40B4-BE49-F238E27FC236}">
                  <a16:creationId xmlns:a16="http://schemas.microsoft.com/office/drawing/2014/main" id="{ACD23949-93EE-66E4-D775-282921015394}"/>
                </a:ext>
              </a:extLst>
            </p:cNvPr>
            <p:cNvSpPr txBox="1"/>
            <p:nvPr/>
          </p:nvSpPr>
          <p:spPr>
            <a:xfrm>
              <a:off x="10574335" y="4666212"/>
              <a:ext cx="1752497" cy="394980"/>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Bowel</a:t>
              </a:r>
            </a:p>
            <a:p>
              <a:r>
                <a:rPr lang="en-US" sz="900">
                  <a:solidFill>
                    <a:srgbClr val="000000"/>
                  </a:solidFill>
                  <a:latin typeface="Calibri" panose="020F0502020204030204"/>
                </a:rPr>
                <a:t>5 min</a:t>
              </a:r>
              <a:endParaRPr lang="en-US"/>
            </a:p>
          </p:txBody>
        </p:sp>
        <p:pic>
          <p:nvPicPr>
            <p:cNvPr id="22" name="Picture 21">
              <a:extLst>
                <a:ext uri="{FF2B5EF4-FFF2-40B4-BE49-F238E27FC236}">
                  <a16:creationId xmlns:a16="http://schemas.microsoft.com/office/drawing/2014/main" id="{E42CA1B4-0DCE-EC4A-AF6A-805C572F6D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23" name="Picture 22">
              <a:extLst>
                <a:ext uri="{FF2B5EF4-FFF2-40B4-BE49-F238E27FC236}">
                  <a16:creationId xmlns:a16="http://schemas.microsoft.com/office/drawing/2014/main" id="{DE67C502-2096-AF51-9EBB-A6CF4DD1DBA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24" name="Rectangle: Rounded Corners 23">
            <a:extLst>
              <a:ext uri="{FF2B5EF4-FFF2-40B4-BE49-F238E27FC236}">
                <a16:creationId xmlns:a16="http://schemas.microsoft.com/office/drawing/2014/main" id="{713C8089-F0CC-E4A0-C06B-70025ABBE283}"/>
              </a:ext>
            </a:extLst>
          </p:cNvPr>
          <p:cNvSpPr/>
          <p:nvPr/>
        </p:nvSpPr>
        <p:spPr>
          <a:xfrm>
            <a:off x="3928274" y="1460597"/>
            <a:ext cx="2381693" cy="3744363"/>
          </a:xfrm>
          <a:prstGeom prst="roundRect">
            <a:avLst>
              <a:gd name="adj" fmla="val 4161"/>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8D2697CE-8824-D36F-D221-6CC5C8B802AA}"/>
              </a:ext>
            </a:extLst>
          </p:cNvPr>
          <p:cNvSpPr txBox="1">
            <a:spLocks noGrp="1"/>
          </p:cNvSpPr>
          <p:nvPr>
            <p:ph type="title"/>
          </p:nvPr>
        </p:nvSpPr>
        <p:spPr>
          <a:xfrm>
            <a:off x="7497432" y="908050"/>
            <a:ext cx="3854780" cy="1081088"/>
          </a:xfrm>
        </p:spPr>
        <p:txBody>
          <a:bodyPr>
            <a:noAutofit/>
          </a:bodyPr>
          <a:lstStyle/>
          <a:p>
            <a:pPr lvl="0"/>
            <a:r>
              <a:rPr lang="en-US" sz="1400" b="1">
                <a:solidFill>
                  <a:srgbClr val="000000"/>
                </a:solidFill>
              </a:rPr>
              <a:t>Bowel Emptying</a:t>
            </a:r>
            <a:br>
              <a:rPr lang="en-US" b="1"/>
            </a:br>
            <a:r>
              <a:rPr lang="en-US" b="1"/>
              <a:t>4.4 Bowel emptying </a:t>
            </a:r>
            <a:br>
              <a:rPr lang="en-US" b="1"/>
            </a:br>
            <a:r>
              <a:rPr lang="en-US" b="1"/>
              <a:t>– resources</a:t>
            </a:r>
          </a:p>
        </p:txBody>
      </p:sp>
      <p:sp>
        <p:nvSpPr>
          <p:cNvPr id="27" name="Content Placeholder 26">
            <a:extLst>
              <a:ext uri="{FF2B5EF4-FFF2-40B4-BE49-F238E27FC236}">
                <a16:creationId xmlns:a16="http://schemas.microsoft.com/office/drawing/2014/main" id="{84AAE6AB-8595-E69F-A05C-C85CCBE7716A}"/>
              </a:ext>
            </a:extLst>
          </p:cNvPr>
          <p:cNvSpPr>
            <a:spLocks noGrp="1"/>
          </p:cNvSpPr>
          <p:nvPr>
            <p:ph idx="1"/>
          </p:nvPr>
        </p:nvSpPr>
        <p:spPr>
          <a:xfrm>
            <a:off x="7497432" y="2276474"/>
            <a:ext cx="3854781" cy="3924301"/>
          </a:xfrm>
        </p:spPr>
        <p:txBody>
          <a:bodyPr/>
          <a:lstStyle/>
          <a:p>
            <a:pPr marL="0" indent="0">
              <a:buNone/>
            </a:pPr>
            <a:r>
              <a:rPr lang="en-US" sz="2000"/>
              <a:t>Clinical studies have shown positive effects of </a:t>
            </a:r>
            <a:r>
              <a:rPr lang="en-US" sz="2000" err="1"/>
              <a:t>transanal</a:t>
            </a:r>
            <a:r>
              <a:rPr lang="en-US" sz="2000"/>
              <a:t> irrigation (TAI) for improved bowel habits and washing of the colorectal tract, </a:t>
            </a:r>
            <a:br>
              <a:rPr lang="en-US" sz="2000"/>
            </a:br>
            <a:r>
              <a:rPr lang="en-US" sz="2000"/>
              <a:t>for reduced risk of bladder contamination by E. coli. </a:t>
            </a:r>
          </a:p>
        </p:txBody>
      </p:sp>
      <p:pic>
        <p:nvPicPr>
          <p:cNvPr id="29" name="Graphic 28">
            <a:extLst>
              <a:ext uri="{FF2B5EF4-FFF2-40B4-BE49-F238E27FC236}">
                <a16:creationId xmlns:a16="http://schemas.microsoft.com/office/drawing/2014/main" id="{6CCD70B6-5DF7-7807-AB61-F087006B3D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04794" y="5515222"/>
            <a:ext cx="203521" cy="203521"/>
          </a:xfrm>
          <a:prstGeom prst="rect">
            <a:avLst/>
          </a:prstGeom>
        </p:spPr>
      </p:pic>
      <p:pic>
        <p:nvPicPr>
          <p:cNvPr id="30" name="Graphic 29">
            <a:extLst>
              <a:ext uri="{FF2B5EF4-FFF2-40B4-BE49-F238E27FC236}">
                <a16:creationId xmlns:a16="http://schemas.microsoft.com/office/drawing/2014/main" id="{19B2ED97-C0B1-0DA0-098E-4692DF518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53738" y="5518209"/>
            <a:ext cx="203521" cy="203521"/>
          </a:xfrm>
          <a:prstGeom prst="rect">
            <a:avLst/>
          </a:prstGeom>
        </p:spPr>
      </p:pic>
      <p:pic>
        <p:nvPicPr>
          <p:cNvPr id="4" name="Graphic 7">
            <a:hlinkClick r:id="" action="ppaction://hlinkshowjump?jump=nextslide"/>
            <a:extLst>
              <a:ext uri="{FF2B5EF4-FFF2-40B4-BE49-F238E27FC236}">
                <a16:creationId xmlns:a16="http://schemas.microsoft.com/office/drawing/2014/main" id="{54C97D65-8CDA-0A04-1C3B-DF6385E17D6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rId11" action="ppaction://hlinksldjump"/>
            <a:extLst>
              <a:ext uri="{FF2B5EF4-FFF2-40B4-BE49-F238E27FC236}">
                <a16:creationId xmlns:a16="http://schemas.microsoft.com/office/drawing/2014/main" id="{068A7608-72EC-8B91-6D40-5E2C5E713FA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32568B56-3C1E-5E10-C151-93A39E44560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067178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9B76-C075-8BA3-3865-5AC99D0578D2}"/>
              </a:ext>
            </a:extLst>
          </p:cNvPr>
          <p:cNvSpPr txBox="1">
            <a:spLocks noGrp="1"/>
          </p:cNvSpPr>
          <p:nvPr>
            <p:ph type="title"/>
          </p:nvPr>
        </p:nvSpPr>
        <p:spPr>
          <a:xfrm>
            <a:off x="838200" y="915988"/>
            <a:ext cx="10515600" cy="1073150"/>
          </a:xfrm>
        </p:spPr>
        <p:txBody>
          <a:bodyPr/>
          <a:lstStyle/>
          <a:p>
            <a:pPr lvl="0"/>
            <a:r>
              <a:rPr lang="en-US" sz="1400" b="1">
                <a:solidFill>
                  <a:srgbClr val="000000"/>
                </a:solidFill>
              </a:rPr>
              <a:t>Assisted IC</a:t>
            </a:r>
            <a:br>
              <a:rPr lang="en" b="1"/>
            </a:br>
            <a:r>
              <a:rPr lang="en" b="1"/>
              <a:t>5.1 Assisted IC </a:t>
            </a:r>
            <a:r>
              <a:rPr lang="en-US" b="1"/>
              <a:t>– factors to consider</a:t>
            </a:r>
            <a:endParaRPr lang="sv-SE" b="1"/>
          </a:p>
        </p:txBody>
      </p:sp>
      <p:sp>
        <p:nvSpPr>
          <p:cNvPr id="11" name="Content Placeholder 10">
            <a:extLst>
              <a:ext uri="{FF2B5EF4-FFF2-40B4-BE49-F238E27FC236}">
                <a16:creationId xmlns:a16="http://schemas.microsoft.com/office/drawing/2014/main" id="{61983868-7368-EE0B-79EE-8FC3CF3488E6}"/>
              </a:ext>
            </a:extLst>
          </p:cNvPr>
          <p:cNvSpPr>
            <a:spLocks noGrp="1"/>
          </p:cNvSpPr>
          <p:nvPr>
            <p:ph idx="1"/>
          </p:nvPr>
        </p:nvSpPr>
        <p:spPr>
          <a:xfrm>
            <a:off x="838199" y="2276474"/>
            <a:ext cx="10515599" cy="3924301"/>
          </a:xfrm>
        </p:spPr>
        <p:txBody>
          <a:bodyPr/>
          <a:lstStyle/>
          <a:p>
            <a:r>
              <a:rPr lang="en-US"/>
              <a:t>Clean/non touch technique accepted </a:t>
            </a:r>
            <a:br>
              <a:rPr lang="en-US"/>
            </a:br>
            <a:r>
              <a:rPr lang="en-US"/>
              <a:t>procedure in community setting </a:t>
            </a:r>
          </a:p>
          <a:p>
            <a:r>
              <a:rPr lang="en-US"/>
              <a:t>IC competency training required for carers </a:t>
            </a:r>
          </a:p>
          <a:p>
            <a:r>
              <a:rPr lang="en-US"/>
              <a:t>Support individualized care plans related to </a:t>
            </a:r>
            <a:br>
              <a:rPr lang="en-US"/>
            </a:br>
            <a:r>
              <a:rPr lang="en-US"/>
              <a:t>needs of patient and IC requirements</a:t>
            </a:r>
          </a:p>
          <a:p>
            <a:pPr lvl="1"/>
            <a:r>
              <a:rPr lang="en-US"/>
              <a:t>catheterization frequency </a:t>
            </a:r>
          </a:p>
          <a:p>
            <a:pPr lvl="1"/>
            <a:r>
              <a:rPr lang="en-US"/>
              <a:t>documentation and monitoring  </a:t>
            </a:r>
          </a:p>
          <a:p>
            <a:pPr lvl="1"/>
            <a:r>
              <a:rPr lang="en-US"/>
              <a:t>environment/place where IC is carried out</a:t>
            </a:r>
          </a:p>
          <a:p>
            <a:pPr lvl="1"/>
            <a:endParaRPr lang="en-US"/>
          </a:p>
        </p:txBody>
      </p:sp>
      <p:sp>
        <p:nvSpPr>
          <p:cNvPr id="8" name="TextBox 7">
            <a:extLst>
              <a:ext uri="{FF2B5EF4-FFF2-40B4-BE49-F238E27FC236}">
                <a16:creationId xmlns:a16="http://schemas.microsoft.com/office/drawing/2014/main" id="{FEDE7AAE-C611-32B4-5204-B3B1B9B305C9}"/>
              </a:ext>
            </a:extLst>
          </p:cNvPr>
          <p:cNvSpPr txBox="1"/>
          <p:nvPr/>
        </p:nvSpPr>
        <p:spPr>
          <a:xfrm>
            <a:off x="838200" y="5117108"/>
            <a:ext cx="2890684" cy="307777"/>
          </a:xfrm>
          <a:prstGeom prst="rect">
            <a:avLst/>
          </a:prstGeom>
          <a:noFill/>
        </p:spPr>
        <p:txBody>
          <a:bodyPr wrap="square" rtlCol="0">
            <a:spAutoFit/>
          </a:bodyPr>
          <a:lstStyle/>
          <a:p>
            <a:r>
              <a:rPr lang="sv-SE" sz="1400" i="1">
                <a:solidFill>
                  <a:schemeClr val="bg1">
                    <a:lumMod val="50000"/>
                  </a:schemeClr>
                </a:solidFill>
              </a:rPr>
              <a:t>EAUN IC </a:t>
            </a:r>
            <a:r>
              <a:rPr lang="en-US" sz="1400" i="1">
                <a:solidFill>
                  <a:schemeClr val="bg1">
                    <a:lumMod val="50000"/>
                  </a:schemeClr>
                </a:solidFill>
              </a:rPr>
              <a:t>guidelines</a:t>
            </a:r>
            <a:r>
              <a:rPr lang="sv-SE" sz="1400" i="1">
                <a:solidFill>
                  <a:schemeClr val="bg1">
                    <a:lumMod val="50000"/>
                  </a:schemeClr>
                </a:solidFill>
              </a:rPr>
              <a:t> 2024</a:t>
            </a:r>
          </a:p>
        </p:txBody>
      </p:sp>
      <p:pic>
        <p:nvPicPr>
          <p:cNvPr id="3" name="Graphic 7">
            <a:hlinkClick r:id="" action="ppaction://hlinkshowjump?jump=nextslide"/>
            <a:extLst>
              <a:ext uri="{FF2B5EF4-FFF2-40B4-BE49-F238E27FC236}">
                <a16:creationId xmlns:a16="http://schemas.microsoft.com/office/drawing/2014/main" id="{84BB3B60-0577-F35D-1376-287265E892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4" action="ppaction://hlinksldjump"/>
            <a:extLst>
              <a:ext uri="{FF2B5EF4-FFF2-40B4-BE49-F238E27FC236}">
                <a16:creationId xmlns:a16="http://schemas.microsoft.com/office/drawing/2014/main" id="{72199928-3CF4-BE21-63BA-32073536CF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F523FC4B-C74E-1195-D6F2-B65843EE5D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101747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A154-2508-F6F8-D3D3-2531139FBC78}"/>
              </a:ext>
            </a:extLst>
          </p:cNvPr>
          <p:cNvSpPr txBox="1">
            <a:spLocks noGrp="1"/>
          </p:cNvSpPr>
          <p:nvPr>
            <p:ph type="title"/>
          </p:nvPr>
        </p:nvSpPr>
        <p:spPr/>
        <p:txBody>
          <a:bodyPr>
            <a:noAutofit/>
          </a:bodyPr>
          <a:lstStyle/>
          <a:p>
            <a:pPr lvl="0">
              <a:lnSpc>
                <a:spcPts val="3300"/>
              </a:lnSpc>
            </a:pPr>
            <a:r>
              <a:rPr lang="en-US" sz="1400" b="1">
                <a:solidFill>
                  <a:srgbClr val="000000"/>
                </a:solidFill>
              </a:rPr>
              <a:t>Assisted IC</a:t>
            </a:r>
            <a:br>
              <a:rPr lang="en-US" sz="1400" b="1"/>
            </a:br>
            <a:r>
              <a:rPr lang="en-US" sz="3200" b="1"/>
              <a:t>5.2 Assisted IC – factors to consider</a:t>
            </a:r>
          </a:p>
        </p:txBody>
      </p:sp>
      <p:sp>
        <p:nvSpPr>
          <p:cNvPr id="3" name="Content Placeholder 2">
            <a:extLst>
              <a:ext uri="{FF2B5EF4-FFF2-40B4-BE49-F238E27FC236}">
                <a16:creationId xmlns:a16="http://schemas.microsoft.com/office/drawing/2014/main" id="{EFB49CF7-ECB6-B4E1-8E93-87FECAEFBA52}"/>
              </a:ext>
            </a:extLst>
          </p:cNvPr>
          <p:cNvSpPr txBox="1">
            <a:spLocks noGrp="1"/>
          </p:cNvSpPr>
          <p:nvPr>
            <p:ph idx="1"/>
          </p:nvPr>
        </p:nvSpPr>
        <p:spPr>
          <a:xfrm>
            <a:off x="5016500" y="2276474"/>
            <a:ext cx="6337298" cy="2491269"/>
          </a:xfrm>
        </p:spPr>
        <p:txBody>
          <a:bodyPr>
            <a:noAutofit/>
          </a:bodyPr>
          <a:lstStyle/>
          <a:p>
            <a:pPr lvl="0"/>
            <a:r>
              <a:rPr lang="en-US" sz="2000"/>
              <a:t>Remit of the responsible nurse for the training </a:t>
            </a:r>
            <a:br>
              <a:rPr lang="en-US" sz="2000"/>
            </a:br>
            <a:r>
              <a:rPr lang="en-US" sz="2000"/>
              <a:t>of assistant carers</a:t>
            </a:r>
          </a:p>
          <a:p>
            <a:pPr marL="549275" lvl="1" indent="-285750">
              <a:buFont typeface="System Font Regular"/>
              <a:buChar char="–"/>
            </a:pPr>
            <a:r>
              <a:rPr lang="en-US" sz="1600"/>
              <a:t>Are many carers involved in the IC procedure?</a:t>
            </a:r>
          </a:p>
          <a:p>
            <a:pPr marL="549275" lvl="1" indent="-285750">
              <a:spcAft>
                <a:spcPts val="600"/>
              </a:spcAft>
              <a:buFont typeface="System Font Regular"/>
              <a:buChar char="–"/>
            </a:pPr>
            <a:r>
              <a:rPr lang="en-US" sz="1600"/>
              <a:t>Ensure all carers have sufficient </a:t>
            </a:r>
            <a:r>
              <a:rPr lang="en-US" sz="1600" b="1"/>
              <a:t>level of knowledge </a:t>
            </a:r>
            <a:br>
              <a:rPr lang="en-US" sz="1600" b="1"/>
            </a:br>
            <a:r>
              <a:rPr lang="en-US" sz="1600"/>
              <a:t>regarding IC therapy</a:t>
            </a:r>
          </a:p>
          <a:p>
            <a:r>
              <a:rPr lang="en-US" sz="2000"/>
              <a:t>In what environment/place is IC carried out?</a:t>
            </a:r>
          </a:p>
          <a:p>
            <a:pPr marL="549275" lvl="1" indent="-285750">
              <a:buFont typeface="System Font Regular"/>
              <a:buChar char="–"/>
            </a:pPr>
            <a:r>
              <a:rPr lang="en-US" sz="1600" b="1"/>
              <a:t>IC in bed</a:t>
            </a:r>
            <a:r>
              <a:rPr lang="en-US" sz="1600"/>
              <a:t>: if possible, raise the bed’s head end for better </a:t>
            </a:r>
            <a:br>
              <a:rPr lang="en-US" sz="1600"/>
            </a:br>
            <a:r>
              <a:rPr lang="en-US" sz="1600"/>
              <a:t>emptying or use a tube extension or catheter drainage bag.</a:t>
            </a:r>
          </a:p>
        </p:txBody>
      </p:sp>
      <p:sp>
        <p:nvSpPr>
          <p:cNvPr id="7" name="Picture Placeholder 6">
            <a:extLst>
              <a:ext uri="{FF2B5EF4-FFF2-40B4-BE49-F238E27FC236}">
                <a16:creationId xmlns:a16="http://schemas.microsoft.com/office/drawing/2014/main" id="{C57FB0F0-AE20-1AF5-D435-B02B6067FFD0}"/>
              </a:ext>
            </a:extLst>
          </p:cNvPr>
          <p:cNvSpPr>
            <a:spLocks noGrp="1"/>
          </p:cNvSpPr>
          <p:nvPr>
            <p:ph type="pic" sz="quarter" idx="10"/>
          </p:nvPr>
        </p:nvSpPr>
        <p:spPr>
          <a:solidFill>
            <a:schemeClr val="bg1">
              <a:lumMod val="95000"/>
            </a:schemeClr>
          </a:solidFill>
        </p:spPr>
        <p:txBody>
          <a:bodyPr/>
          <a:lstStyle/>
          <a:p>
            <a:r>
              <a:rPr lang="en-SE"/>
              <a:t> </a:t>
            </a:r>
          </a:p>
        </p:txBody>
      </p:sp>
      <p:sp>
        <p:nvSpPr>
          <p:cNvPr id="5" name="Linked button">
            <a:hlinkClick r:id="rId3"/>
            <a:extLst>
              <a:ext uri="{FF2B5EF4-FFF2-40B4-BE49-F238E27FC236}">
                <a16:creationId xmlns:a16="http://schemas.microsoft.com/office/drawing/2014/main" id="{042F910A-B264-5F69-2F03-C60F0C8DF14D}"/>
              </a:ext>
            </a:extLst>
          </p:cNvPr>
          <p:cNvSpPr/>
          <p:nvPr/>
        </p:nvSpPr>
        <p:spPr>
          <a:xfrm>
            <a:off x="1499296" y="5489611"/>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a:t>Read more</a:t>
            </a:r>
          </a:p>
        </p:txBody>
      </p:sp>
      <p:sp>
        <p:nvSpPr>
          <p:cNvPr id="10" name="Linked button">
            <a:hlinkClick r:id="rId4"/>
            <a:extLst>
              <a:ext uri="{FF2B5EF4-FFF2-40B4-BE49-F238E27FC236}">
                <a16:creationId xmlns:a16="http://schemas.microsoft.com/office/drawing/2014/main" id="{FE7ADA59-B493-83D2-8105-7965D8FF48DD}"/>
              </a:ext>
            </a:extLst>
          </p:cNvPr>
          <p:cNvSpPr/>
          <p:nvPr/>
        </p:nvSpPr>
        <p:spPr>
          <a:xfrm>
            <a:off x="8472213" y="5032603"/>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a:t>Find more resources</a:t>
            </a:r>
          </a:p>
        </p:txBody>
      </p:sp>
      <p:sp>
        <p:nvSpPr>
          <p:cNvPr id="13" name="Linked button">
            <a:hlinkClick r:id="rId5" action="ppaction://hlinksldjump"/>
            <a:extLst>
              <a:ext uri="{FF2B5EF4-FFF2-40B4-BE49-F238E27FC236}">
                <a16:creationId xmlns:a16="http://schemas.microsoft.com/office/drawing/2014/main" id="{02B1FD2A-96A4-CD56-1F1D-C04E38346048}"/>
              </a:ext>
            </a:extLst>
          </p:cNvPr>
          <p:cNvSpPr/>
          <p:nvPr/>
        </p:nvSpPr>
        <p:spPr>
          <a:xfrm>
            <a:off x="5016000" y="5032603"/>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a:t>Handling of product</a:t>
            </a:r>
          </a:p>
        </p:txBody>
      </p:sp>
      <p:grpSp>
        <p:nvGrpSpPr>
          <p:cNvPr id="17" name="Group 16">
            <a:extLst>
              <a:ext uri="{FF2B5EF4-FFF2-40B4-BE49-F238E27FC236}">
                <a16:creationId xmlns:a16="http://schemas.microsoft.com/office/drawing/2014/main" id="{6A024B72-0656-FFA7-0442-49005AAFDF93}"/>
              </a:ext>
            </a:extLst>
          </p:cNvPr>
          <p:cNvGrpSpPr/>
          <p:nvPr/>
        </p:nvGrpSpPr>
        <p:grpSpPr>
          <a:xfrm>
            <a:off x="1323017" y="1368389"/>
            <a:ext cx="2381693" cy="3744363"/>
            <a:chOff x="10230967" y="1382791"/>
            <a:chExt cx="2381693" cy="3744363"/>
          </a:xfrm>
          <a:effectLst/>
        </p:grpSpPr>
        <p:pic>
          <p:nvPicPr>
            <p:cNvPr id="18" name="Picture 17">
              <a:extLst>
                <a:ext uri="{FF2B5EF4-FFF2-40B4-BE49-F238E27FC236}">
                  <a16:creationId xmlns:a16="http://schemas.microsoft.com/office/drawing/2014/main" id="{5FFB2D7A-A43F-BC4E-1F3F-E184E40F455F}"/>
                </a:ext>
              </a:extLst>
            </p:cNvPr>
            <p:cNvPicPr>
              <a:picLocks noChangeAspect="1"/>
            </p:cNvPicPr>
            <p:nvPr/>
          </p:nvPicPr>
          <p:blipFill>
            <a:blip r:embed="rId6">
              <a:extLst>
                <a:ext uri="{28A0092B-C50C-407E-A947-70E740481C1C}">
                  <a14:useLocalDpi xmlns:a14="http://schemas.microsoft.com/office/drawing/2010/main" val="0"/>
                </a:ext>
              </a:extLst>
            </a:blip>
            <a:srcRect t="3696" b="3696"/>
            <a:stretch/>
          </p:blipFill>
          <p:spPr>
            <a:xfrm>
              <a:off x="10230967" y="1382791"/>
              <a:ext cx="2381693" cy="1470429"/>
            </a:xfrm>
            <a:prstGeom prst="roundRect">
              <a:avLst>
                <a:gd name="adj" fmla="val 7482"/>
              </a:avLst>
            </a:prstGeom>
          </p:spPr>
        </p:pic>
        <p:sp>
          <p:nvSpPr>
            <p:cNvPr id="19" name="Freeform: Shape 18">
              <a:extLst>
                <a:ext uri="{FF2B5EF4-FFF2-40B4-BE49-F238E27FC236}">
                  <a16:creationId xmlns:a16="http://schemas.microsoft.com/office/drawing/2014/main" id="{933D5361-787C-5B3C-1DB4-6403F3701974}"/>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48849E03-AC69-343F-19DB-B5C5E98C348A}"/>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WEBINAR</a:t>
              </a:r>
              <a:endParaRPr lang="en-US" sz="1400"/>
            </a:p>
          </p:txBody>
        </p:sp>
        <p:sp>
          <p:nvSpPr>
            <p:cNvPr id="21" name="TextBox 20">
              <a:extLst>
                <a:ext uri="{FF2B5EF4-FFF2-40B4-BE49-F238E27FC236}">
                  <a16:creationId xmlns:a16="http://schemas.microsoft.com/office/drawing/2014/main" id="{33F6FD0E-E03B-EA67-540C-0030A39583D3}"/>
                </a:ext>
              </a:extLst>
            </p:cNvPr>
            <p:cNvSpPr txBox="1"/>
            <p:nvPr/>
          </p:nvSpPr>
          <p:spPr>
            <a:xfrm>
              <a:off x="10318755" y="2853220"/>
              <a:ext cx="2196000" cy="1785104"/>
            </a:xfrm>
            <a:prstGeom prst="rect">
              <a:avLst/>
            </a:prstGeom>
            <a:solidFill>
              <a:schemeClr val="bg1"/>
            </a:solidFill>
          </p:spPr>
          <p:txBody>
            <a:bodyPr wrap="square">
              <a:spAutoFit/>
            </a:bodyPr>
            <a:lstStyle/>
            <a:p>
              <a:pPr>
                <a:spcAft>
                  <a:spcPts val="600"/>
                </a:spcAft>
              </a:pPr>
              <a:r>
                <a:rPr lang="en-US" sz="1200" b="1">
                  <a:solidFill>
                    <a:srgbClr val="000000"/>
                  </a:solidFill>
                </a:rPr>
                <a:t>Intermittent Catheterization (IC) Webinar</a:t>
              </a:r>
            </a:p>
            <a:p>
              <a:pPr>
                <a:spcAft>
                  <a:spcPts val="600"/>
                </a:spcAft>
              </a:pPr>
              <a:r>
                <a:rPr lang="en-US" sz="900">
                  <a:solidFill>
                    <a:srgbClr val="000000"/>
                  </a:solidFill>
                </a:rPr>
                <a:t>This webinar about intermittent </a:t>
              </a:r>
              <a:r>
                <a:rPr lang="en-US" sz="900" err="1">
                  <a:solidFill>
                    <a:srgbClr val="000000"/>
                  </a:solidFill>
                </a:rPr>
                <a:t>catheterisation</a:t>
              </a:r>
              <a:r>
                <a:rPr lang="en-US" sz="900">
                  <a:solidFill>
                    <a:srgbClr val="000000"/>
                  </a:solidFill>
                </a:rPr>
                <a:t> (IC) is divided into 3 different parts. Part 1 covers the fundamentals about IC therapy. Part 2 expands further about catheters and clean intermittent catheterization and the importance of education. Part 3 covers the procedure and follow-up and discusses patient cases.</a:t>
              </a:r>
            </a:p>
          </p:txBody>
        </p:sp>
        <p:sp>
          <p:nvSpPr>
            <p:cNvPr id="22" name="TextBox 21">
              <a:extLst>
                <a:ext uri="{FF2B5EF4-FFF2-40B4-BE49-F238E27FC236}">
                  <a16:creationId xmlns:a16="http://schemas.microsoft.com/office/drawing/2014/main" id="{79D602E4-2DF4-5F03-2862-92D689D858BA}"/>
                </a:ext>
              </a:extLst>
            </p:cNvPr>
            <p:cNvSpPr txBox="1"/>
            <p:nvPr/>
          </p:nvSpPr>
          <p:spPr>
            <a:xfrm>
              <a:off x="10574335" y="4666212"/>
              <a:ext cx="1752497" cy="394980"/>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Teach | Bladder, 3 part webinar</a:t>
              </a:r>
            </a:p>
            <a:p>
              <a:r>
                <a:rPr lang="en-US" sz="900">
                  <a:solidFill>
                    <a:srgbClr val="000000"/>
                  </a:solidFill>
                  <a:latin typeface="Calibri" panose="020F0502020204030204"/>
                </a:rPr>
                <a:t>60 min</a:t>
              </a:r>
              <a:endParaRPr lang="en-US"/>
            </a:p>
          </p:txBody>
        </p:sp>
        <p:pic>
          <p:nvPicPr>
            <p:cNvPr id="23" name="Picture 22">
              <a:extLst>
                <a:ext uri="{FF2B5EF4-FFF2-40B4-BE49-F238E27FC236}">
                  <a16:creationId xmlns:a16="http://schemas.microsoft.com/office/drawing/2014/main" id="{3AAEFA02-736A-2DF1-4AF7-19751B2534A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24" name="Picture 23">
              <a:extLst>
                <a:ext uri="{FF2B5EF4-FFF2-40B4-BE49-F238E27FC236}">
                  <a16:creationId xmlns:a16="http://schemas.microsoft.com/office/drawing/2014/main" id="{71A9A42B-DC83-D6CF-3E68-271C1267244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16" name="Rectangle: Rounded Corners 15">
            <a:extLst>
              <a:ext uri="{FF2B5EF4-FFF2-40B4-BE49-F238E27FC236}">
                <a16:creationId xmlns:a16="http://schemas.microsoft.com/office/drawing/2014/main" id="{2B3827A9-3ED5-684D-59E8-79119FB6D57F}"/>
              </a:ext>
            </a:extLst>
          </p:cNvPr>
          <p:cNvSpPr/>
          <p:nvPr/>
        </p:nvSpPr>
        <p:spPr>
          <a:xfrm>
            <a:off x="1323501" y="1368000"/>
            <a:ext cx="2381693" cy="3744363"/>
          </a:xfrm>
          <a:prstGeom prst="roundRect">
            <a:avLst>
              <a:gd name="adj" fmla="val 4714"/>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ECDBD67F-9B34-D506-8261-2BA370C657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66860" y="5567850"/>
            <a:ext cx="203521" cy="203521"/>
          </a:xfrm>
          <a:prstGeom prst="rect">
            <a:avLst/>
          </a:prstGeom>
        </p:spPr>
      </p:pic>
      <p:pic>
        <p:nvPicPr>
          <p:cNvPr id="25" name="Graphic 24">
            <a:extLst>
              <a:ext uri="{FF2B5EF4-FFF2-40B4-BE49-F238E27FC236}">
                <a16:creationId xmlns:a16="http://schemas.microsoft.com/office/drawing/2014/main" id="{C4D84CA6-9F41-D7FF-D031-46353C6862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43974" y="5107037"/>
            <a:ext cx="203521" cy="203521"/>
          </a:xfrm>
          <a:prstGeom prst="rect">
            <a:avLst/>
          </a:prstGeom>
        </p:spPr>
      </p:pic>
      <p:pic>
        <p:nvPicPr>
          <p:cNvPr id="4" name="Graphic 7">
            <a:hlinkClick r:id="" action="ppaction://hlinkshowjump?jump=nextslide"/>
            <a:extLst>
              <a:ext uri="{FF2B5EF4-FFF2-40B4-BE49-F238E27FC236}">
                <a16:creationId xmlns:a16="http://schemas.microsoft.com/office/drawing/2014/main" id="{E6AC4226-A6B3-FB4C-CCD2-A200F6D6228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12" action="ppaction://hlinksldjump"/>
            <a:extLst>
              <a:ext uri="{FF2B5EF4-FFF2-40B4-BE49-F238E27FC236}">
                <a16:creationId xmlns:a16="http://schemas.microsoft.com/office/drawing/2014/main" id="{E2F18345-6891-3361-934D-EC59474E85E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2" name="Graphic 6">
            <a:hlinkClick r:id="" action="ppaction://hlinkshowjump?jump=previousslide"/>
            <a:extLst>
              <a:ext uri="{FF2B5EF4-FFF2-40B4-BE49-F238E27FC236}">
                <a16:creationId xmlns:a16="http://schemas.microsoft.com/office/drawing/2014/main" id="{1F13B1F1-65A3-ECED-DA72-5C4075BAE10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6901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C6B9-A400-093D-BFD3-47C639CBC2D9}"/>
              </a:ext>
            </a:extLst>
          </p:cNvPr>
          <p:cNvSpPr txBox="1">
            <a:spLocks noGrp="1"/>
          </p:cNvSpPr>
          <p:nvPr>
            <p:ph type="title"/>
          </p:nvPr>
        </p:nvSpPr>
        <p:spPr>
          <a:xfrm>
            <a:off x="7690962" y="915988"/>
            <a:ext cx="3661251" cy="1073150"/>
          </a:xfrm>
        </p:spPr>
        <p:txBody>
          <a:bodyPr>
            <a:noAutofit/>
          </a:bodyPr>
          <a:lstStyle/>
          <a:p>
            <a:pPr lvl="0"/>
            <a:br>
              <a:rPr lang="en" b="1"/>
            </a:br>
            <a:r>
              <a:rPr lang="en" b="1"/>
              <a:t>6.1 Advanced investigation</a:t>
            </a:r>
          </a:p>
        </p:txBody>
      </p:sp>
      <p:sp>
        <p:nvSpPr>
          <p:cNvPr id="10" name="Content Placeholder 9">
            <a:extLst>
              <a:ext uri="{FF2B5EF4-FFF2-40B4-BE49-F238E27FC236}">
                <a16:creationId xmlns:a16="http://schemas.microsoft.com/office/drawing/2014/main" id="{20FB66AB-C1BB-3EB9-E0AB-9E01A2AD1387}"/>
              </a:ext>
            </a:extLst>
          </p:cNvPr>
          <p:cNvSpPr>
            <a:spLocks noGrp="1"/>
          </p:cNvSpPr>
          <p:nvPr>
            <p:ph idx="1"/>
          </p:nvPr>
        </p:nvSpPr>
        <p:spPr>
          <a:xfrm>
            <a:off x="7690963" y="2276475"/>
            <a:ext cx="3661250" cy="3924300"/>
          </a:xfrm>
        </p:spPr>
        <p:txBody>
          <a:bodyPr>
            <a:noAutofit/>
          </a:bodyPr>
          <a:lstStyle/>
          <a:p>
            <a:r>
              <a:rPr lang="en-US"/>
              <a:t>X-ray examination or ultrasound</a:t>
            </a:r>
          </a:p>
          <a:p>
            <a:r>
              <a:rPr lang="en-US"/>
              <a:t>Cystoscopy</a:t>
            </a:r>
          </a:p>
        </p:txBody>
      </p:sp>
      <p:pic>
        <p:nvPicPr>
          <p:cNvPr id="5" name="Picture Placeholder 4" descr="A close-up of a doctor's hands holding a x-ray&#10;&#10;Description automatically generated">
            <a:extLst>
              <a:ext uri="{FF2B5EF4-FFF2-40B4-BE49-F238E27FC236}">
                <a16:creationId xmlns:a16="http://schemas.microsoft.com/office/drawing/2014/main" id="{FDA24ED7-318E-EEF6-B207-28FB146B19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803" r="13209"/>
          <a:stretch/>
        </p:blipFill>
        <p:spPr>
          <a:xfrm>
            <a:off x="839788" y="915988"/>
            <a:ext cx="6203475" cy="5284787"/>
          </a:xfrm>
        </p:spPr>
      </p:pic>
      <p:pic>
        <p:nvPicPr>
          <p:cNvPr id="3" name="Graphic 7">
            <a:hlinkClick r:id="" action="ppaction://hlinkshowjump?jump=nextslide"/>
            <a:extLst>
              <a:ext uri="{FF2B5EF4-FFF2-40B4-BE49-F238E27FC236}">
                <a16:creationId xmlns:a16="http://schemas.microsoft.com/office/drawing/2014/main" id="{A128A66F-2734-D12C-39DA-89CD9A9A35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5" action="ppaction://hlinksldjump"/>
            <a:extLst>
              <a:ext uri="{FF2B5EF4-FFF2-40B4-BE49-F238E27FC236}">
                <a16:creationId xmlns:a16="http://schemas.microsoft.com/office/drawing/2014/main" id="{66F07853-4942-3D7F-12A0-EB895165BF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24C5E131-55FC-9538-54E8-236C72AD6E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025602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6F6B-2CF5-DCFD-6EA2-DB082EA5AC8D}"/>
              </a:ext>
            </a:extLst>
          </p:cNvPr>
          <p:cNvSpPr>
            <a:spLocks noGrp="1"/>
          </p:cNvSpPr>
          <p:nvPr>
            <p:ph type="title"/>
          </p:nvPr>
        </p:nvSpPr>
        <p:spPr>
          <a:xfrm>
            <a:off x="5664200" y="916343"/>
            <a:ext cx="5689599" cy="1054121"/>
          </a:xfrm>
        </p:spPr>
        <p:txBody>
          <a:bodyPr/>
          <a:lstStyle/>
          <a:p>
            <a:r>
              <a:rPr lang="en-US" dirty="0"/>
              <a:t>Summary</a:t>
            </a:r>
          </a:p>
        </p:txBody>
      </p:sp>
      <p:sp>
        <p:nvSpPr>
          <p:cNvPr id="3" name="Content Placeholder 2">
            <a:extLst>
              <a:ext uri="{FF2B5EF4-FFF2-40B4-BE49-F238E27FC236}">
                <a16:creationId xmlns:a16="http://schemas.microsoft.com/office/drawing/2014/main" id="{8D054354-55BB-B203-F007-B83D3E65EE14}"/>
              </a:ext>
            </a:extLst>
          </p:cNvPr>
          <p:cNvSpPr>
            <a:spLocks noGrp="1"/>
          </p:cNvSpPr>
          <p:nvPr>
            <p:ph idx="1"/>
          </p:nvPr>
        </p:nvSpPr>
        <p:spPr>
          <a:xfrm>
            <a:off x="5664200" y="2276474"/>
            <a:ext cx="5689598" cy="3924301"/>
          </a:xfrm>
        </p:spPr>
        <p:txBody>
          <a:bodyPr vert="horz" lIns="0" tIns="0" rIns="0" bIns="0" rtlCol="0" anchor="t">
            <a:normAutofit/>
          </a:bodyPr>
          <a:lstStyle/>
          <a:p>
            <a:pPr marL="0" indent="0">
              <a:buNone/>
            </a:pPr>
            <a:r>
              <a:rPr lang="en-US"/>
              <a:t>This educational material, developed in conjunction with HCPs, helps identifying the optimal treatment pathway for </a:t>
            </a:r>
            <a:r>
              <a:rPr lang="en-US" err="1"/>
              <a:t>rUTIs</a:t>
            </a:r>
            <a:r>
              <a:rPr lang="en-US"/>
              <a:t>.</a:t>
            </a:r>
          </a:p>
          <a:p>
            <a:pPr marL="0" indent="0">
              <a:buNone/>
            </a:pPr>
            <a:endParaRPr lang="en-US"/>
          </a:p>
          <a:p>
            <a:pPr marL="0" indent="0">
              <a:buNone/>
            </a:pPr>
            <a:r>
              <a:rPr lang="en-US"/>
              <a:t>Using CPD accredited tutorials and additional reading, you can keep yourself updated, and instruct new colleagues as well as patients who self-catheterize.</a:t>
            </a:r>
          </a:p>
          <a:p>
            <a:pPr marL="0" indent="0">
              <a:buNone/>
            </a:pPr>
            <a:endParaRPr lang="en-US"/>
          </a:p>
          <a:p>
            <a:pPr marL="0" indent="0">
              <a:buNone/>
            </a:pPr>
            <a:r>
              <a:rPr lang="en-US"/>
              <a:t>There are ways to reduce risks of getting UTIs for IC users –  if you are aware of them.</a:t>
            </a:r>
          </a:p>
        </p:txBody>
      </p:sp>
      <p:pic>
        <p:nvPicPr>
          <p:cNvPr id="14" name="Picture Placeholder 13" descr="A nurse using a tablet&#10;&#10;Description automatically generated">
            <a:extLst>
              <a:ext uri="{FF2B5EF4-FFF2-40B4-BE49-F238E27FC236}">
                <a16:creationId xmlns:a16="http://schemas.microsoft.com/office/drawing/2014/main" id="{9A21B736-1E45-12A5-7089-C0A1A84D23C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0000" r="3732"/>
          <a:stretch/>
        </p:blipFill>
        <p:spPr>
          <a:xfrm flipH="1">
            <a:off x="839788" y="915988"/>
            <a:ext cx="4176712" cy="5284787"/>
          </a:xfrm>
        </p:spPr>
      </p:pic>
      <p:pic>
        <p:nvPicPr>
          <p:cNvPr id="4" name="Graphic 7">
            <a:hlinkClick r:id="" action="ppaction://hlinkshowjump?jump=nextslide"/>
            <a:extLst>
              <a:ext uri="{FF2B5EF4-FFF2-40B4-BE49-F238E27FC236}">
                <a16:creationId xmlns:a16="http://schemas.microsoft.com/office/drawing/2014/main" id="{48550128-E952-443B-E9FA-A4554FACB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5" action="ppaction://hlinksldjump"/>
            <a:extLst>
              <a:ext uri="{FF2B5EF4-FFF2-40B4-BE49-F238E27FC236}">
                <a16:creationId xmlns:a16="http://schemas.microsoft.com/office/drawing/2014/main" id="{5E75D08B-9624-7277-41E3-00A79B669C3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1E8B7B67-73A9-AFA0-90C0-D2B315AB0D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621900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B06E-69ED-FE85-864C-B7A5056B0D7B}"/>
              </a:ext>
            </a:extLst>
          </p:cNvPr>
          <p:cNvSpPr>
            <a:spLocks noGrp="1"/>
          </p:cNvSpPr>
          <p:nvPr>
            <p:ph type="title"/>
          </p:nvPr>
        </p:nvSpPr>
        <p:spPr>
          <a:xfrm>
            <a:off x="838200" y="908050"/>
            <a:ext cx="10515600" cy="1081087"/>
          </a:xfrm>
        </p:spPr>
        <p:txBody>
          <a:bodyPr>
            <a:noAutofit/>
          </a:bodyPr>
          <a:lstStyle/>
          <a:p>
            <a:pPr algn="ctr">
              <a:lnSpc>
                <a:spcPts val="3300"/>
              </a:lnSpc>
            </a:pPr>
            <a:r>
              <a:rPr lang="en" sz="3200" err="1"/>
              <a:t>Wellspect</a:t>
            </a:r>
            <a:r>
              <a:rPr lang="en" sz="3200"/>
              <a:t> provides both products and </a:t>
            </a:r>
            <a:br>
              <a:rPr lang="en" sz="3200"/>
            </a:br>
            <a:r>
              <a:rPr lang="en" sz="3200"/>
              <a:t>educational material to reduce risks of UTIs</a:t>
            </a:r>
            <a:br>
              <a:rPr lang="en" sz="3200"/>
            </a:br>
            <a:r>
              <a:rPr lang="en" sz="1800" b="1">
                <a:solidFill>
                  <a:srgbClr val="000000"/>
                </a:solidFill>
              </a:rPr>
              <a:t>Scan the QR code or use the links to get to;</a:t>
            </a:r>
            <a:endParaRPr lang="en" sz="3200" b="1"/>
          </a:p>
        </p:txBody>
      </p:sp>
      <p:sp>
        <p:nvSpPr>
          <p:cNvPr id="5" name="Content Placeholder 4">
            <a:extLst>
              <a:ext uri="{FF2B5EF4-FFF2-40B4-BE49-F238E27FC236}">
                <a16:creationId xmlns:a16="http://schemas.microsoft.com/office/drawing/2014/main" id="{B4EFC418-2E09-6823-9EDF-17C317EF03C8}"/>
              </a:ext>
            </a:extLst>
          </p:cNvPr>
          <p:cNvSpPr>
            <a:spLocks noGrp="1"/>
          </p:cNvSpPr>
          <p:nvPr>
            <p:ph sz="quarter" idx="11"/>
          </p:nvPr>
        </p:nvSpPr>
        <p:spPr>
          <a:xfrm>
            <a:off x="4798243" y="5396219"/>
            <a:ext cx="1705569" cy="720000"/>
          </a:xfrm>
        </p:spPr>
        <p:txBody>
          <a:bodyPr anchor="ctr"/>
          <a:lstStyle/>
          <a:p>
            <a:pPr marL="0" indent="0" algn="ctr">
              <a:buNone/>
            </a:pPr>
            <a:r>
              <a:rPr lang="en" sz="1400"/>
              <a:t>Read more and </a:t>
            </a:r>
            <a:br>
              <a:rPr lang="en" sz="1400"/>
            </a:br>
            <a:r>
              <a:rPr lang="en" sz="1400"/>
              <a:t>order a sample</a:t>
            </a:r>
            <a:endParaRPr lang="en-SE" sz="1400"/>
          </a:p>
        </p:txBody>
      </p:sp>
      <p:sp>
        <p:nvSpPr>
          <p:cNvPr id="7" name="Content Placeholder 6">
            <a:extLst>
              <a:ext uri="{FF2B5EF4-FFF2-40B4-BE49-F238E27FC236}">
                <a16:creationId xmlns:a16="http://schemas.microsoft.com/office/drawing/2014/main" id="{CAEE583A-6AD4-28CF-7521-749D2DADED62}"/>
              </a:ext>
            </a:extLst>
          </p:cNvPr>
          <p:cNvSpPr>
            <a:spLocks noGrp="1"/>
          </p:cNvSpPr>
          <p:nvPr>
            <p:ph sz="quarter" idx="12"/>
          </p:nvPr>
        </p:nvSpPr>
        <p:spPr>
          <a:xfrm>
            <a:off x="8399281" y="5396219"/>
            <a:ext cx="1716467" cy="720000"/>
          </a:xfrm>
        </p:spPr>
        <p:txBody>
          <a:bodyPr anchor="ctr"/>
          <a:lstStyle/>
          <a:p>
            <a:pPr marL="0" indent="0" algn="ctr">
              <a:buNone/>
            </a:pPr>
            <a:r>
              <a:rPr kumimoji="0" lang="en" sz="1400" b="0" i="0" u="none" strike="noStrike" kern="1200" cap="none" spc="0" normalizeH="0" baseline="0" noProof="0">
                <a:ln>
                  <a:noFill/>
                </a:ln>
                <a:solidFill>
                  <a:srgbClr val="000000"/>
                </a:solidFill>
                <a:effectLst/>
                <a:uLnTx/>
                <a:uFillTx/>
                <a:ea typeface="+mn-ea"/>
                <a:cs typeface="+mn-cs"/>
              </a:rPr>
              <a:t>Read more and </a:t>
            </a:r>
            <a:br>
              <a:rPr kumimoji="0" lang="en" sz="1400" b="0" i="0" u="none" strike="noStrike" kern="1200" cap="none" spc="0" normalizeH="0" baseline="0" noProof="0">
                <a:ln>
                  <a:noFill/>
                </a:ln>
                <a:solidFill>
                  <a:srgbClr val="000000"/>
                </a:solidFill>
                <a:effectLst/>
                <a:uLnTx/>
                <a:uFillTx/>
                <a:ea typeface="+mn-ea"/>
                <a:cs typeface="+mn-cs"/>
              </a:rPr>
            </a:br>
            <a:r>
              <a:rPr kumimoji="0" lang="en" sz="1400" b="0" i="0" u="none" strike="noStrike" kern="1200" cap="none" spc="0" normalizeH="0" baseline="0" noProof="0">
                <a:ln>
                  <a:noFill/>
                </a:ln>
                <a:solidFill>
                  <a:srgbClr val="000000"/>
                </a:solidFill>
                <a:effectLst/>
                <a:uLnTx/>
                <a:uFillTx/>
                <a:ea typeface="+mn-ea"/>
                <a:cs typeface="+mn-cs"/>
              </a:rPr>
              <a:t>order a sample</a:t>
            </a:r>
            <a:endParaRPr lang="en" sz="1400">
              <a:hlinkClick r:id="rId3"/>
            </a:endParaRPr>
          </a:p>
        </p:txBody>
      </p:sp>
      <p:pic>
        <p:nvPicPr>
          <p:cNvPr id="41" name="Picture Placeholder 40" descr="A person holding a phone and a computer&#10;&#10;Description automatically generated">
            <a:extLst>
              <a:ext uri="{FF2B5EF4-FFF2-40B4-BE49-F238E27FC236}">
                <a16:creationId xmlns:a16="http://schemas.microsoft.com/office/drawing/2014/main" id="{C058675A-7581-039A-25A0-DBA68C4C49B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774" b="2774"/>
          <a:stretch>
            <a:fillRect/>
          </a:stretch>
        </p:blipFill>
        <p:spPr>
          <a:xfrm>
            <a:off x="839788" y="2288897"/>
            <a:ext cx="3348037" cy="2371725"/>
          </a:xfrm>
          <a:prstGeom prst="roundRect">
            <a:avLst>
              <a:gd name="adj" fmla="val 4743"/>
            </a:avLst>
          </a:prstGeom>
        </p:spPr>
      </p:pic>
      <p:pic>
        <p:nvPicPr>
          <p:cNvPr id="39" name="Picture Placeholder 38" descr="A person using a computer and a phone&#10;&#10;Description automatically generated">
            <a:extLst>
              <a:ext uri="{FF2B5EF4-FFF2-40B4-BE49-F238E27FC236}">
                <a16:creationId xmlns:a16="http://schemas.microsoft.com/office/drawing/2014/main" id="{958DC6DC-59A5-3482-C2B6-934837217EA0}"/>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2774" b="2774"/>
          <a:stretch>
            <a:fillRect/>
          </a:stretch>
        </p:blipFill>
        <p:spPr>
          <a:xfrm>
            <a:off x="4412547" y="2288897"/>
            <a:ext cx="3348037" cy="2371725"/>
          </a:xfrm>
          <a:prstGeom prst="roundRect">
            <a:avLst>
              <a:gd name="adj" fmla="val 3551"/>
            </a:avLst>
          </a:prstGeom>
        </p:spPr>
      </p:pic>
      <p:pic>
        <p:nvPicPr>
          <p:cNvPr id="37" name="Picture Placeholder 36" descr="A person using a computer and a phone&#10;&#10;Description automatically generated">
            <a:extLst>
              <a:ext uri="{FF2B5EF4-FFF2-40B4-BE49-F238E27FC236}">
                <a16:creationId xmlns:a16="http://schemas.microsoft.com/office/drawing/2014/main" id="{FAECCF2D-5702-D2F9-8371-D85550BB4341}"/>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2774" b="2774"/>
          <a:stretch>
            <a:fillRect/>
          </a:stretch>
        </p:blipFill>
        <p:spPr>
          <a:xfrm>
            <a:off x="7985125" y="2282547"/>
            <a:ext cx="3348038" cy="2371725"/>
          </a:xfrm>
          <a:prstGeom prst="roundRect">
            <a:avLst>
              <a:gd name="adj" fmla="val 4346"/>
            </a:avLst>
          </a:prstGeom>
        </p:spPr>
      </p:pic>
      <p:pic>
        <p:nvPicPr>
          <p:cNvPr id="23" name="Picture 22">
            <a:extLst>
              <a:ext uri="{FF2B5EF4-FFF2-40B4-BE49-F238E27FC236}">
                <a16:creationId xmlns:a16="http://schemas.microsoft.com/office/drawing/2014/main" id="{DD2C19AD-789D-8713-FBD7-E83ADF3E49C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0123706" y="5396219"/>
            <a:ext cx="720000" cy="720000"/>
          </a:xfrm>
          <a:prstGeom prst="rect">
            <a:avLst/>
          </a:prstGeom>
        </p:spPr>
      </p:pic>
      <p:pic>
        <p:nvPicPr>
          <p:cNvPr id="6" name="Picture 5">
            <a:extLst>
              <a:ext uri="{FF2B5EF4-FFF2-40B4-BE49-F238E27FC236}">
                <a16:creationId xmlns:a16="http://schemas.microsoft.com/office/drawing/2014/main" id="{AC2C2410-B253-B4E3-2B63-0B405B4842E6}"/>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865065" y="5396219"/>
            <a:ext cx="720000" cy="720000"/>
          </a:xfrm>
          <a:prstGeom prst="rect">
            <a:avLst/>
          </a:prstGeom>
        </p:spPr>
      </p:pic>
      <p:pic>
        <p:nvPicPr>
          <p:cNvPr id="16" name="Picture 15">
            <a:extLst>
              <a:ext uri="{FF2B5EF4-FFF2-40B4-BE49-F238E27FC236}">
                <a16:creationId xmlns:a16="http://schemas.microsoft.com/office/drawing/2014/main" id="{F3CCE6BE-401A-86CC-F251-9E4349D7A72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503812" y="5396219"/>
            <a:ext cx="720000" cy="720000"/>
          </a:xfrm>
          <a:prstGeom prst="rect">
            <a:avLst/>
          </a:prstGeom>
        </p:spPr>
      </p:pic>
      <p:sp>
        <p:nvSpPr>
          <p:cNvPr id="22" name="Linked button">
            <a:hlinkClick r:id="rId10"/>
            <a:extLst>
              <a:ext uri="{FF2B5EF4-FFF2-40B4-BE49-F238E27FC236}">
                <a16:creationId xmlns:a16="http://schemas.microsoft.com/office/drawing/2014/main" id="{DE8ED1B5-99AB-3A12-B8E2-F447AA23888B}"/>
              </a:ext>
            </a:extLst>
          </p:cNvPr>
          <p:cNvSpPr/>
          <p:nvPr/>
        </p:nvSpPr>
        <p:spPr>
          <a:xfrm>
            <a:off x="1062731"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err="1"/>
              <a:t>Wellspect</a:t>
            </a:r>
            <a:r>
              <a:rPr lang="en-US" sz="1400"/>
              <a:t> Education</a:t>
            </a:r>
          </a:p>
        </p:txBody>
      </p:sp>
      <p:pic>
        <p:nvPicPr>
          <p:cNvPr id="24" name="Graphic 23">
            <a:extLst>
              <a:ext uri="{FF2B5EF4-FFF2-40B4-BE49-F238E27FC236}">
                <a16:creationId xmlns:a16="http://schemas.microsoft.com/office/drawing/2014/main" id="{27FEC39B-9C2F-0F6B-0DDE-D0C9D130D0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25065" y="4957062"/>
            <a:ext cx="203521" cy="203521"/>
          </a:xfrm>
          <a:prstGeom prst="rect">
            <a:avLst/>
          </a:prstGeom>
        </p:spPr>
      </p:pic>
      <p:sp>
        <p:nvSpPr>
          <p:cNvPr id="28" name="Content Placeholder 27">
            <a:extLst>
              <a:ext uri="{FF2B5EF4-FFF2-40B4-BE49-F238E27FC236}">
                <a16:creationId xmlns:a16="http://schemas.microsoft.com/office/drawing/2014/main" id="{C8D86F99-1748-B59B-E902-41CBF31173E9}"/>
              </a:ext>
            </a:extLst>
          </p:cNvPr>
          <p:cNvSpPr>
            <a:spLocks noGrp="1"/>
          </p:cNvSpPr>
          <p:nvPr>
            <p:ph sz="quarter" idx="10"/>
          </p:nvPr>
        </p:nvSpPr>
        <p:spPr>
          <a:xfrm>
            <a:off x="1517715" y="5396219"/>
            <a:ext cx="1347350" cy="720000"/>
          </a:xfrm>
        </p:spPr>
        <p:txBody>
          <a:bodyPr anchor="ctr" anchorCtr="0"/>
          <a:lstStyle/>
          <a:p>
            <a:pPr marL="0" indent="0" algn="ctr">
              <a:buNone/>
            </a:pPr>
            <a:r>
              <a:rPr kumimoji="0" lang="en" sz="1400" b="0" i="0" u="none" strike="noStrike" kern="1200" cap="none" spc="0" normalizeH="0" baseline="0" noProof="0">
                <a:ln>
                  <a:noFill/>
                </a:ln>
                <a:solidFill>
                  <a:srgbClr val="000000"/>
                </a:solidFill>
                <a:effectLst/>
                <a:uLnTx/>
                <a:uFillTx/>
                <a:ea typeface="+mn-ea"/>
                <a:cs typeface="+mn-cs"/>
              </a:rPr>
              <a:t>Find more </a:t>
            </a:r>
            <a:br>
              <a:rPr kumimoji="0" lang="en" sz="1400" b="0" i="0" u="none" strike="noStrike" kern="1200" cap="none" spc="0" normalizeH="0" baseline="0" noProof="0">
                <a:ln>
                  <a:noFill/>
                </a:ln>
                <a:solidFill>
                  <a:srgbClr val="000000"/>
                </a:solidFill>
                <a:effectLst/>
                <a:uLnTx/>
                <a:uFillTx/>
                <a:ea typeface="+mn-ea"/>
                <a:cs typeface="+mn-cs"/>
              </a:rPr>
            </a:br>
            <a:r>
              <a:rPr kumimoji="0" lang="en" sz="1400" b="0" i="0" u="none" strike="noStrike" kern="1200" cap="none" spc="0" normalizeH="0" baseline="0" noProof="0">
                <a:ln>
                  <a:noFill/>
                </a:ln>
                <a:solidFill>
                  <a:srgbClr val="000000"/>
                </a:solidFill>
                <a:effectLst/>
                <a:uLnTx/>
                <a:uFillTx/>
                <a:ea typeface="+mn-ea"/>
                <a:cs typeface="+mn-cs"/>
              </a:rPr>
              <a:t>resources</a:t>
            </a:r>
            <a:endParaRPr lang="en" sz="1400">
              <a:hlinkClick r:id="rId10"/>
            </a:endParaRPr>
          </a:p>
        </p:txBody>
      </p:sp>
      <p:sp>
        <p:nvSpPr>
          <p:cNvPr id="31" name="Linked button">
            <a:hlinkClick r:id="rId13"/>
            <a:extLst>
              <a:ext uri="{FF2B5EF4-FFF2-40B4-BE49-F238E27FC236}">
                <a16:creationId xmlns:a16="http://schemas.microsoft.com/office/drawing/2014/main" id="{799F4613-3B08-D9ED-726F-1B8D69935949}"/>
              </a:ext>
            </a:extLst>
          </p:cNvPr>
          <p:cNvSpPr/>
          <p:nvPr/>
        </p:nvSpPr>
        <p:spPr>
          <a:xfrm>
            <a:off x="4654343"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err="1"/>
              <a:t>LoFric</a:t>
            </a:r>
            <a:r>
              <a:rPr lang="en-US" sz="1400"/>
              <a:t> catheters for IC</a:t>
            </a:r>
          </a:p>
        </p:txBody>
      </p:sp>
      <p:pic>
        <p:nvPicPr>
          <p:cNvPr id="32" name="Graphic 31">
            <a:extLst>
              <a:ext uri="{FF2B5EF4-FFF2-40B4-BE49-F238E27FC236}">
                <a16:creationId xmlns:a16="http://schemas.microsoft.com/office/drawing/2014/main" id="{D371B17C-29F9-E413-21A2-C0F7CD5FC1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63812" y="4957062"/>
            <a:ext cx="203521" cy="203521"/>
          </a:xfrm>
          <a:prstGeom prst="rect">
            <a:avLst/>
          </a:prstGeom>
        </p:spPr>
      </p:pic>
      <p:sp>
        <p:nvSpPr>
          <p:cNvPr id="33" name="Linked button">
            <a:hlinkClick r:id="rId3"/>
            <a:extLst>
              <a:ext uri="{FF2B5EF4-FFF2-40B4-BE49-F238E27FC236}">
                <a16:creationId xmlns:a16="http://schemas.microsoft.com/office/drawing/2014/main" id="{39574C36-DD26-E59F-C2E0-4AB839FAFEA0}"/>
              </a:ext>
            </a:extLst>
          </p:cNvPr>
          <p:cNvSpPr/>
          <p:nvPr/>
        </p:nvSpPr>
        <p:spPr>
          <a:xfrm>
            <a:off x="8227102"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err="1"/>
              <a:t>Navina</a:t>
            </a:r>
            <a:r>
              <a:rPr lang="en-US" sz="1400"/>
              <a:t> products for TAI</a:t>
            </a:r>
          </a:p>
        </p:txBody>
      </p:sp>
      <p:pic>
        <p:nvPicPr>
          <p:cNvPr id="34" name="Graphic 33">
            <a:extLst>
              <a:ext uri="{FF2B5EF4-FFF2-40B4-BE49-F238E27FC236}">
                <a16:creationId xmlns:a16="http://schemas.microsoft.com/office/drawing/2014/main" id="{CCBB72E2-44F4-F4D4-07CD-90517C80E6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83706" y="4957062"/>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9C01D799-4D79-3711-5E5D-5DE88AE57ED0}"/>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15" action="ppaction://hlinksldjump"/>
            <a:extLst>
              <a:ext uri="{FF2B5EF4-FFF2-40B4-BE49-F238E27FC236}">
                <a16:creationId xmlns:a16="http://schemas.microsoft.com/office/drawing/2014/main" id="{E96D6650-235E-8051-3EB5-AE36D5A8D62E}"/>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312F8248-AA53-320D-F77C-F475A672CAE2}"/>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361566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6F24D0-1B68-4610-2E21-2124AEEDF98B}"/>
              </a:ext>
            </a:extLst>
          </p:cNvPr>
          <p:cNvSpPr>
            <a:spLocks noGrp="1"/>
          </p:cNvSpPr>
          <p:nvPr>
            <p:ph type="title"/>
          </p:nvPr>
        </p:nvSpPr>
        <p:spPr>
          <a:xfrm>
            <a:off x="5664200" y="916343"/>
            <a:ext cx="5689599" cy="1054121"/>
          </a:xfrm>
        </p:spPr>
        <p:txBody>
          <a:bodyPr>
            <a:normAutofit fontScale="90000"/>
          </a:bodyPr>
          <a:lstStyle/>
          <a:p>
            <a:r>
              <a:rPr lang="en-US"/>
              <a:t>This material has been developed in collaboration with the following HCPs</a:t>
            </a:r>
          </a:p>
        </p:txBody>
      </p:sp>
      <p:sp>
        <p:nvSpPr>
          <p:cNvPr id="3" name="Platshållare för innehåll 2">
            <a:extLst>
              <a:ext uri="{FF2B5EF4-FFF2-40B4-BE49-F238E27FC236}">
                <a16:creationId xmlns:a16="http://schemas.microsoft.com/office/drawing/2014/main" id="{4127CE56-0019-5CAE-DEF8-702B5F35C3EC}"/>
              </a:ext>
            </a:extLst>
          </p:cNvPr>
          <p:cNvSpPr>
            <a:spLocks noGrp="1"/>
          </p:cNvSpPr>
          <p:nvPr>
            <p:ph idx="1"/>
          </p:nvPr>
        </p:nvSpPr>
        <p:spPr>
          <a:xfrm>
            <a:off x="5664199" y="2276474"/>
            <a:ext cx="5688013" cy="3924301"/>
          </a:xfrm>
        </p:spPr>
        <p:txBody>
          <a:bodyPr vert="horz" lIns="0" tIns="0" rIns="0" bIns="0" rtlCol="0" anchor="t">
            <a:normAutofit/>
          </a:bodyPr>
          <a:lstStyle/>
          <a:p>
            <a:pPr marL="0" indent="0">
              <a:buNone/>
            </a:pPr>
            <a:r>
              <a:rPr lang="en-US" sz="1600" i="1" dirty="0"/>
              <a:t>Simone </a:t>
            </a:r>
            <a:r>
              <a:rPr lang="en-US" sz="1600" i="1" dirty="0" err="1"/>
              <a:t>Bajardo</a:t>
            </a:r>
            <a:r>
              <a:rPr lang="en-US" sz="1600" i="1" dirty="0"/>
              <a:t>, nurse, Hospital </a:t>
            </a:r>
            <a:r>
              <a:rPr lang="en-US" sz="1600" i="1" dirty="0" err="1"/>
              <a:t>Negrar</a:t>
            </a:r>
            <a:r>
              <a:rPr lang="en-US" sz="1600" i="1" dirty="0"/>
              <a:t> di Valpolicella, Italy</a:t>
            </a:r>
          </a:p>
          <a:p>
            <a:pPr marL="0" indent="0">
              <a:buNone/>
            </a:pPr>
            <a:r>
              <a:rPr lang="sv-SE" sz="1600" i="1" dirty="0">
                <a:solidFill>
                  <a:srgbClr val="000000"/>
                </a:solidFill>
                <a:effectLst/>
                <a:latin typeface="Calibri" panose="020F0502020204030204" pitchFamily="34" charset="0"/>
                <a:ea typeface="Calibri" panose="020F0502020204030204" pitchFamily="34" charset="0"/>
              </a:rPr>
              <a:t>Birgitta Magnusson, </a:t>
            </a:r>
            <a:r>
              <a:rPr lang="sv-SE" sz="1600" i="1" dirty="0" err="1">
                <a:solidFill>
                  <a:srgbClr val="000000"/>
                </a:solidFill>
                <a:effectLst/>
                <a:latin typeface="Calibri" panose="020F0502020204030204" pitchFamily="34" charset="0"/>
                <a:ea typeface="Calibri" panose="020F0502020204030204" pitchFamily="34" charset="0"/>
              </a:rPr>
              <a:t>urotherapist</a:t>
            </a:r>
            <a:r>
              <a:rPr lang="sv-SE" sz="1600" i="1" dirty="0">
                <a:solidFill>
                  <a:srgbClr val="000000"/>
                </a:solidFill>
                <a:effectLst/>
                <a:latin typeface="Calibri" panose="020F0502020204030204" pitchFamily="34" charset="0"/>
                <a:ea typeface="Calibri" panose="020F0502020204030204" pitchFamily="34" charset="0"/>
              </a:rPr>
              <a:t>, Karlstad hospital, Sweden</a:t>
            </a:r>
            <a:endParaRPr lang="sv-SE" sz="1600" i="1" dirty="0">
              <a:effectLst/>
              <a:latin typeface="Calibri" panose="020F0502020204030204" pitchFamily="34" charset="0"/>
              <a:ea typeface="Calibri" panose="020F0502020204030204" pitchFamily="34" charset="0"/>
            </a:endParaRPr>
          </a:p>
          <a:p>
            <a:pPr marL="0" indent="0">
              <a:buNone/>
            </a:pPr>
            <a:r>
              <a:rPr lang="sv-SE" sz="1600" i="1" dirty="0"/>
              <a:t>Katarina </a:t>
            </a:r>
            <a:r>
              <a:rPr lang="sv-SE" sz="1600" i="1" dirty="0" err="1"/>
              <a:t>Gunséus</a:t>
            </a:r>
            <a:r>
              <a:rPr lang="sv-SE" sz="1600" i="1" dirty="0"/>
              <a:t>, </a:t>
            </a:r>
            <a:r>
              <a:rPr lang="sv-SE" sz="1600" i="1" dirty="0" err="1">
                <a:solidFill>
                  <a:srgbClr val="000000"/>
                </a:solidFill>
                <a:effectLst/>
                <a:latin typeface="Calibri" panose="020F0502020204030204" pitchFamily="34" charset="0"/>
                <a:ea typeface="Calibri" panose="020F0502020204030204" pitchFamily="34" charset="0"/>
              </a:rPr>
              <a:t>urotherapist</a:t>
            </a:r>
            <a:r>
              <a:rPr lang="sv-SE" sz="1600" i="1" dirty="0">
                <a:solidFill>
                  <a:srgbClr val="000000"/>
                </a:solidFill>
                <a:effectLst/>
                <a:latin typeface="Calibri" panose="020F0502020204030204" pitchFamily="34" charset="0"/>
                <a:ea typeface="Calibri" panose="020F0502020204030204" pitchFamily="34" charset="0"/>
              </a:rPr>
              <a:t>,</a:t>
            </a:r>
            <a:r>
              <a:rPr lang="sv-SE" sz="1600" i="1" dirty="0"/>
              <a:t> Sunderby Hospital</a:t>
            </a:r>
            <a:r>
              <a:rPr lang="en-US" sz="1600" i="1" dirty="0"/>
              <a:t>, Sweden</a:t>
            </a:r>
          </a:p>
          <a:p>
            <a:pPr marL="0" indent="0">
              <a:buNone/>
            </a:pPr>
            <a:r>
              <a:rPr lang="sv-SE" sz="1600" i="1" dirty="0">
                <a:solidFill>
                  <a:srgbClr val="000000"/>
                </a:solidFill>
                <a:effectLst/>
                <a:latin typeface="Calibri" panose="020F0502020204030204" pitchFamily="34" charset="0"/>
                <a:ea typeface="Calibri" panose="020F0502020204030204" pitchFamily="34" charset="0"/>
              </a:rPr>
              <a:t>Lars </a:t>
            </a:r>
            <a:r>
              <a:rPr lang="sv-SE" sz="1600" i="1" dirty="0" err="1">
                <a:solidFill>
                  <a:srgbClr val="000000"/>
                </a:solidFill>
                <a:effectLst/>
                <a:latin typeface="Calibri" panose="020F0502020204030204" pitchFamily="34" charset="0"/>
                <a:ea typeface="Calibri" panose="020F0502020204030204" pitchFamily="34" charset="0"/>
              </a:rPr>
              <a:t>Hjertzell</a:t>
            </a:r>
            <a:r>
              <a:rPr lang="sv-SE" sz="1600" i="1" dirty="0">
                <a:solidFill>
                  <a:srgbClr val="000000"/>
                </a:solidFill>
                <a:effectLst/>
                <a:latin typeface="Calibri" panose="020F0502020204030204" pitchFamily="34" charset="0"/>
                <a:ea typeface="Calibri" panose="020F0502020204030204" pitchFamily="34" charset="0"/>
              </a:rPr>
              <a:t>, </a:t>
            </a:r>
            <a:r>
              <a:rPr lang="sv-SE" sz="1600" i="1" dirty="0" err="1">
                <a:solidFill>
                  <a:srgbClr val="000000"/>
                </a:solidFill>
                <a:effectLst/>
                <a:latin typeface="Calibri" panose="020F0502020204030204" pitchFamily="34" charset="0"/>
                <a:ea typeface="Calibri" panose="020F0502020204030204" pitchFamily="34" charset="0"/>
              </a:rPr>
              <a:t>urotherapist</a:t>
            </a:r>
            <a:r>
              <a:rPr lang="sv-SE" sz="1600" i="1" dirty="0">
                <a:solidFill>
                  <a:srgbClr val="000000"/>
                </a:solidFill>
                <a:effectLst/>
                <a:latin typeface="Calibri" panose="020F0502020204030204" pitchFamily="34" charset="0"/>
                <a:ea typeface="Calibri" panose="020F0502020204030204" pitchFamily="34" charset="0"/>
              </a:rPr>
              <a:t>, Karolinska </a:t>
            </a:r>
            <a:r>
              <a:rPr lang="sv-SE" sz="1600" i="1" dirty="0">
                <a:latin typeface="Calibri" panose="020F0502020204030204" pitchFamily="34" charset="0"/>
                <a:ea typeface="Calibri" panose="020F0502020204030204" pitchFamily="34" charset="0"/>
              </a:rPr>
              <a:t>U</a:t>
            </a:r>
            <a:r>
              <a:rPr lang="sv-SE" sz="1600" i="1" dirty="0">
                <a:solidFill>
                  <a:srgbClr val="000000"/>
                </a:solidFill>
                <a:effectLst/>
                <a:latin typeface="Calibri" panose="020F0502020204030204" pitchFamily="34" charset="0"/>
                <a:ea typeface="Calibri" panose="020F0502020204030204" pitchFamily="34" charset="0"/>
              </a:rPr>
              <a:t>niversity hospital, Sweden</a:t>
            </a:r>
            <a:endParaRPr lang="sv-SE" sz="1600" i="1" dirty="0">
              <a:effectLst/>
              <a:latin typeface="Calibri" panose="020F0502020204030204" pitchFamily="34" charset="0"/>
              <a:ea typeface="Calibri" panose="020F0502020204030204" pitchFamily="34" charset="0"/>
            </a:endParaRPr>
          </a:p>
          <a:p>
            <a:pPr marL="0" indent="0">
              <a:buNone/>
            </a:pPr>
            <a:r>
              <a:rPr lang="sv-SE" sz="1600" i="1" dirty="0">
                <a:effectLst/>
                <a:latin typeface="Calibri" panose="020F0502020204030204" pitchFamily="34" charset="0"/>
                <a:ea typeface="Calibri" panose="020F0502020204030204" pitchFamily="34" charset="0"/>
              </a:rPr>
              <a:t>Helén Hummer, </a:t>
            </a:r>
            <a:r>
              <a:rPr lang="sv-SE" sz="1600" i="1" dirty="0" err="1">
                <a:solidFill>
                  <a:srgbClr val="000000"/>
                </a:solidFill>
                <a:effectLst/>
                <a:latin typeface="Calibri" panose="020F0502020204030204" pitchFamily="34" charset="0"/>
                <a:ea typeface="Calibri" panose="020F0502020204030204" pitchFamily="34" charset="0"/>
              </a:rPr>
              <a:t>urotherapist</a:t>
            </a:r>
            <a:r>
              <a:rPr lang="sv-SE" sz="1600" i="1" dirty="0">
                <a:latin typeface="Calibri" panose="020F0502020204030204" pitchFamily="34" charset="0"/>
                <a:ea typeface="Calibri" panose="020F0502020204030204" pitchFamily="34" charset="0"/>
              </a:rPr>
              <a:t>, </a:t>
            </a:r>
            <a:r>
              <a:rPr lang="sv-SE" sz="1600" i="1" dirty="0">
                <a:effectLst/>
                <a:latin typeface="Calibri" panose="020F0502020204030204" pitchFamily="34" charset="0"/>
                <a:ea typeface="Calibri" panose="020F0502020204030204" pitchFamily="34" charset="0"/>
              </a:rPr>
              <a:t>Örebro University hospital, </a:t>
            </a:r>
            <a:r>
              <a:rPr lang="en-US" sz="1600" i="1" dirty="0"/>
              <a:t>Sweden</a:t>
            </a:r>
          </a:p>
          <a:p>
            <a:pPr marL="0" indent="0">
              <a:buNone/>
            </a:pPr>
            <a:r>
              <a:rPr lang="en-US" sz="1600" i="1" dirty="0"/>
              <a:t>Vicki </a:t>
            </a:r>
            <a:r>
              <a:rPr lang="en-US" sz="1600" i="1" dirty="0" err="1"/>
              <a:t>Buitenhuis</a:t>
            </a:r>
            <a:r>
              <a:rPr lang="en-US" sz="1600" i="1" dirty="0"/>
              <a:t>, head nurse, Gentofte hospital, Denmark</a:t>
            </a:r>
          </a:p>
        </p:txBody>
      </p:sp>
      <p:pic>
        <p:nvPicPr>
          <p:cNvPr id="12" name="Picture Placeholder 11" descr="A person holding a file&#10;&#10;Description automatically generated">
            <a:extLst>
              <a:ext uri="{FF2B5EF4-FFF2-40B4-BE49-F238E27FC236}">
                <a16:creationId xmlns:a16="http://schemas.microsoft.com/office/drawing/2014/main" id="{648E51F1-E6D8-9C24-DEB9-9F2722C6BF6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0877" r="13973"/>
          <a:stretch/>
        </p:blipFill>
        <p:spPr>
          <a:xfrm flipH="1">
            <a:off x="839788" y="915988"/>
            <a:ext cx="4176712" cy="5284787"/>
          </a:xfrm>
        </p:spPr>
      </p:pic>
      <p:sp>
        <p:nvSpPr>
          <p:cNvPr id="11" name="TextBox 10">
            <a:extLst>
              <a:ext uri="{FF2B5EF4-FFF2-40B4-BE49-F238E27FC236}">
                <a16:creationId xmlns:a16="http://schemas.microsoft.com/office/drawing/2014/main" id="{3375CC0D-9FAC-D812-CCB9-D7F707C6898D}"/>
              </a:ext>
            </a:extLst>
          </p:cNvPr>
          <p:cNvSpPr txBox="1"/>
          <p:nvPr/>
        </p:nvSpPr>
        <p:spPr>
          <a:xfrm>
            <a:off x="838202" y="6200775"/>
            <a:ext cx="8673029" cy="584775"/>
          </a:xfrm>
          <a:prstGeom prst="rect">
            <a:avLst/>
          </a:prstGeom>
          <a:noFill/>
        </p:spPr>
        <p:txBody>
          <a:bodyPr wrap="square">
            <a:spAutoFit/>
          </a:bodyPr>
          <a:lstStyle/>
          <a:p>
            <a:r>
              <a:rPr lang="en-US" sz="1600" i="1" dirty="0">
                <a:effectLst/>
                <a:latin typeface="Calibri" panose="020F0502020204030204" pitchFamily="34" charset="0"/>
                <a:ea typeface="Calibri" panose="020F0502020204030204" pitchFamily="34" charset="0"/>
                <a:cs typeface="Times New Roman" panose="02020603050405020304" pitchFamily="18" charset="0"/>
              </a:rPr>
              <a:t>The </a:t>
            </a:r>
            <a:r>
              <a:rPr lang="en-US" sz="1600" i="1" dirty="0" err="1">
                <a:effectLst/>
                <a:latin typeface="Calibri" panose="020F0502020204030204" pitchFamily="34" charset="0"/>
                <a:ea typeface="Calibri" panose="020F0502020204030204" pitchFamily="34" charset="0"/>
                <a:cs typeface="Times New Roman" panose="02020603050405020304" pitchFamily="18" charset="0"/>
              </a:rPr>
              <a:t>Wellspect</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U.S. Clinicians who participated in the UTI tool review and feedback are: </a:t>
            </a:r>
          </a:p>
          <a:p>
            <a:r>
              <a:rPr lang="en-US" sz="1600" i="1" dirty="0">
                <a:effectLst/>
                <a:latin typeface="Calibri" panose="020F0502020204030204" pitchFamily="34" charset="0"/>
                <a:ea typeface="Calibri" panose="020F0502020204030204" pitchFamily="34" charset="0"/>
                <a:cs typeface="Times New Roman" panose="02020603050405020304" pitchFamily="18" charset="0"/>
              </a:rPr>
              <a:t>Lisa </a:t>
            </a:r>
            <a:r>
              <a:rPr lang="en-US" sz="1600" i="1" dirty="0" err="1">
                <a:effectLst/>
                <a:latin typeface="Calibri" panose="020F0502020204030204" pitchFamily="34" charset="0"/>
                <a:ea typeface="Calibri" panose="020F0502020204030204" pitchFamily="34" charset="0"/>
                <a:cs typeface="Times New Roman" panose="02020603050405020304" pitchFamily="18" charset="0"/>
              </a:rPr>
              <a:t>Beauchemin</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Katherine Fernandez, Misty Lloyd, Colleen Rickard and Kelsi Smith. </a:t>
            </a:r>
            <a:endParaRPr lang="sv-SE" sz="1600" dirty="0">
              <a:effectLst/>
              <a:latin typeface="Calibri" panose="020F0502020204030204" pitchFamily="34" charset="0"/>
              <a:ea typeface="Calibri" panose="020F0502020204030204" pitchFamily="34" charset="0"/>
            </a:endParaRPr>
          </a:p>
        </p:txBody>
      </p:sp>
      <p:pic>
        <p:nvPicPr>
          <p:cNvPr id="4" name="Graphic 7">
            <a:hlinkClick r:id="" action="ppaction://hlinkshowjump?jump=nextslide"/>
            <a:extLst>
              <a:ext uri="{FF2B5EF4-FFF2-40B4-BE49-F238E27FC236}">
                <a16:creationId xmlns:a16="http://schemas.microsoft.com/office/drawing/2014/main" id="{78ECFF62-C145-A922-614C-6C52722ECA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4" action="ppaction://hlinksldjump"/>
            <a:extLst>
              <a:ext uri="{FF2B5EF4-FFF2-40B4-BE49-F238E27FC236}">
                <a16:creationId xmlns:a16="http://schemas.microsoft.com/office/drawing/2014/main" id="{567DB89C-B770-0879-EE25-43A233DF441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EC58F866-BB24-FC9B-A860-213D65512E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67047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9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CEBC-976E-CD2C-C265-BEBE3DC9C4F8}"/>
              </a:ext>
            </a:extLst>
          </p:cNvPr>
          <p:cNvSpPr txBox="1">
            <a:spLocks noGrp="1"/>
          </p:cNvSpPr>
          <p:nvPr>
            <p:ph type="title"/>
          </p:nvPr>
        </p:nvSpPr>
        <p:spPr>
          <a:xfrm>
            <a:off x="838200" y="916343"/>
            <a:ext cx="10515600" cy="1054121"/>
          </a:xfrm>
        </p:spPr>
        <p:txBody>
          <a:bodyPr>
            <a:noAutofit/>
          </a:bodyPr>
          <a:lstStyle/>
          <a:p>
            <a:pPr lvl="0"/>
            <a:r>
              <a:rPr lang="en"/>
              <a:t>Basic information about UTIs (the goal of this material)</a:t>
            </a:r>
          </a:p>
        </p:txBody>
      </p:sp>
      <p:sp>
        <p:nvSpPr>
          <p:cNvPr id="3" name="Content Placeholder 2">
            <a:extLst>
              <a:ext uri="{FF2B5EF4-FFF2-40B4-BE49-F238E27FC236}">
                <a16:creationId xmlns:a16="http://schemas.microsoft.com/office/drawing/2014/main" id="{EAEB8BEE-5782-54B6-7678-FA9C72BFF00D}"/>
              </a:ext>
            </a:extLst>
          </p:cNvPr>
          <p:cNvSpPr txBox="1">
            <a:spLocks noGrp="1"/>
          </p:cNvSpPr>
          <p:nvPr>
            <p:ph idx="1"/>
          </p:nvPr>
        </p:nvSpPr>
        <p:spPr>
          <a:xfrm>
            <a:off x="838200" y="2276474"/>
            <a:ext cx="7763360" cy="3924301"/>
          </a:xfrm>
        </p:spPr>
        <p:txBody>
          <a:bodyPr vert="horz" lIns="0" tIns="0" rIns="0" bIns="0" rtlCol="0" anchor="t">
            <a:noAutofit/>
          </a:bodyPr>
          <a:lstStyle/>
          <a:p>
            <a:pPr marL="0" indent="0">
              <a:buNone/>
            </a:pPr>
            <a:r>
              <a:rPr lang="en"/>
              <a:t>Antibiotic resistance is a global threat, therefore it is imperative to reduce the risks of getting UTIs and find the best treatment pathways.</a:t>
            </a:r>
          </a:p>
          <a:p>
            <a:pPr marL="0" indent="0">
              <a:buNone/>
            </a:pPr>
            <a:r>
              <a:rPr lang="en"/>
              <a:t>This interactive educational material is meant for HCPs who encounter </a:t>
            </a:r>
            <a:br>
              <a:rPr lang="en"/>
            </a:br>
            <a:r>
              <a:rPr lang="en"/>
              <a:t>patients with recurrent urinary tract infections (</a:t>
            </a:r>
            <a:r>
              <a:rPr lang="en" err="1"/>
              <a:t>rUTI</a:t>
            </a:r>
            <a:r>
              <a:rPr lang="en"/>
              <a:t>) and are </a:t>
            </a:r>
            <a:br>
              <a:rPr lang="en"/>
            </a:br>
            <a:r>
              <a:rPr lang="en"/>
              <a:t>using intermittent catheterization (IC).</a:t>
            </a:r>
          </a:p>
          <a:p>
            <a:pPr marL="0" lvl="0" indent="0">
              <a:buNone/>
            </a:pPr>
            <a:r>
              <a:rPr lang="en"/>
              <a:t>You can use it as a "checklist" to find the best possible treatment plan.</a:t>
            </a:r>
          </a:p>
          <a:p>
            <a:pPr marL="0" lvl="0" indent="0">
              <a:buNone/>
            </a:pPr>
            <a:endParaRPr lang="en"/>
          </a:p>
          <a:p>
            <a:pPr marL="0" lvl="0" indent="0">
              <a:buNone/>
            </a:pPr>
            <a:r>
              <a:rPr lang="en"/>
              <a:t>Definition for recurrent urinary tract infection (</a:t>
            </a:r>
            <a:r>
              <a:rPr lang="en" err="1"/>
              <a:t>rUTI</a:t>
            </a:r>
            <a:r>
              <a:rPr lang="en"/>
              <a:t>) </a:t>
            </a:r>
            <a:br>
              <a:rPr lang="en"/>
            </a:br>
            <a:r>
              <a:rPr lang="en"/>
              <a:t>= 3 or more infections in one year or two infections in six months. </a:t>
            </a:r>
          </a:p>
          <a:p>
            <a:pPr marL="0" indent="0">
              <a:buNone/>
            </a:pPr>
            <a:r>
              <a:rPr lang="sv-SE" sz="1400" i="1">
                <a:solidFill>
                  <a:schemeClr val="bg1">
                    <a:lumMod val="50000"/>
                  </a:schemeClr>
                </a:solidFill>
              </a:rPr>
              <a:t>Ref: </a:t>
            </a:r>
            <a:r>
              <a:rPr lang="sv-SE" sz="1400" i="1" err="1">
                <a:solidFill>
                  <a:schemeClr val="bg1">
                    <a:lumMod val="50000"/>
                  </a:schemeClr>
                </a:solidFill>
              </a:rPr>
              <a:t>Aggarwal</a:t>
            </a:r>
            <a:r>
              <a:rPr lang="sv-SE" sz="1400" i="1">
                <a:solidFill>
                  <a:schemeClr val="bg1">
                    <a:lumMod val="50000"/>
                  </a:schemeClr>
                </a:solidFill>
              </a:rPr>
              <a:t> et al, </a:t>
            </a:r>
            <a:r>
              <a:rPr lang="sv-SE" sz="1400" i="1" err="1">
                <a:solidFill>
                  <a:schemeClr val="bg1">
                    <a:lumMod val="50000"/>
                  </a:schemeClr>
                </a:solidFill>
              </a:rPr>
              <a:t>StatPearl</a:t>
            </a:r>
            <a:r>
              <a:rPr lang="sv-SE" sz="1400" i="1">
                <a:solidFill>
                  <a:schemeClr val="bg1">
                    <a:lumMod val="50000"/>
                  </a:schemeClr>
                </a:solidFill>
              </a:rPr>
              <a:t>, 2024</a:t>
            </a:r>
          </a:p>
        </p:txBody>
      </p:sp>
      <p:pic>
        <p:nvPicPr>
          <p:cNvPr id="4" name="Graphic 7">
            <a:hlinkClick r:id="" action="ppaction://hlinkshowjump?jump=nextslide"/>
            <a:extLst>
              <a:ext uri="{FF2B5EF4-FFF2-40B4-BE49-F238E27FC236}">
                <a16:creationId xmlns:a16="http://schemas.microsoft.com/office/drawing/2014/main" id="{5DF696C0-BC3A-46F2-1F36-F3AC1B2562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 action="ppaction://hlinkshowjump?jump=firstslide"/>
            <a:extLst>
              <a:ext uri="{FF2B5EF4-FFF2-40B4-BE49-F238E27FC236}">
                <a16:creationId xmlns:a16="http://schemas.microsoft.com/office/drawing/2014/main" id="{79B8A535-7C93-DF8A-E5CA-8D06215890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50FA1D3E-06FD-0A41-81C2-83DC98F6A1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575529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96369-B9C6-D5B1-89B9-9CB85F8A3D93}"/>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AD0EC913-2256-7652-C68F-A041EE52EF88}"/>
              </a:ext>
            </a:extLst>
          </p:cNvPr>
          <p:cNvSpPr>
            <a:spLocks noGrp="1"/>
          </p:cNvSpPr>
          <p:nvPr>
            <p:ph idx="1"/>
          </p:nvPr>
        </p:nvSpPr>
        <p:spPr/>
        <p:txBody>
          <a:bodyPr>
            <a:normAutofit/>
          </a:bodyPr>
          <a:lstStyle/>
          <a:p>
            <a:pPr marL="0" indent="0">
              <a:lnSpc>
                <a:spcPct val="100000"/>
              </a:lnSpc>
              <a:spcAft>
                <a:spcPts val="1200"/>
              </a:spcAft>
              <a:buNone/>
            </a:pPr>
            <a:r>
              <a:rPr lang="en-US" sz="1400" i="1">
                <a:solidFill>
                  <a:schemeClr val="bg1">
                    <a:lumMod val="50000"/>
                  </a:schemeClr>
                </a:solidFill>
                <a:latin typeface="+mj-lt"/>
              </a:rPr>
              <a:t>Aggarwal et al, </a:t>
            </a:r>
            <a:r>
              <a:rPr lang="en-US" sz="1400" i="1" err="1">
                <a:solidFill>
                  <a:schemeClr val="bg1">
                    <a:lumMod val="50000"/>
                  </a:schemeClr>
                </a:solidFill>
                <a:latin typeface="+mj-lt"/>
              </a:rPr>
              <a:t>StatPearl</a:t>
            </a:r>
            <a:r>
              <a:rPr lang="en-US" sz="1400" i="1">
                <a:solidFill>
                  <a:schemeClr val="bg1">
                    <a:lumMod val="50000"/>
                  </a:schemeClr>
                </a:solidFill>
                <a:latin typeface="+mj-lt"/>
              </a:rPr>
              <a:t>, 2024: </a:t>
            </a:r>
            <a:r>
              <a:rPr lang="en-US" sz="1400" i="1">
                <a:solidFill>
                  <a:schemeClr val="bg1">
                    <a:lumMod val="50000"/>
                  </a:schemeClr>
                </a:solidFill>
                <a:latin typeface="+mj-lt"/>
                <a:hlinkClick r:id="rId2">
                  <a:extLst>
                    <a:ext uri="{A12FA001-AC4F-418D-AE19-62706E023703}">
                      <ahyp:hlinkClr xmlns:ahyp="http://schemas.microsoft.com/office/drawing/2018/hyperlinkcolor" val="tx"/>
                    </a:ext>
                  </a:extLst>
                </a:hlinkClick>
              </a:rPr>
              <a:t>Recurrent Urinary Tract Infections - StatPearls - NCBI Bookshelf (nih.gov)</a:t>
            </a:r>
            <a:endParaRPr lang="en-US" sz="1400" i="1">
              <a:solidFill>
                <a:schemeClr val="bg1">
                  <a:lumMod val="50000"/>
                </a:schemeClr>
              </a:solidFill>
              <a:latin typeface="+mj-lt"/>
            </a:endParaRPr>
          </a:p>
          <a:p>
            <a:pPr marL="0" indent="0">
              <a:lnSpc>
                <a:spcPct val="100000"/>
              </a:lnSpc>
              <a:spcAft>
                <a:spcPts val="1200"/>
              </a:spcAft>
              <a:buNone/>
            </a:pPr>
            <a:r>
              <a:rPr lang="en-US" sz="1400" i="1">
                <a:solidFill>
                  <a:schemeClr val="bg1">
                    <a:lumMod val="50000"/>
                  </a:schemeClr>
                </a:solidFill>
                <a:latin typeface="+mj-lt"/>
                <a:hlinkClick r:id="rId3">
                  <a:extLst>
                    <a:ext uri="{A12FA001-AC4F-418D-AE19-62706E023703}">
                      <ahyp:hlinkClr xmlns:ahyp="http://schemas.microsoft.com/office/drawing/2018/hyperlinkcolor" val="tx"/>
                    </a:ext>
                  </a:extLst>
                </a:hlinkClick>
              </a:rPr>
              <a:t>EAUN IC guidlines 2024: Urethral intermittent catheterisation in adults - Including urethral intermittent dilatation | European Association of Urology Nurses - EAUN (uroweb.org)</a:t>
            </a:r>
            <a:endParaRPr lang="en-US" sz="1400" i="1">
              <a:solidFill>
                <a:schemeClr val="bg1">
                  <a:lumMod val="50000"/>
                </a:schemeClr>
              </a:solidFill>
              <a:latin typeface="+mj-lt"/>
            </a:endParaRPr>
          </a:p>
          <a:p>
            <a:pPr marL="0" indent="0">
              <a:lnSpc>
                <a:spcPct val="100000"/>
              </a:lnSpc>
              <a:spcAft>
                <a:spcPts val="1200"/>
              </a:spcAft>
              <a:buNone/>
            </a:pPr>
            <a:r>
              <a:rPr lang="en-US" sz="1400" i="1">
                <a:solidFill>
                  <a:schemeClr val="bg1">
                    <a:lumMod val="50000"/>
                  </a:schemeClr>
                </a:solidFill>
                <a:latin typeface="+mj-lt"/>
                <a:hlinkClick r:id="rId4">
                  <a:extLst>
                    <a:ext uri="{A12FA001-AC4F-418D-AE19-62706E023703}">
                      <ahyp:hlinkClr xmlns:ahyp="http://schemas.microsoft.com/office/drawing/2018/hyperlinkcolor" val="tx"/>
                    </a:ext>
                  </a:extLst>
                </a:hlinkClick>
              </a:rPr>
              <a:t>Furuta et al, 2021: Effects of Transanal Irrigation on Gut Microbiota in Pediatric Patients with Spina Bifida - PubMed (nih.gov)</a:t>
            </a:r>
            <a:endParaRPr lang="en-US" sz="1400" i="1">
              <a:solidFill>
                <a:schemeClr val="bg1">
                  <a:lumMod val="50000"/>
                </a:schemeClr>
              </a:solidFill>
              <a:latin typeface="+mj-lt"/>
            </a:endParaRPr>
          </a:p>
          <a:p>
            <a:pPr marL="0" indent="0">
              <a:lnSpc>
                <a:spcPct val="100000"/>
              </a:lnSpc>
              <a:spcAft>
                <a:spcPts val="1200"/>
              </a:spcAft>
              <a:buNone/>
            </a:pPr>
            <a:r>
              <a:rPr lang="en-US" sz="1400" i="1">
                <a:solidFill>
                  <a:schemeClr val="bg1">
                    <a:lumMod val="50000"/>
                  </a:schemeClr>
                </a:solidFill>
                <a:latin typeface="+mj-lt"/>
                <a:hlinkClick r:id="rId5">
                  <a:extLst>
                    <a:ext uri="{A12FA001-AC4F-418D-AE19-62706E023703}">
                      <ahyp:hlinkClr xmlns:ahyp="http://schemas.microsoft.com/office/drawing/2018/hyperlinkcolor" val="tx"/>
                    </a:ext>
                  </a:extLst>
                </a:hlinkClick>
              </a:rPr>
              <a:t>https://www.wellspect.co.uk/education</a:t>
            </a:r>
            <a:endParaRPr lang="en-US" sz="1400" i="1">
              <a:solidFill>
                <a:schemeClr val="bg1">
                  <a:lumMod val="50000"/>
                </a:schemeClr>
              </a:solidFill>
              <a:latin typeface="+mj-lt"/>
            </a:endParaRPr>
          </a:p>
          <a:p>
            <a:endParaRPr lang="en-US" sz="1800">
              <a:solidFill>
                <a:schemeClr val="bg1">
                  <a:lumMod val="50000"/>
                </a:schemeClr>
              </a:solidFill>
              <a:latin typeface="+mj-lt"/>
            </a:endParaRPr>
          </a:p>
          <a:p>
            <a:endParaRPr lang="en-US" sz="1800">
              <a:solidFill>
                <a:schemeClr val="bg1">
                  <a:lumMod val="50000"/>
                </a:schemeClr>
              </a:solidFill>
              <a:latin typeface="+mj-lt"/>
            </a:endParaRPr>
          </a:p>
          <a:p>
            <a:endParaRPr lang="en-US" sz="1800">
              <a:latin typeface="+mj-lt"/>
            </a:endParaRPr>
          </a:p>
        </p:txBody>
      </p:sp>
      <p:pic>
        <p:nvPicPr>
          <p:cNvPr id="4" name="Graphic 7">
            <a:hlinkClick r:id="" action="ppaction://hlinkshowjump?jump=nextslide"/>
            <a:extLst>
              <a:ext uri="{FF2B5EF4-FFF2-40B4-BE49-F238E27FC236}">
                <a16:creationId xmlns:a16="http://schemas.microsoft.com/office/drawing/2014/main" id="{C0A4D33F-AA7E-1D32-CA60-925902693E6A}"/>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9" name="Graphic 9">
            <a:hlinkClick r:id="rId7" action="ppaction://hlinksldjump"/>
            <a:extLst>
              <a:ext uri="{FF2B5EF4-FFF2-40B4-BE49-F238E27FC236}">
                <a16:creationId xmlns:a16="http://schemas.microsoft.com/office/drawing/2014/main" id="{90EB0713-EAAA-6599-653A-7296EE83BD8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0" name="Graphic 6">
            <a:hlinkClick r:id="" action="ppaction://hlinkshowjump?jump=previousslide"/>
            <a:extLst>
              <a:ext uri="{FF2B5EF4-FFF2-40B4-BE49-F238E27FC236}">
                <a16:creationId xmlns:a16="http://schemas.microsoft.com/office/drawing/2014/main" id="{69CAFF3A-D758-4CEF-2D1C-33BF158992E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781795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6321-CD7B-0B09-5CFA-29AF7FEBEE36}"/>
              </a:ext>
            </a:extLst>
          </p:cNvPr>
          <p:cNvSpPr>
            <a:spLocks noGrp="1"/>
          </p:cNvSpPr>
          <p:nvPr>
            <p:ph type="title"/>
          </p:nvPr>
        </p:nvSpPr>
        <p:spPr>
          <a:xfrm>
            <a:off x="838200" y="221218"/>
            <a:ext cx="10515600" cy="1200638"/>
          </a:xfrm>
        </p:spPr>
        <p:txBody>
          <a:bodyPr>
            <a:noAutofit/>
          </a:bodyPr>
          <a:lstStyle/>
          <a:p>
            <a:r>
              <a:rPr lang="en" sz="1400" b="1"/>
              <a:t>Basic information about UTIs </a:t>
            </a:r>
            <a:br>
              <a:rPr lang="en" sz="3200"/>
            </a:br>
            <a:r>
              <a:rPr lang="sv-SE"/>
              <a:t>R</a:t>
            </a:r>
            <a:r>
              <a:rPr lang="en-US" err="1"/>
              <a:t>isk</a:t>
            </a:r>
            <a:r>
              <a:rPr lang="en-US"/>
              <a:t> factors for UTIs divided into four domains</a:t>
            </a:r>
          </a:p>
        </p:txBody>
      </p:sp>
      <p:sp>
        <p:nvSpPr>
          <p:cNvPr id="1027" name="Rectangle 1026">
            <a:extLst>
              <a:ext uri="{FF2B5EF4-FFF2-40B4-BE49-F238E27FC236}">
                <a16:creationId xmlns:a16="http://schemas.microsoft.com/office/drawing/2014/main" id="{DE81A00D-0184-DD87-92AE-3F6A0FCEA2A8}"/>
              </a:ext>
            </a:extLst>
          </p:cNvPr>
          <p:cNvSpPr/>
          <p:nvPr/>
        </p:nvSpPr>
        <p:spPr>
          <a:xfrm>
            <a:off x="6156304" y="3937378"/>
            <a:ext cx="5195909"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25" name="Rectangle 1024">
            <a:extLst>
              <a:ext uri="{FF2B5EF4-FFF2-40B4-BE49-F238E27FC236}">
                <a16:creationId xmlns:a16="http://schemas.microsoft.com/office/drawing/2014/main" id="{CA610A10-29AC-B090-0C06-BC108D03FE27}"/>
              </a:ext>
            </a:extLst>
          </p:cNvPr>
          <p:cNvSpPr/>
          <p:nvPr/>
        </p:nvSpPr>
        <p:spPr>
          <a:xfrm>
            <a:off x="838200" y="3937377"/>
            <a:ext cx="5230172"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24" name="Rectangle 1023">
            <a:extLst>
              <a:ext uri="{FF2B5EF4-FFF2-40B4-BE49-F238E27FC236}">
                <a16:creationId xmlns:a16="http://schemas.microsoft.com/office/drawing/2014/main" id="{7403571E-0892-096A-9EDD-FDB539016957}"/>
              </a:ext>
            </a:extLst>
          </p:cNvPr>
          <p:cNvSpPr/>
          <p:nvPr/>
        </p:nvSpPr>
        <p:spPr>
          <a:xfrm>
            <a:off x="6155909" y="1589060"/>
            <a:ext cx="5195909"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1" name="Rectangle 30">
            <a:extLst>
              <a:ext uri="{FF2B5EF4-FFF2-40B4-BE49-F238E27FC236}">
                <a16:creationId xmlns:a16="http://schemas.microsoft.com/office/drawing/2014/main" id="{ED8A5560-C327-C8B4-D836-A296433436E2}"/>
              </a:ext>
            </a:extLst>
          </p:cNvPr>
          <p:cNvSpPr/>
          <p:nvPr/>
        </p:nvSpPr>
        <p:spPr>
          <a:xfrm>
            <a:off x="838200" y="1589060"/>
            <a:ext cx="5230172"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TextBox 2">
            <a:extLst>
              <a:ext uri="{FF2B5EF4-FFF2-40B4-BE49-F238E27FC236}">
                <a16:creationId xmlns:a16="http://schemas.microsoft.com/office/drawing/2014/main" id="{11605200-0CEE-C0BA-6AD3-A662599CF107}"/>
              </a:ext>
            </a:extLst>
          </p:cNvPr>
          <p:cNvSpPr txBox="1"/>
          <p:nvPr/>
        </p:nvSpPr>
        <p:spPr>
          <a:xfrm>
            <a:off x="8182933" y="4051341"/>
            <a:ext cx="2987431" cy="1554272"/>
          </a:xfrm>
          <a:prstGeom prst="rect">
            <a:avLst/>
          </a:prstGeom>
          <a:noFill/>
        </p:spPr>
        <p:txBody>
          <a:bodyPr wrap="square" rtlCol="0">
            <a:noAutofit/>
          </a:bodyPr>
          <a:lstStyle/>
          <a:p>
            <a:pPr>
              <a:lnSpc>
                <a:spcPts val="1600"/>
              </a:lnSpc>
              <a:spcAft>
                <a:spcPts val="600"/>
              </a:spcAft>
              <a:buClr>
                <a:schemeClr val="tx2"/>
              </a:buClr>
            </a:pPr>
            <a:r>
              <a:rPr lang="en-US" sz="1400" b="1">
                <a:solidFill>
                  <a:srgbClr val="000000"/>
                </a:solidFill>
              </a:rPr>
              <a:t>4. Intermittent catheterization</a:t>
            </a:r>
          </a:p>
          <a:p>
            <a:pPr marL="188913" indent="-188913">
              <a:spcAft>
                <a:spcPts val="600"/>
              </a:spcAft>
              <a:buFont typeface="Arial" panose="020B0604020202020204" pitchFamily="34" charset="0"/>
              <a:buChar char="•"/>
            </a:pPr>
            <a:r>
              <a:rPr lang="en-US" sz="1200">
                <a:solidFill>
                  <a:srgbClr val="000000"/>
                </a:solidFill>
              </a:rPr>
              <a:t>Urethral and bladder trauma </a:t>
            </a:r>
            <a:br>
              <a:rPr lang="en-US" sz="1200">
                <a:solidFill>
                  <a:srgbClr val="000000"/>
                </a:solidFill>
              </a:rPr>
            </a:br>
            <a:r>
              <a:rPr lang="en-US" sz="1200">
                <a:solidFill>
                  <a:srgbClr val="000000"/>
                </a:solidFill>
              </a:rPr>
              <a:t>from product</a:t>
            </a:r>
          </a:p>
          <a:p>
            <a:pPr marL="188913" indent="-188913">
              <a:spcAft>
                <a:spcPts val="600"/>
              </a:spcAft>
              <a:buFont typeface="Arial" panose="020B0604020202020204" pitchFamily="34" charset="0"/>
              <a:buChar char="•"/>
            </a:pPr>
            <a:r>
              <a:rPr lang="en-US" sz="1200">
                <a:solidFill>
                  <a:srgbClr val="000000"/>
                </a:solidFill>
              </a:rPr>
              <a:t>Post void residual urine </a:t>
            </a:r>
            <a:br>
              <a:rPr lang="en-US" sz="1200">
                <a:solidFill>
                  <a:srgbClr val="000000"/>
                </a:solidFill>
              </a:rPr>
            </a:br>
            <a:r>
              <a:rPr lang="en-US" sz="1200">
                <a:solidFill>
                  <a:srgbClr val="000000"/>
                </a:solidFill>
              </a:rPr>
              <a:t>due to product design</a:t>
            </a:r>
          </a:p>
          <a:p>
            <a:pPr marL="188913" indent="-188913">
              <a:spcAft>
                <a:spcPts val="600"/>
              </a:spcAft>
              <a:buFont typeface="Arial" panose="020B0604020202020204" pitchFamily="34" charset="0"/>
              <a:buChar char="•"/>
            </a:pPr>
            <a:r>
              <a:rPr lang="en-US" sz="1200">
                <a:solidFill>
                  <a:srgbClr val="000000"/>
                </a:solidFill>
              </a:rPr>
              <a:t>Bacteria inserted by product</a:t>
            </a:r>
          </a:p>
        </p:txBody>
      </p:sp>
      <p:sp>
        <p:nvSpPr>
          <p:cNvPr id="5" name="TextBox 4">
            <a:extLst>
              <a:ext uri="{FF2B5EF4-FFF2-40B4-BE49-F238E27FC236}">
                <a16:creationId xmlns:a16="http://schemas.microsoft.com/office/drawing/2014/main" id="{C79545D2-BEC6-EC55-4528-E73C239EF970}"/>
              </a:ext>
            </a:extLst>
          </p:cNvPr>
          <p:cNvSpPr txBox="1"/>
          <p:nvPr/>
        </p:nvSpPr>
        <p:spPr>
          <a:xfrm>
            <a:off x="1090656" y="1694083"/>
            <a:ext cx="3269198" cy="1954381"/>
          </a:xfrm>
          <a:prstGeom prst="rect">
            <a:avLst/>
          </a:prstGeom>
          <a:noFill/>
        </p:spPr>
        <p:txBody>
          <a:bodyPr wrap="square" rtlCol="0">
            <a:noAutofit/>
          </a:bodyPr>
          <a:lstStyle/>
          <a:p>
            <a:pPr>
              <a:spcAft>
                <a:spcPts val="600"/>
              </a:spcAft>
            </a:pPr>
            <a:r>
              <a:rPr lang="en-US" sz="1400" b="1">
                <a:solidFill>
                  <a:srgbClr val="000000"/>
                </a:solidFill>
              </a:rPr>
              <a:t>1. General conditions</a:t>
            </a:r>
          </a:p>
          <a:p>
            <a:pPr marL="188913" indent="-188913">
              <a:spcAft>
                <a:spcPts val="600"/>
              </a:spcAft>
              <a:buFont typeface="Arial" panose="020B0604020202020204" pitchFamily="34" charset="0"/>
              <a:buChar char="•"/>
            </a:pPr>
            <a:r>
              <a:rPr lang="en-US" sz="1200">
                <a:solidFill>
                  <a:srgbClr val="000000"/>
                </a:solidFill>
              </a:rPr>
              <a:t>High intravesical pressure/</a:t>
            </a:r>
            <a:br>
              <a:rPr lang="en-US" sz="1200">
                <a:solidFill>
                  <a:srgbClr val="000000"/>
                </a:solidFill>
              </a:rPr>
            </a:br>
            <a:r>
              <a:rPr lang="en-US" sz="1200">
                <a:solidFill>
                  <a:srgbClr val="000000"/>
                </a:solidFill>
              </a:rPr>
              <a:t>impaired bladder compliance</a:t>
            </a:r>
          </a:p>
          <a:p>
            <a:pPr marL="188913" indent="-188913">
              <a:spcAft>
                <a:spcPts val="600"/>
              </a:spcAft>
              <a:buFont typeface="Arial" panose="020B0604020202020204" pitchFamily="34" charset="0"/>
              <a:buChar char="•"/>
            </a:pPr>
            <a:r>
              <a:rPr lang="en-US" sz="1200">
                <a:solidFill>
                  <a:srgbClr val="000000"/>
                </a:solidFill>
              </a:rPr>
              <a:t>Host deficiencies</a:t>
            </a:r>
          </a:p>
          <a:p>
            <a:pPr marL="188913" indent="-188913">
              <a:spcAft>
                <a:spcPts val="600"/>
              </a:spcAft>
              <a:buFont typeface="Arial" panose="020B0604020202020204" pitchFamily="34" charset="0"/>
              <a:buChar char="•"/>
            </a:pPr>
            <a:r>
              <a:rPr lang="en-US" sz="1200">
                <a:solidFill>
                  <a:srgbClr val="000000"/>
                </a:solidFill>
              </a:rPr>
              <a:t>Bowel dysfunction</a:t>
            </a:r>
          </a:p>
          <a:p>
            <a:pPr marL="188913" indent="-188913">
              <a:spcAft>
                <a:spcPts val="600"/>
              </a:spcAft>
              <a:buFont typeface="Arial" panose="020B0604020202020204" pitchFamily="34" charset="0"/>
              <a:buChar char="•"/>
            </a:pPr>
            <a:r>
              <a:rPr lang="en-US" sz="1200">
                <a:solidFill>
                  <a:srgbClr val="000000"/>
                </a:solidFill>
              </a:rPr>
              <a:t>Diabetes</a:t>
            </a:r>
          </a:p>
          <a:p>
            <a:pPr marL="188913" indent="-188913">
              <a:spcAft>
                <a:spcPts val="600"/>
              </a:spcAft>
              <a:buFont typeface="Arial" panose="020B0604020202020204" pitchFamily="34" charset="0"/>
              <a:buChar char="•"/>
            </a:pPr>
            <a:r>
              <a:rPr lang="en-US" sz="1200">
                <a:solidFill>
                  <a:srgbClr val="000000"/>
                </a:solidFill>
              </a:rPr>
              <a:t>Age and gender</a:t>
            </a:r>
            <a:endParaRPr lang="en-US" sz="1400">
              <a:solidFill>
                <a:srgbClr val="000000"/>
              </a:solidFill>
            </a:endParaRPr>
          </a:p>
        </p:txBody>
      </p:sp>
      <p:sp>
        <p:nvSpPr>
          <p:cNvPr id="6" name="TextBox 5">
            <a:extLst>
              <a:ext uri="{FF2B5EF4-FFF2-40B4-BE49-F238E27FC236}">
                <a16:creationId xmlns:a16="http://schemas.microsoft.com/office/drawing/2014/main" id="{C840D2AD-7490-788A-9853-C1753B679644}"/>
              </a:ext>
            </a:extLst>
          </p:cNvPr>
          <p:cNvSpPr txBox="1"/>
          <p:nvPr/>
        </p:nvSpPr>
        <p:spPr>
          <a:xfrm>
            <a:off x="8182933" y="1694083"/>
            <a:ext cx="3269198" cy="2236510"/>
          </a:xfrm>
          <a:prstGeom prst="rect">
            <a:avLst/>
          </a:prstGeom>
          <a:noFill/>
        </p:spPr>
        <p:txBody>
          <a:bodyPr wrap="square" rtlCol="0">
            <a:noAutofit/>
          </a:bodyPr>
          <a:lstStyle/>
          <a:p>
            <a:pPr>
              <a:spcAft>
                <a:spcPts val="600"/>
              </a:spcAft>
            </a:pPr>
            <a:r>
              <a:rPr lang="en-US" sz="1400" b="1">
                <a:solidFill>
                  <a:srgbClr val="000000"/>
                </a:solidFill>
              </a:rPr>
              <a:t>2. Local urinary tract conditions</a:t>
            </a:r>
          </a:p>
          <a:p>
            <a:pPr marL="188913" indent="-188913">
              <a:spcAft>
                <a:spcPts val="600"/>
              </a:spcAft>
              <a:buFont typeface="Arial" panose="020B0604020202020204" pitchFamily="34" charset="0"/>
              <a:buChar char="•"/>
            </a:pPr>
            <a:r>
              <a:rPr lang="en-US" sz="1200">
                <a:solidFill>
                  <a:srgbClr val="000000"/>
                </a:solidFill>
              </a:rPr>
              <a:t>Botulinum toxin A injections</a:t>
            </a:r>
          </a:p>
          <a:p>
            <a:pPr marL="188913" indent="-188913">
              <a:spcAft>
                <a:spcPts val="600"/>
              </a:spcAft>
              <a:buFont typeface="Arial" panose="020B0604020202020204" pitchFamily="34" charset="0"/>
              <a:buChar char="•"/>
            </a:pPr>
            <a:r>
              <a:rPr lang="en-US" sz="1200">
                <a:solidFill>
                  <a:srgbClr val="000000"/>
                </a:solidFill>
              </a:rPr>
              <a:t>Urodynamic investigations</a:t>
            </a:r>
          </a:p>
          <a:p>
            <a:pPr marL="188913" indent="-188913">
              <a:spcAft>
                <a:spcPts val="600"/>
              </a:spcAft>
              <a:buFont typeface="Arial" panose="020B0604020202020204" pitchFamily="34" charset="0"/>
              <a:buChar char="•"/>
            </a:pPr>
            <a:r>
              <a:rPr lang="en-US" sz="1200">
                <a:solidFill>
                  <a:srgbClr val="000000"/>
                </a:solidFill>
              </a:rPr>
              <a:t>Bladder and kidney stones</a:t>
            </a:r>
          </a:p>
          <a:p>
            <a:pPr marL="188913" indent="-188913">
              <a:spcAft>
                <a:spcPts val="600"/>
              </a:spcAft>
              <a:buFont typeface="Arial" panose="020B0604020202020204" pitchFamily="34" charset="0"/>
              <a:buChar char="•"/>
            </a:pPr>
            <a:r>
              <a:rPr lang="en-US" sz="1200">
                <a:solidFill>
                  <a:srgbClr val="000000"/>
                </a:solidFill>
              </a:rPr>
              <a:t>Abnormal anatomical conditions </a:t>
            </a:r>
            <a:br>
              <a:rPr lang="en-US" sz="1200">
                <a:solidFill>
                  <a:srgbClr val="000000"/>
                </a:solidFill>
              </a:rPr>
            </a:br>
            <a:r>
              <a:rPr lang="en-US" sz="1200">
                <a:solidFill>
                  <a:srgbClr val="000000"/>
                </a:solidFill>
              </a:rPr>
              <a:t>e.g. bladder diverticula or cystocele</a:t>
            </a:r>
          </a:p>
          <a:p>
            <a:pPr marL="188913" indent="-188913">
              <a:spcAft>
                <a:spcPts val="600"/>
              </a:spcAft>
              <a:buFont typeface="Arial" panose="020B0604020202020204" pitchFamily="34" charset="0"/>
              <a:buChar char="•"/>
            </a:pPr>
            <a:r>
              <a:rPr lang="en-US" sz="1200">
                <a:solidFill>
                  <a:srgbClr val="000000"/>
                </a:solidFill>
              </a:rPr>
              <a:t>Bacterial virulence</a:t>
            </a:r>
          </a:p>
          <a:p>
            <a:pPr marL="188913" indent="-188913">
              <a:spcAft>
                <a:spcPts val="600"/>
              </a:spcAft>
              <a:buFont typeface="Arial" panose="020B0604020202020204" pitchFamily="34" charset="0"/>
              <a:buChar char="•"/>
            </a:pPr>
            <a:r>
              <a:rPr lang="en-US" sz="1200">
                <a:solidFill>
                  <a:srgbClr val="000000"/>
                </a:solidFill>
              </a:rPr>
              <a:t>Previous UTI</a:t>
            </a:r>
            <a:endParaRPr lang="en-US" sz="1400">
              <a:solidFill>
                <a:srgbClr val="000000"/>
              </a:solidFill>
            </a:endParaRPr>
          </a:p>
        </p:txBody>
      </p:sp>
      <p:sp>
        <p:nvSpPr>
          <p:cNvPr id="8" name="TextBox 7">
            <a:extLst>
              <a:ext uri="{FF2B5EF4-FFF2-40B4-BE49-F238E27FC236}">
                <a16:creationId xmlns:a16="http://schemas.microsoft.com/office/drawing/2014/main" id="{4BE94570-4E40-066D-63AF-DD3E41FEC2E7}"/>
              </a:ext>
            </a:extLst>
          </p:cNvPr>
          <p:cNvSpPr txBox="1"/>
          <p:nvPr/>
        </p:nvSpPr>
        <p:spPr>
          <a:xfrm>
            <a:off x="1090656" y="4026141"/>
            <a:ext cx="3281308" cy="1954381"/>
          </a:xfrm>
          <a:prstGeom prst="rect">
            <a:avLst/>
          </a:prstGeom>
          <a:noFill/>
        </p:spPr>
        <p:txBody>
          <a:bodyPr wrap="square" rtlCol="0">
            <a:noAutofit/>
          </a:bodyPr>
          <a:lstStyle/>
          <a:p>
            <a:pPr>
              <a:spcAft>
                <a:spcPts val="600"/>
              </a:spcAft>
            </a:pPr>
            <a:r>
              <a:rPr lang="en-US" sz="1400" b="1">
                <a:solidFill>
                  <a:srgbClr val="000000"/>
                </a:solidFill>
              </a:rPr>
              <a:t>3. User compliance/adherence</a:t>
            </a:r>
          </a:p>
          <a:p>
            <a:pPr marL="188913" indent="-188913">
              <a:spcAft>
                <a:spcPts val="600"/>
              </a:spcAft>
              <a:buFont typeface="Arial" panose="020B0604020202020204" pitchFamily="34" charset="0"/>
              <a:buChar char="•"/>
            </a:pPr>
            <a:r>
              <a:rPr lang="en-US" sz="1200">
                <a:solidFill>
                  <a:srgbClr val="000000"/>
                </a:solidFill>
              </a:rPr>
              <a:t>Voiding frequency</a:t>
            </a:r>
          </a:p>
          <a:p>
            <a:pPr marL="188913" indent="-188913">
              <a:spcAft>
                <a:spcPts val="600"/>
              </a:spcAft>
              <a:buFont typeface="Arial" panose="020B0604020202020204" pitchFamily="34" charset="0"/>
              <a:buChar char="•"/>
            </a:pPr>
            <a:r>
              <a:rPr lang="en-US" sz="1200">
                <a:solidFill>
                  <a:srgbClr val="000000"/>
                </a:solidFill>
              </a:rPr>
              <a:t>Fluid intake</a:t>
            </a:r>
          </a:p>
          <a:p>
            <a:pPr marL="188913" indent="-188913">
              <a:spcAft>
                <a:spcPts val="600"/>
              </a:spcAft>
              <a:buFont typeface="Arial" panose="020B0604020202020204" pitchFamily="34" charset="0"/>
              <a:buChar char="•"/>
            </a:pPr>
            <a:r>
              <a:rPr lang="en-US" sz="1200">
                <a:solidFill>
                  <a:srgbClr val="000000"/>
                </a:solidFill>
              </a:rPr>
              <a:t>Non-hygienic procedure</a:t>
            </a:r>
          </a:p>
          <a:p>
            <a:pPr marL="188913" indent="-188913">
              <a:spcAft>
                <a:spcPts val="600"/>
              </a:spcAft>
              <a:buFont typeface="Arial" panose="020B0604020202020204" pitchFamily="34" charset="0"/>
              <a:buChar char="•"/>
            </a:pPr>
            <a:r>
              <a:rPr lang="en-US" sz="1200">
                <a:solidFill>
                  <a:srgbClr val="000000"/>
                </a:solidFill>
              </a:rPr>
              <a:t>Insufficient education about IC therapy</a:t>
            </a:r>
          </a:p>
          <a:p>
            <a:pPr marL="188913" indent="-188913">
              <a:spcAft>
                <a:spcPts val="600"/>
              </a:spcAft>
              <a:buFont typeface="Arial" panose="020B0604020202020204" pitchFamily="34" charset="0"/>
              <a:buChar char="•"/>
            </a:pPr>
            <a:r>
              <a:rPr lang="en-US" sz="1200">
                <a:solidFill>
                  <a:srgbClr val="000000"/>
                </a:solidFill>
              </a:rPr>
              <a:t>Post void residual urine due</a:t>
            </a:r>
            <a:br>
              <a:rPr lang="en-US" sz="1200">
                <a:solidFill>
                  <a:srgbClr val="000000"/>
                </a:solidFill>
              </a:rPr>
            </a:br>
            <a:r>
              <a:rPr lang="en-US" sz="1200">
                <a:solidFill>
                  <a:srgbClr val="000000"/>
                </a:solidFill>
              </a:rPr>
              <a:t>to incorrect handling</a:t>
            </a:r>
          </a:p>
        </p:txBody>
      </p:sp>
      <p:sp>
        <p:nvSpPr>
          <p:cNvPr id="17" name="Freeform: Shape 16">
            <a:extLst>
              <a:ext uri="{FF2B5EF4-FFF2-40B4-BE49-F238E27FC236}">
                <a16:creationId xmlns:a16="http://schemas.microsoft.com/office/drawing/2014/main" id="{184C1029-1642-D6F5-F0D2-03D9205060C6}"/>
              </a:ext>
            </a:extLst>
          </p:cNvPr>
          <p:cNvSpPr/>
          <p:nvPr/>
        </p:nvSpPr>
        <p:spPr>
          <a:xfrm>
            <a:off x="4202949" y="1977467"/>
            <a:ext cx="1867714" cy="1867714"/>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95746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18" name="Freeform: Shape 17">
            <a:extLst>
              <a:ext uri="{FF2B5EF4-FFF2-40B4-BE49-F238E27FC236}">
                <a16:creationId xmlns:a16="http://schemas.microsoft.com/office/drawing/2014/main" id="{82A03ACB-869F-85A1-713F-807ADE2A3882}"/>
              </a:ext>
            </a:extLst>
          </p:cNvPr>
          <p:cNvSpPr/>
          <p:nvPr/>
        </p:nvSpPr>
        <p:spPr>
          <a:xfrm>
            <a:off x="6156932" y="1977467"/>
            <a:ext cx="1867714" cy="1867714"/>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a:solidFill>
            <a:schemeClr val="accent4">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957466" rIns="957466" bIns="27025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19" name="Freeform: Shape 18">
            <a:extLst>
              <a:ext uri="{FF2B5EF4-FFF2-40B4-BE49-F238E27FC236}">
                <a16:creationId xmlns:a16="http://schemas.microsoft.com/office/drawing/2014/main" id="{06E2C1B0-426C-088C-CD2B-8BBEAF6AB7EA}"/>
              </a:ext>
            </a:extLst>
          </p:cNvPr>
          <p:cNvSpPr/>
          <p:nvPr/>
        </p:nvSpPr>
        <p:spPr>
          <a:xfrm>
            <a:off x="6156932" y="3931450"/>
            <a:ext cx="1867714" cy="1867715"/>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270257" rIns="957466" bIns="95746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20" name="Freeform: Shape 19">
            <a:extLst>
              <a:ext uri="{FF2B5EF4-FFF2-40B4-BE49-F238E27FC236}">
                <a16:creationId xmlns:a16="http://schemas.microsoft.com/office/drawing/2014/main" id="{18EFE494-626F-05A3-7375-C9CA597DDD3A}"/>
              </a:ext>
            </a:extLst>
          </p:cNvPr>
          <p:cNvSpPr/>
          <p:nvPr/>
        </p:nvSpPr>
        <p:spPr>
          <a:xfrm>
            <a:off x="4202950" y="3931451"/>
            <a:ext cx="1867714" cy="1867713"/>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a:solidFill>
            <a:schemeClr val="accent1">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270256" rIns="270256" bIns="95746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24" name="Oval 23">
            <a:extLst>
              <a:ext uri="{FF2B5EF4-FFF2-40B4-BE49-F238E27FC236}">
                <a16:creationId xmlns:a16="http://schemas.microsoft.com/office/drawing/2014/main" id="{EDEA6D1D-90AE-D8BA-7D44-8C53558A3E9D}"/>
              </a:ext>
            </a:extLst>
          </p:cNvPr>
          <p:cNvSpPr/>
          <p:nvPr/>
        </p:nvSpPr>
        <p:spPr>
          <a:xfrm>
            <a:off x="4970471" y="2744990"/>
            <a:ext cx="2286653" cy="22866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9" name="Group 8">
            <a:extLst>
              <a:ext uri="{FF2B5EF4-FFF2-40B4-BE49-F238E27FC236}">
                <a16:creationId xmlns:a16="http://schemas.microsoft.com/office/drawing/2014/main" id="{882AFFA0-F396-E990-5633-08D90E886D82}"/>
              </a:ext>
            </a:extLst>
          </p:cNvPr>
          <p:cNvGrpSpPr/>
          <p:nvPr/>
        </p:nvGrpSpPr>
        <p:grpSpPr>
          <a:xfrm>
            <a:off x="5563737" y="3153590"/>
            <a:ext cx="1099878" cy="1598806"/>
            <a:chOff x="5513253" y="2882240"/>
            <a:chExt cx="1165236" cy="1693812"/>
          </a:xfrm>
        </p:grpSpPr>
        <p:sp>
          <p:nvSpPr>
            <p:cNvPr id="10" name="Freeform: Shape 9">
              <a:extLst>
                <a:ext uri="{FF2B5EF4-FFF2-40B4-BE49-F238E27FC236}">
                  <a16:creationId xmlns:a16="http://schemas.microsoft.com/office/drawing/2014/main" id="{A4EA3F10-A16D-C1E8-9D8D-320BC7A36AB1}"/>
                </a:ext>
              </a:extLst>
            </p:cNvPr>
            <p:cNvSpPr/>
            <p:nvPr/>
          </p:nvSpPr>
          <p:spPr>
            <a:xfrm>
              <a:off x="6290453" y="2882240"/>
              <a:ext cx="388036" cy="598569"/>
            </a:xfrm>
            <a:custGeom>
              <a:avLst/>
              <a:gdLst>
                <a:gd name="connsiteX0" fmla="*/ 308417 w 388036"/>
                <a:gd name="connsiteY0" fmla="*/ 82249 h 598569"/>
                <a:gd name="connsiteX1" fmla="*/ 99560 w 388036"/>
                <a:gd name="connsiteY1" fmla="*/ 6978 h 598569"/>
                <a:gd name="connsiteX2" fmla="*/ 13392 w 388036"/>
                <a:gd name="connsiteY2" fmla="*/ 182807 h 598569"/>
                <a:gd name="connsiteX3" fmla="*/ 104904 w 388036"/>
                <a:gd name="connsiteY3" fmla="*/ 237671 h 598569"/>
                <a:gd name="connsiteX4" fmla="*/ 115591 w 388036"/>
                <a:gd name="connsiteY4" fmla="*/ 385899 h 598569"/>
                <a:gd name="connsiteX5" fmla="*/ 76125 w 388036"/>
                <a:gd name="connsiteY5" fmla="*/ 391663 h 598569"/>
                <a:gd name="connsiteX6" fmla="*/ 13560 w 388036"/>
                <a:gd name="connsiteY6" fmla="*/ 463400 h 598569"/>
                <a:gd name="connsiteX7" fmla="*/ 58790 w 388036"/>
                <a:gd name="connsiteY7" fmla="*/ 567155 h 598569"/>
                <a:gd name="connsiteX8" fmla="*/ 223301 w 388036"/>
                <a:gd name="connsiteY8" fmla="*/ 586846 h 598569"/>
                <a:gd name="connsiteX9" fmla="*/ 382510 w 388036"/>
                <a:gd name="connsiteY9" fmla="*/ 384342 h 598569"/>
                <a:gd name="connsiteX10" fmla="*/ 308417 w 388036"/>
                <a:gd name="connsiteY10" fmla="*/ 82249 h 598569"/>
                <a:gd name="connsiteX11" fmla="*/ 85760 w 388036"/>
                <a:gd name="connsiteY11" fmla="*/ 40217 h 598569"/>
                <a:gd name="connsiteX12" fmla="*/ 205714 w 388036"/>
                <a:gd name="connsiteY12" fmla="*/ 43457 h 598569"/>
                <a:gd name="connsiteX13" fmla="*/ 85760 w 388036"/>
                <a:gd name="connsiteY13" fmla="*/ 40217 h 59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036" h="598569">
                  <a:moveTo>
                    <a:pt x="308417" y="82249"/>
                  </a:moveTo>
                  <a:cubicBezTo>
                    <a:pt x="254562" y="17749"/>
                    <a:pt x="185518" y="-15405"/>
                    <a:pt x="99560" y="6978"/>
                  </a:cubicBezTo>
                  <a:cubicBezTo>
                    <a:pt x="18273" y="28184"/>
                    <a:pt x="-23170" y="114941"/>
                    <a:pt x="13392" y="182807"/>
                  </a:cubicBezTo>
                  <a:cubicBezTo>
                    <a:pt x="32830" y="218780"/>
                    <a:pt x="65817" y="232791"/>
                    <a:pt x="104904" y="237671"/>
                  </a:cubicBezTo>
                  <a:cubicBezTo>
                    <a:pt x="68888" y="290685"/>
                    <a:pt x="70319" y="340206"/>
                    <a:pt x="115591" y="385899"/>
                  </a:cubicBezTo>
                  <a:cubicBezTo>
                    <a:pt x="100822" y="387961"/>
                    <a:pt x="87906" y="388045"/>
                    <a:pt x="76125" y="391663"/>
                  </a:cubicBezTo>
                  <a:cubicBezTo>
                    <a:pt x="40740" y="402476"/>
                    <a:pt x="19030" y="427048"/>
                    <a:pt x="13560" y="463400"/>
                  </a:cubicBezTo>
                  <a:cubicBezTo>
                    <a:pt x="7123" y="506694"/>
                    <a:pt x="22102" y="542626"/>
                    <a:pt x="58790" y="567155"/>
                  </a:cubicBezTo>
                  <a:cubicBezTo>
                    <a:pt x="109953" y="601361"/>
                    <a:pt x="165533" y="607168"/>
                    <a:pt x="223301" y="586846"/>
                  </a:cubicBezTo>
                  <a:cubicBezTo>
                    <a:pt x="316158" y="554196"/>
                    <a:pt x="366648" y="474550"/>
                    <a:pt x="382510" y="384342"/>
                  </a:cubicBezTo>
                  <a:cubicBezTo>
                    <a:pt x="401022" y="278778"/>
                    <a:pt x="372201" y="158698"/>
                    <a:pt x="308417" y="82249"/>
                  </a:cubicBezTo>
                  <a:close/>
                  <a:moveTo>
                    <a:pt x="85760" y="40217"/>
                  </a:moveTo>
                  <a:cubicBezTo>
                    <a:pt x="115296" y="8619"/>
                    <a:pt x="173990" y="9040"/>
                    <a:pt x="205714" y="43457"/>
                  </a:cubicBezTo>
                  <a:cubicBezTo>
                    <a:pt x="162798" y="27216"/>
                    <a:pt x="124384" y="25575"/>
                    <a:pt x="85760" y="40217"/>
                  </a:cubicBezTo>
                  <a:close/>
                </a:path>
              </a:pathLst>
            </a:custGeom>
            <a:solidFill>
              <a:schemeClr val="tx2"/>
            </a:solidFill>
            <a:ln w="0" cap="flat">
              <a:noFill/>
              <a:prstDash val="solid"/>
              <a:miter/>
            </a:ln>
          </p:spPr>
          <p:txBody>
            <a:bodyPr rtlCol="0" anchor="ctr">
              <a:noAutofit/>
            </a:bodyPr>
            <a:lstStyle/>
            <a:p>
              <a:endParaRPr lang="en-US"/>
            </a:p>
          </p:txBody>
        </p:sp>
        <p:sp>
          <p:nvSpPr>
            <p:cNvPr id="11" name="Freeform: Shape 10">
              <a:extLst>
                <a:ext uri="{FF2B5EF4-FFF2-40B4-BE49-F238E27FC236}">
                  <a16:creationId xmlns:a16="http://schemas.microsoft.com/office/drawing/2014/main" id="{137494CC-DAEA-699D-5691-22219871EC82}"/>
                </a:ext>
              </a:extLst>
            </p:cNvPr>
            <p:cNvSpPr/>
            <p:nvPr/>
          </p:nvSpPr>
          <p:spPr>
            <a:xfrm>
              <a:off x="6376213" y="2899302"/>
              <a:ext cx="119953" cy="26394"/>
            </a:xfrm>
            <a:custGeom>
              <a:avLst/>
              <a:gdLst>
                <a:gd name="connsiteX0" fmla="*/ 119954 w 119953"/>
                <a:gd name="connsiteY0" fmla="*/ 26394 h 26394"/>
                <a:gd name="connsiteX1" fmla="*/ 0 w 119953"/>
                <a:gd name="connsiteY1" fmla="*/ 23155 h 26394"/>
                <a:gd name="connsiteX2" fmla="*/ 119954 w 119953"/>
                <a:gd name="connsiteY2" fmla="*/ 26394 h 26394"/>
              </a:gdLst>
              <a:ahLst/>
              <a:cxnLst>
                <a:cxn ang="0">
                  <a:pos x="connsiteX0" y="connsiteY0"/>
                </a:cxn>
                <a:cxn ang="0">
                  <a:pos x="connsiteX1" y="connsiteY1"/>
                </a:cxn>
                <a:cxn ang="0">
                  <a:pos x="connsiteX2" y="connsiteY2"/>
                </a:cxn>
              </a:cxnLst>
              <a:rect l="l" t="t" r="r" b="b"/>
              <a:pathLst>
                <a:path w="119953" h="26394">
                  <a:moveTo>
                    <a:pt x="119954" y="26394"/>
                  </a:moveTo>
                  <a:cubicBezTo>
                    <a:pt x="77038" y="10154"/>
                    <a:pt x="38624" y="8513"/>
                    <a:pt x="0" y="23155"/>
                  </a:cubicBezTo>
                  <a:cubicBezTo>
                    <a:pt x="29536" y="-8443"/>
                    <a:pt x="88230" y="-8022"/>
                    <a:pt x="119954" y="26394"/>
                  </a:cubicBezTo>
                  <a:close/>
                </a:path>
              </a:pathLst>
            </a:custGeom>
            <a:solidFill>
              <a:schemeClr val="bg1"/>
            </a:solidFill>
            <a:ln w="0" cap="flat">
              <a:noFill/>
              <a:prstDash val="solid"/>
              <a:miter/>
            </a:ln>
          </p:spPr>
          <p:txBody>
            <a:bodyPr rtlCol="0" anchor="ctr">
              <a:noAutofit/>
            </a:bodyPr>
            <a:lstStyle/>
            <a:p>
              <a:endParaRPr lang="en-US"/>
            </a:p>
          </p:txBody>
        </p:sp>
        <p:sp>
          <p:nvSpPr>
            <p:cNvPr id="12" name="Freeform: Shape 11">
              <a:extLst>
                <a:ext uri="{FF2B5EF4-FFF2-40B4-BE49-F238E27FC236}">
                  <a16:creationId xmlns:a16="http://schemas.microsoft.com/office/drawing/2014/main" id="{1FBB94A8-668D-5185-F435-56821798C89C}"/>
                </a:ext>
              </a:extLst>
            </p:cNvPr>
            <p:cNvSpPr/>
            <p:nvPr/>
          </p:nvSpPr>
          <p:spPr>
            <a:xfrm>
              <a:off x="5513253" y="2882564"/>
              <a:ext cx="382553" cy="598021"/>
            </a:xfrm>
            <a:custGeom>
              <a:avLst/>
              <a:gdLst>
                <a:gd name="connsiteX0" fmla="*/ 252714 w 382553"/>
                <a:gd name="connsiteY0" fmla="*/ 469 h 598021"/>
                <a:gd name="connsiteX1" fmla="*/ 72931 w 382553"/>
                <a:gd name="connsiteY1" fmla="*/ 83271 h 598021"/>
                <a:gd name="connsiteX2" fmla="*/ 395 w 382553"/>
                <a:gd name="connsiteY2" fmla="*/ 296041 h 598021"/>
                <a:gd name="connsiteX3" fmla="*/ 65820 w 382553"/>
                <a:gd name="connsiteY3" fmla="*/ 517225 h 598021"/>
                <a:gd name="connsiteX4" fmla="*/ 321758 w 382553"/>
                <a:gd name="connsiteY4" fmla="*/ 568472 h 598021"/>
                <a:gd name="connsiteX5" fmla="*/ 369218 w 382553"/>
                <a:gd name="connsiteY5" fmla="*/ 461855 h 598021"/>
                <a:gd name="connsiteX6" fmla="*/ 305728 w 382553"/>
                <a:gd name="connsiteY6" fmla="*/ 390834 h 598021"/>
                <a:gd name="connsiteX7" fmla="*/ 268997 w 382553"/>
                <a:gd name="connsiteY7" fmla="*/ 385869 h 598021"/>
                <a:gd name="connsiteX8" fmla="*/ 276781 w 382553"/>
                <a:gd name="connsiteY8" fmla="*/ 237010 h 598021"/>
                <a:gd name="connsiteX9" fmla="*/ 314858 w 382553"/>
                <a:gd name="connsiteY9" fmla="*/ 225272 h 598021"/>
                <a:gd name="connsiteX10" fmla="*/ 325587 w 382553"/>
                <a:gd name="connsiteY10" fmla="*/ 218456 h 598021"/>
                <a:gd name="connsiteX11" fmla="*/ 349821 w 382553"/>
                <a:gd name="connsiteY11" fmla="*/ 200406 h 598021"/>
                <a:gd name="connsiteX12" fmla="*/ 361560 w 382553"/>
                <a:gd name="connsiteY12" fmla="*/ 176381 h 598021"/>
                <a:gd name="connsiteX13" fmla="*/ 382471 w 382553"/>
                <a:gd name="connsiteY13" fmla="*/ 134391 h 598021"/>
                <a:gd name="connsiteX14" fmla="*/ 252714 w 382553"/>
                <a:gd name="connsiteY14" fmla="*/ 469 h 598021"/>
                <a:gd name="connsiteX15" fmla="*/ 181777 w 382553"/>
                <a:gd name="connsiteY15" fmla="*/ 39724 h 598021"/>
                <a:gd name="connsiteX16" fmla="*/ 301436 w 382553"/>
                <a:gd name="connsiteY16" fmla="*/ 43343 h 598021"/>
                <a:gd name="connsiteX17" fmla="*/ 181777 w 382553"/>
                <a:gd name="connsiteY17" fmla="*/ 39724 h 59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2553" h="598021">
                  <a:moveTo>
                    <a:pt x="252714" y="469"/>
                  </a:moveTo>
                  <a:cubicBezTo>
                    <a:pt x="177948" y="-4328"/>
                    <a:pt x="119717" y="27985"/>
                    <a:pt x="72931" y="83271"/>
                  </a:cubicBezTo>
                  <a:cubicBezTo>
                    <a:pt x="21179" y="144447"/>
                    <a:pt x="3803" y="218540"/>
                    <a:pt x="395" y="296041"/>
                  </a:cubicBezTo>
                  <a:cubicBezTo>
                    <a:pt x="-3140" y="376697"/>
                    <a:pt x="16930" y="451842"/>
                    <a:pt x="65820" y="517225"/>
                  </a:cubicBezTo>
                  <a:cubicBezTo>
                    <a:pt x="128385" y="600869"/>
                    <a:pt x="237062" y="622411"/>
                    <a:pt x="321758" y="568472"/>
                  </a:cubicBezTo>
                  <a:cubicBezTo>
                    <a:pt x="360550" y="543732"/>
                    <a:pt x="376286" y="506749"/>
                    <a:pt x="369218" y="461855"/>
                  </a:cubicBezTo>
                  <a:cubicBezTo>
                    <a:pt x="363538" y="425587"/>
                    <a:pt x="341070" y="401395"/>
                    <a:pt x="305728" y="390834"/>
                  </a:cubicBezTo>
                  <a:cubicBezTo>
                    <a:pt x="294073" y="387384"/>
                    <a:pt x="281409" y="387426"/>
                    <a:pt x="268997" y="385869"/>
                  </a:cubicBezTo>
                  <a:cubicBezTo>
                    <a:pt x="311450" y="321538"/>
                    <a:pt x="313638" y="287878"/>
                    <a:pt x="276781" y="237010"/>
                  </a:cubicBezTo>
                  <a:cubicBezTo>
                    <a:pt x="290665" y="232803"/>
                    <a:pt x="302909" y="229437"/>
                    <a:pt x="314858" y="225272"/>
                  </a:cubicBezTo>
                  <a:cubicBezTo>
                    <a:pt x="318813" y="223883"/>
                    <a:pt x="322557" y="217909"/>
                    <a:pt x="325587" y="218456"/>
                  </a:cubicBezTo>
                  <a:cubicBezTo>
                    <a:pt x="340818" y="221275"/>
                    <a:pt x="344857" y="210335"/>
                    <a:pt x="349821" y="200406"/>
                  </a:cubicBezTo>
                  <a:cubicBezTo>
                    <a:pt x="353903" y="192243"/>
                    <a:pt x="355544" y="178569"/>
                    <a:pt x="361560" y="176381"/>
                  </a:cubicBezTo>
                  <a:cubicBezTo>
                    <a:pt x="383355" y="168429"/>
                    <a:pt x="381840" y="150716"/>
                    <a:pt x="382471" y="134391"/>
                  </a:cubicBezTo>
                  <a:cubicBezTo>
                    <a:pt x="385080" y="66652"/>
                    <a:pt x="325208" y="5139"/>
                    <a:pt x="252714" y="469"/>
                  </a:cubicBezTo>
                  <a:close/>
                  <a:moveTo>
                    <a:pt x="181777" y="39724"/>
                  </a:moveTo>
                  <a:cubicBezTo>
                    <a:pt x="213164" y="8211"/>
                    <a:pt x="272405" y="8842"/>
                    <a:pt x="301436" y="43343"/>
                  </a:cubicBezTo>
                  <a:cubicBezTo>
                    <a:pt x="258899" y="26218"/>
                    <a:pt x="220401" y="26008"/>
                    <a:pt x="181777" y="39724"/>
                  </a:cubicBezTo>
                  <a:close/>
                </a:path>
              </a:pathLst>
            </a:custGeom>
            <a:solidFill>
              <a:schemeClr val="tx2"/>
            </a:solidFill>
            <a:ln w="0" cap="flat">
              <a:noFill/>
              <a:prstDash val="solid"/>
              <a:miter/>
            </a:ln>
          </p:spPr>
          <p:txBody>
            <a:bodyPr rtlCol="0" anchor="ctr">
              <a:noAutofit/>
            </a:bodyPr>
            <a:lstStyle/>
            <a:p>
              <a:endParaRPr lang="en-US"/>
            </a:p>
          </p:txBody>
        </p:sp>
        <p:sp>
          <p:nvSpPr>
            <p:cNvPr id="13" name="Freeform: Shape 12">
              <a:extLst>
                <a:ext uri="{FF2B5EF4-FFF2-40B4-BE49-F238E27FC236}">
                  <a16:creationId xmlns:a16="http://schemas.microsoft.com/office/drawing/2014/main" id="{8C2415F8-3072-C81C-BC4C-99D9859D12CB}"/>
                </a:ext>
              </a:extLst>
            </p:cNvPr>
            <p:cNvSpPr/>
            <p:nvPr/>
          </p:nvSpPr>
          <p:spPr>
            <a:xfrm>
              <a:off x="5695030" y="2899316"/>
              <a:ext cx="119659" cy="26590"/>
            </a:xfrm>
            <a:custGeom>
              <a:avLst/>
              <a:gdLst>
                <a:gd name="connsiteX0" fmla="*/ 119659 w 119659"/>
                <a:gd name="connsiteY0" fmla="*/ 26590 h 26590"/>
                <a:gd name="connsiteX1" fmla="*/ 0 w 119659"/>
                <a:gd name="connsiteY1" fmla="*/ 22972 h 26590"/>
                <a:gd name="connsiteX2" fmla="*/ 119659 w 119659"/>
                <a:gd name="connsiteY2" fmla="*/ 26590 h 26590"/>
              </a:gdLst>
              <a:ahLst/>
              <a:cxnLst>
                <a:cxn ang="0">
                  <a:pos x="connsiteX0" y="connsiteY0"/>
                </a:cxn>
                <a:cxn ang="0">
                  <a:pos x="connsiteX1" y="connsiteY1"/>
                </a:cxn>
                <a:cxn ang="0">
                  <a:pos x="connsiteX2" y="connsiteY2"/>
                </a:cxn>
              </a:cxnLst>
              <a:rect l="l" t="t" r="r" b="b"/>
              <a:pathLst>
                <a:path w="119659" h="26590">
                  <a:moveTo>
                    <a:pt x="119659" y="26590"/>
                  </a:moveTo>
                  <a:cubicBezTo>
                    <a:pt x="77122" y="9466"/>
                    <a:pt x="38624" y="9256"/>
                    <a:pt x="0" y="22972"/>
                  </a:cubicBezTo>
                  <a:cubicBezTo>
                    <a:pt x="31387" y="-8542"/>
                    <a:pt x="90628" y="-7911"/>
                    <a:pt x="119659" y="26590"/>
                  </a:cubicBezTo>
                  <a:close/>
                </a:path>
              </a:pathLst>
            </a:custGeom>
            <a:solidFill>
              <a:schemeClr val="bg1"/>
            </a:solidFill>
            <a:ln w="0" cap="flat">
              <a:noFill/>
              <a:prstDash val="solid"/>
              <a:miter/>
            </a:ln>
          </p:spPr>
          <p:txBody>
            <a:bodyPr rtlCol="0" anchor="ctr">
              <a:noAutofit/>
            </a:bodyPr>
            <a:lstStyle/>
            <a:p>
              <a:endParaRPr lang="en-US"/>
            </a:p>
          </p:txBody>
        </p:sp>
        <p:sp>
          <p:nvSpPr>
            <p:cNvPr id="14" name="Freeform: Shape 13">
              <a:extLst>
                <a:ext uri="{FF2B5EF4-FFF2-40B4-BE49-F238E27FC236}">
                  <a16:creationId xmlns:a16="http://schemas.microsoft.com/office/drawing/2014/main" id="{BE17E7A9-E43B-3A8F-6D46-0775094B65B2}"/>
                </a:ext>
              </a:extLst>
            </p:cNvPr>
            <p:cNvSpPr/>
            <p:nvPr/>
          </p:nvSpPr>
          <p:spPr>
            <a:xfrm>
              <a:off x="5888007" y="3813421"/>
              <a:ext cx="410769" cy="428056"/>
            </a:xfrm>
            <a:custGeom>
              <a:avLst/>
              <a:gdLst>
                <a:gd name="connsiteX0" fmla="*/ 314060 w 410769"/>
                <a:gd name="connsiteY0" fmla="*/ 22089 h 428056"/>
                <a:gd name="connsiteX1" fmla="*/ 208749 w 410769"/>
                <a:gd name="connsiteY1" fmla="*/ 0 h 428056"/>
                <a:gd name="connsiteX2" fmla="*/ 109790 w 410769"/>
                <a:gd name="connsiteY2" fmla="*/ 17292 h 428056"/>
                <a:gd name="connsiteX3" fmla="*/ 24463 w 410769"/>
                <a:gd name="connsiteY3" fmla="*/ 229389 h 428056"/>
                <a:gd name="connsiteX4" fmla="*/ 120098 w 410769"/>
                <a:gd name="connsiteY4" fmla="*/ 325024 h 428056"/>
                <a:gd name="connsiteX5" fmla="*/ 181737 w 410769"/>
                <a:gd name="connsiteY5" fmla="*/ 411571 h 428056"/>
                <a:gd name="connsiteX6" fmla="*/ 206603 w 410769"/>
                <a:gd name="connsiteY6" fmla="*/ 427348 h 428056"/>
                <a:gd name="connsiteX7" fmla="*/ 228397 w 410769"/>
                <a:gd name="connsiteY7" fmla="*/ 410897 h 428056"/>
                <a:gd name="connsiteX8" fmla="*/ 289363 w 410769"/>
                <a:gd name="connsiteY8" fmla="*/ 325865 h 428056"/>
                <a:gd name="connsiteX9" fmla="*/ 386428 w 410769"/>
                <a:gd name="connsiteY9" fmla="*/ 228800 h 428056"/>
                <a:gd name="connsiteX10" fmla="*/ 314060 w 410769"/>
                <a:gd name="connsiteY10" fmla="*/ 22089 h 428056"/>
                <a:gd name="connsiteX11" fmla="*/ 142860 w 410769"/>
                <a:gd name="connsiteY11" fmla="*/ 47796 h 428056"/>
                <a:gd name="connsiteX12" fmla="*/ 268873 w 410769"/>
                <a:gd name="connsiteY12" fmla="*/ 47796 h 428056"/>
                <a:gd name="connsiteX13" fmla="*/ 142860 w 410769"/>
                <a:gd name="connsiteY13" fmla="*/ 47796 h 4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69" h="428056">
                  <a:moveTo>
                    <a:pt x="314060" y="22089"/>
                  </a:moveTo>
                  <a:cubicBezTo>
                    <a:pt x="279686" y="9887"/>
                    <a:pt x="242113" y="6732"/>
                    <a:pt x="208749" y="0"/>
                  </a:cubicBezTo>
                  <a:cubicBezTo>
                    <a:pt x="172859" y="6101"/>
                    <a:pt x="140546" y="8878"/>
                    <a:pt x="109790" y="17292"/>
                  </a:cubicBezTo>
                  <a:cubicBezTo>
                    <a:pt x="7549" y="45314"/>
                    <a:pt x="-28929" y="137835"/>
                    <a:pt x="24463" y="229389"/>
                  </a:cubicBezTo>
                  <a:cubicBezTo>
                    <a:pt x="47941" y="269738"/>
                    <a:pt x="81642" y="299821"/>
                    <a:pt x="120098" y="325024"/>
                  </a:cubicBezTo>
                  <a:cubicBezTo>
                    <a:pt x="151990" y="345935"/>
                    <a:pt x="180096" y="368781"/>
                    <a:pt x="181737" y="411571"/>
                  </a:cubicBezTo>
                  <a:cubicBezTo>
                    <a:pt x="182284" y="426254"/>
                    <a:pt x="195706" y="429789"/>
                    <a:pt x="206603" y="427348"/>
                  </a:cubicBezTo>
                  <a:cubicBezTo>
                    <a:pt x="215018" y="425455"/>
                    <a:pt x="228019" y="417040"/>
                    <a:pt x="228397" y="410897"/>
                  </a:cubicBezTo>
                  <a:cubicBezTo>
                    <a:pt x="231006" y="369033"/>
                    <a:pt x="258102" y="346397"/>
                    <a:pt x="289363" y="325865"/>
                  </a:cubicBezTo>
                  <a:cubicBezTo>
                    <a:pt x="328408" y="300284"/>
                    <a:pt x="363371" y="270243"/>
                    <a:pt x="386428" y="228800"/>
                  </a:cubicBezTo>
                  <a:cubicBezTo>
                    <a:pt x="435487" y="140444"/>
                    <a:pt x="409906" y="56211"/>
                    <a:pt x="314060" y="22089"/>
                  </a:cubicBezTo>
                  <a:close/>
                  <a:moveTo>
                    <a:pt x="142860" y="47796"/>
                  </a:moveTo>
                  <a:cubicBezTo>
                    <a:pt x="164697" y="22047"/>
                    <a:pt x="239589" y="21332"/>
                    <a:pt x="268873" y="47796"/>
                  </a:cubicBezTo>
                  <a:lnTo>
                    <a:pt x="142860" y="47796"/>
                  </a:lnTo>
                  <a:close/>
                </a:path>
              </a:pathLst>
            </a:custGeom>
            <a:solidFill>
              <a:schemeClr val="tx2"/>
            </a:solidFill>
            <a:ln w="0" cap="flat">
              <a:noFill/>
              <a:prstDash val="solid"/>
              <a:miter/>
            </a:ln>
          </p:spPr>
          <p:txBody>
            <a:bodyPr rtlCol="0" anchor="ctr">
              <a:noAutofit/>
            </a:bodyPr>
            <a:lstStyle/>
            <a:p>
              <a:endParaRPr lang="en-US"/>
            </a:p>
          </p:txBody>
        </p:sp>
        <p:sp>
          <p:nvSpPr>
            <p:cNvPr id="15" name="Freeform: Shape 14">
              <a:extLst>
                <a:ext uri="{FF2B5EF4-FFF2-40B4-BE49-F238E27FC236}">
                  <a16:creationId xmlns:a16="http://schemas.microsoft.com/office/drawing/2014/main" id="{F1B23C14-FC63-D219-4CAF-7CA925DF8D73}"/>
                </a:ext>
              </a:extLst>
            </p:cNvPr>
            <p:cNvSpPr/>
            <p:nvPr/>
          </p:nvSpPr>
          <p:spPr>
            <a:xfrm>
              <a:off x="6030867" y="3841636"/>
              <a:ext cx="126012" cy="19581"/>
            </a:xfrm>
            <a:custGeom>
              <a:avLst/>
              <a:gdLst>
                <a:gd name="connsiteX0" fmla="*/ 126012 w 126012"/>
                <a:gd name="connsiteY0" fmla="*/ 19581 h 19581"/>
                <a:gd name="connsiteX1" fmla="*/ 0 w 126012"/>
                <a:gd name="connsiteY1" fmla="*/ 19581 h 19581"/>
                <a:gd name="connsiteX2" fmla="*/ 126012 w 126012"/>
                <a:gd name="connsiteY2" fmla="*/ 19581 h 19581"/>
              </a:gdLst>
              <a:ahLst/>
              <a:cxnLst>
                <a:cxn ang="0">
                  <a:pos x="connsiteX0" y="connsiteY0"/>
                </a:cxn>
                <a:cxn ang="0">
                  <a:pos x="connsiteX1" y="connsiteY1"/>
                </a:cxn>
                <a:cxn ang="0">
                  <a:pos x="connsiteX2" y="connsiteY2"/>
                </a:cxn>
              </a:cxnLst>
              <a:rect l="l" t="t" r="r" b="b"/>
              <a:pathLst>
                <a:path w="126012" h="19581">
                  <a:moveTo>
                    <a:pt x="126012" y="19581"/>
                  </a:moveTo>
                  <a:lnTo>
                    <a:pt x="0" y="19581"/>
                  </a:lnTo>
                  <a:cubicBezTo>
                    <a:pt x="21837" y="-6168"/>
                    <a:pt x="96729" y="-6883"/>
                    <a:pt x="126012" y="19581"/>
                  </a:cubicBezTo>
                  <a:close/>
                </a:path>
              </a:pathLst>
            </a:custGeom>
            <a:solidFill>
              <a:schemeClr val="bg1"/>
            </a:solidFill>
            <a:ln w="0" cap="flat">
              <a:noFill/>
              <a:prstDash val="solid"/>
              <a:miter/>
            </a:ln>
          </p:spPr>
          <p:txBody>
            <a:bodyPr rtlCol="0" anchor="ctr">
              <a:noAutofit/>
            </a:bodyPr>
            <a:lstStyle/>
            <a:p>
              <a:endParaRPr lang="en-US"/>
            </a:p>
          </p:txBody>
        </p:sp>
        <p:sp>
          <p:nvSpPr>
            <p:cNvPr id="16" name="Freeform: Shape 15">
              <a:extLst>
                <a:ext uri="{FF2B5EF4-FFF2-40B4-BE49-F238E27FC236}">
                  <a16:creationId xmlns:a16="http://schemas.microsoft.com/office/drawing/2014/main" id="{7A168EED-80F4-AA9E-AC5E-33361319FA8E}"/>
                </a:ext>
              </a:extLst>
            </p:cNvPr>
            <p:cNvSpPr/>
            <p:nvPr/>
          </p:nvSpPr>
          <p:spPr>
            <a:xfrm>
              <a:off x="5838588" y="3155001"/>
              <a:ext cx="162505" cy="736846"/>
            </a:xfrm>
            <a:custGeom>
              <a:avLst/>
              <a:gdLst>
                <a:gd name="connsiteX0" fmla="*/ 6185 w 162505"/>
                <a:gd name="connsiteY0" fmla="*/ 0 h 736846"/>
                <a:gd name="connsiteX1" fmla="*/ 162365 w 162505"/>
                <a:gd name="connsiteY1" fmla="*/ 209782 h 736846"/>
                <a:gd name="connsiteX2" fmla="*/ 105480 w 162505"/>
                <a:gd name="connsiteY2" fmla="*/ 448806 h 736846"/>
                <a:gd name="connsiteX3" fmla="*/ 57221 w 162505"/>
                <a:gd name="connsiteY3" fmla="*/ 638645 h 736846"/>
                <a:gd name="connsiteX4" fmla="*/ 58189 w 162505"/>
                <a:gd name="connsiteY4" fmla="*/ 659640 h 736846"/>
                <a:gd name="connsiteX5" fmla="*/ 34122 w 162505"/>
                <a:gd name="connsiteY5" fmla="*/ 736847 h 736846"/>
                <a:gd name="connsiteX6" fmla="*/ 6479 w 162505"/>
                <a:gd name="connsiteY6" fmla="*/ 650510 h 736846"/>
                <a:gd name="connsiteX7" fmla="*/ 49311 w 162505"/>
                <a:gd name="connsiteY7" fmla="*/ 438035 h 736846"/>
                <a:gd name="connsiteX8" fmla="*/ 91259 w 162505"/>
                <a:gd name="connsiteY8" fmla="*/ 274114 h 736846"/>
                <a:gd name="connsiteX9" fmla="*/ 84443 w 162505"/>
                <a:gd name="connsiteY9" fmla="*/ 182939 h 736846"/>
                <a:gd name="connsiteX10" fmla="*/ 0 w 162505"/>
                <a:gd name="connsiteY10" fmla="*/ 91091 h 736846"/>
                <a:gd name="connsiteX11" fmla="*/ 6227 w 162505"/>
                <a:gd name="connsiteY11" fmla="*/ 42 h 73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505" h="736846">
                  <a:moveTo>
                    <a:pt x="6185" y="0"/>
                  </a:moveTo>
                  <a:cubicBezTo>
                    <a:pt x="93994" y="24487"/>
                    <a:pt x="159630" y="113011"/>
                    <a:pt x="162365" y="209782"/>
                  </a:cubicBezTo>
                  <a:cubicBezTo>
                    <a:pt x="164763" y="294814"/>
                    <a:pt x="136068" y="371852"/>
                    <a:pt x="105480" y="448806"/>
                  </a:cubicBezTo>
                  <a:cubicBezTo>
                    <a:pt x="81161" y="509982"/>
                    <a:pt x="57095" y="571242"/>
                    <a:pt x="57221" y="638645"/>
                  </a:cubicBezTo>
                  <a:cubicBezTo>
                    <a:pt x="57221" y="645630"/>
                    <a:pt x="57221" y="652698"/>
                    <a:pt x="58189" y="659640"/>
                  </a:cubicBezTo>
                  <a:cubicBezTo>
                    <a:pt x="62115" y="687691"/>
                    <a:pt x="54094" y="713424"/>
                    <a:pt x="34122" y="736847"/>
                  </a:cubicBezTo>
                  <a:cubicBezTo>
                    <a:pt x="16157" y="710550"/>
                    <a:pt x="8331" y="681687"/>
                    <a:pt x="6479" y="650510"/>
                  </a:cubicBezTo>
                  <a:cubicBezTo>
                    <a:pt x="2062" y="575828"/>
                    <a:pt x="27559" y="507542"/>
                    <a:pt x="49311" y="438035"/>
                  </a:cubicBezTo>
                  <a:cubicBezTo>
                    <a:pt x="66183" y="384222"/>
                    <a:pt x="81582" y="329526"/>
                    <a:pt x="91259" y="274114"/>
                  </a:cubicBezTo>
                  <a:cubicBezTo>
                    <a:pt x="96350" y="244872"/>
                    <a:pt x="91427" y="212391"/>
                    <a:pt x="84443" y="182939"/>
                  </a:cubicBezTo>
                  <a:cubicBezTo>
                    <a:pt x="73588" y="137078"/>
                    <a:pt x="41611" y="106953"/>
                    <a:pt x="0" y="91091"/>
                  </a:cubicBezTo>
                  <a:cubicBezTo>
                    <a:pt x="2104" y="60082"/>
                    <a:pt x="4123" y="30630"/>
                    <a:pt x="6227" y="42"/>
                  </a:cubicBezTo>
                  <a:close/>
                </a:path>
              </a:pathLst>
            </a:custGeom>
            <a:solidFill>
              <a:schemeClr val="tx2"/>
            </a:solidFill>
            <a:ln w="0" cap="flat">
              <a:noFill/>
              <a:prstDash val="solid"/>
              <a:miter/>
            </a:ln>
          </p:spPr>
          <p:txBody>
            <a:bodyPr rtlCol="0" anchor="ctr">
              <a:noAutofit/>
            </a:bodyPr>
            <a:lstStyle/>
            <a:p>
              <a:endParaRPr lang="en-US"/>
            </a:p>
          </p:txBody>
        </p:sp>
        <p:sp>
          <p:nvSpPr>
            <p:cNvPr id="21" name="Freeform: Shape 20">
              <a:extLst>
                <a:ext uri="{FF2B5EF4-FFF2-40B4-BE49-F238E27FC236}">
                  <a16:creationId xmlns:a16="http://schemas.microsoft.com/office/drawing/2014/main" id="{5CC1996C-5F28-F332-75EF-6566AEEB43CC}"/>
                </a:ext>
              </a:extLst>
            </p:cNvPr>
            <p:cNvSpPr/>
            <p:nvPr/>
          </p:nvSpPr>
          <p:spPr>
            <a:xfrm>
              <a:off x="6184596" y="3153865"/>
              <a:ext cx="165241" cy="741390"/>
            </a:xfrm>
            <a:custGeom>
              <a:avLst/>
              <a:gdLst>
                <a:gd name="connsiteX0" fmla="*/ 157411 w 165241"/>
                <a:gd name="connsiteY0" fmla="*/ 0 h 741390"/>
                <a:gd name="connsiteX1" fmla="*/ 163427 w 165241"/>
                <a:gd name="connsiteY1" fmla="*/ 92732 h 741390"/>
                <a:gd name="connsiteX2" fmla="*/ 164395 w 165241"/>
                <a:gd name="connsiteY2" fmla="*/ 91217 h 741390"/>
                <a:gd name="connsiteX3" fmla="*/ 70906 w 165241"/>
                <a:gd name="connsiteY3" fmla="*/ 274997 h 741390"/>
                <a:gd name="connsiteX4" fmla="*/ 125350 w 165241"/>
                <a:gd name="connsiteY4" fmla="*/ 476954 h 741390"/>
                <a:gd name="connsiteX5" fmla="*/ 152909 w 165241"/>
                <a:gd name="connsiteY5" fmla="*/ 676386 h 741390"/>
                <a:gd name="connsiteX6" fmla="*/ 131829 w 165241"/>
                <a:gd name="connsiteY6" fmla="*/ 741391 h 741390"/>
                <a:gd name="connsiteX7" fmla="*/ 103513 w 165241"/>
                <a:gd name="connsiteY7" fmla="*/ 663427 h 741390"/>
                <a:gd name="connsiteX8" fmla="*/ 80078 w 165241"/>
                <a:gd name="connsiteY8" fmla="*/ 507794 h 741390"/>
                <a:gd name="connsiteX9" fmla="*/ 12675 w 165241"/>
                <a:gd name="connsiteY9" fmla="*/ 311602 h 741390"/>
                <a:gd name="connsiteX10" fmla="*/ 26013 w 165241"/>
                <a:gd name="connsiteY10" fmla="*/ 112843 h 741390"/>
                <a:gd name="connsiteX11" fmla="*/ 157411 w 165241"/>
                <a:gd name="connsiteY11" fmla="*/ 42 h 74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241" h="741390">
                  <a:moveTo>
                    <a:pt x="157411" y="0"/>
                  </a:moveTo>
                  <a:cubicBezTo>
                    <a:pt x="159388" y="30420"/>
                    <a:pt x="161239" y="59283"/>
                    <a:pt x="163427" y="92732"/>
                  </a:cubicBezTo>
                  <a:cubicBezTo>
                    <a:pt x="165952" y="89071"/>
                    <a:pt x="165405" y="90796"/>
                    <a:pt x="164395" y="91217"/>
                  </a:cubicBezTo>
                  <a:cubicBezTo>
                    <a:pt x="86347" y="121931"/>
                    <a:pt x="64595" y="196361"/>
                    <a:pt x="70906" y="274997"/>
                  </a:cubicBezTo>
                  <a:cubicBezTo>
                    <a:pt x="76586" y="345724"/>
                    <a:pt x="103303" y="410687"/>
                    <a:pt x="125350" y="476954"/>
                  </a:cubicBezTo>
                  <a:cubicBezTo>
                    <a:pt x="146892" y="541748"/>
                    <a:pt x="165867" y="607132"/>
                    <a:pt x="152909" y="676386"/>
                  </a:cubicBezTo>
                  <a:cubicBezTo>
                    <a:pt x="148996" y="697297"/>
                    <a:pt x="139866" y="717198"/>
                    <a:pt x="131829" y="741391"/>
                  </a:cubicBezTo>
                  <a:cubicBezTo>
                    <a:pt x="111465" y="715641"/>
                    <a:pt x="95056" y="698054"/>
                    <a:pt x="103513" y="663427"/>
                  </a:cubicBezTo>
                  <a:cubicBezTo>
                    <a:pt x="116430" y="610371"/>
                    <a:pt x="97539" y="558284"/>
                    <a:pt x="80078" y="507794"/>
                  </a:cubicBezTo>
                  <a:cubicBezTo>
                    <a:pt x="57484" y="442411"/>
                    <a:pt x="31524" y="378037"/>
                    <a:pt x="12675" y="311602"/>
                  </a:cubicBezTo>
                  <a:cubicBezTo>
                    <a:pt x="-6258" y="244956"/>
                    <a:pt x="-5669" y="177259"/>
                    <a:pt x="26013" y="112843"/>
                  </a:cubicBezTo>
                  <a:cubicBezTo>
                    <a:pt x="53866" y="56211"/>
                    <a:pt x="100358" y="21584"/>
                    <a:pt x="157411" y="42"/>
                  </a:cubicBezTo>
                  <a:close/>
                </a:path>
              </a:pathLst>
            </a:custGeom>
            <a:solidFill>
              <a:schemeClr val="tx2"/>
            </a:solidFill>
            <a:ln w="0" cap="flat">
              <a:noFill/>
              <a:prstDash val="solid"/>
              <a:miter/>
            </a:ln>
          </p:spPr>
          <p:txBody>
            <a:bodyPr rtlCol="0" anchor="ctr">
              <a:noAutofit/>
            </a:bodyPr>
            <a:lstStyle/>
            <a:p>
              <a:endParaRPr lang="en-US"/>
            </a:p>
          </p:txBody>
        </p:sp>
        <p:sp>
          <p:nvSpPr>
            <p:cNvPr id="22" name="Freeform: Shape 21">
              <a:extLst>
                <a:ext uri="{FF2B5EF4-FFF2-40B4-BE49-F238E27FC236}">
                  <a16:creationId xmlns:a16="http://schemas.microsoft.com/office/drawing/2014/main" id="{61E6EDD9-9D51-D609-2E74-89E58664B96F}"/>
                </a:ext>
              </a:extLst>
            </p:cNvPr>
            <p:cNvSpPr/>
            <p:nvPr/>
          </p:nvSpPr>
          <p:spPr>
            <a:xfrm>
              <a:off x="6000876" y="4286126"/>
              <a:ext cx="184749" cy="289926"/>
            </a:xfrm>
            <a:custGeom>
              <a:avLst/>
              <a:gdLst>
                <a:gd name="connsiteX0" fmla="*/ 92555 w 184749"/>
                <a:gd name="connsiteY0" fmla="*/ 0 h 289926"/>
                <a:gd name="connsiteX1" fmla="*/ 182341 w 184749"/>
                <a:gd name="connsiteY1" fmla="*/ 174819 h 289926"/>
                <a:gd name="connsiteX2" fmla="*/ 144222 w 184749"/>
                <a:gd name="connsiteY2" fmla="*/ 274282 h 289926"/>
                <a:gd name="connsiteX3" fmla="*/ 39457 w 184749"/>
                <a:gd name="connsiteY3" fmla="*/ 273441 h 289926"/>
                <a:gd name="connsiteX4" fmla="*/ 2684 w 184749"/>
                <a:gd name="connsiteY4" fmla="*/ 175492 h 289926"/>
                <a:gd name="connsiteX5" fmla="*/ 21618 w 184749"/>
                <a:gd name="connsiteY5" fmla="*/ 122436 h 289926"/>
                <a:gd name="connsiteX6" fmla="*/ 92555 w 184749"/>
                <a:gd name="connsiteY6" fmla="*/ 0 h 28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49" h="289926">
                  <a:moveTo>
                    <a:pt x="92555" y="0"/>
                  </a:moveTo>
                  <a:cubicBezTo>
                    <a:pt x="124405" y="61008"/>
                    <a:pt x="168036" y="110235"/>
                    <a:pt x="182341" y="174819"/>
                  </a:cubicBezTo>
                  <a:cubicBezTo>
                    <a:pt x="191009" y="213948"/>
                    <a:pt x="175820" y="253413"/>
                    <a:pt x="144222" y="274282"/>
                  </a:cubicBezTo>
                  <a:cubicBezTo>
                    <a:pt x="112246" y="295446"/>
                    <a:pt x="71139" y="295109"/>
                    <a:pt x="39457" y="273441"/>
                  </a:cubicBezTo>
                  <a:cubicBezTo>
                    <a:pt x="8869" y="252530"/>
                    <a:pt x="-6614" y="213316"/>
                    <a:pt x="2684" y="175492"/>
                  </a:cubicBezTo>
                  <a:cubicBezTo>
                    <a:pt x="7144" y="157316"/>
                    <a:pt x="12782" y="138803"/>
                    <a:pt x="21618" y="122436"/>
                  </a:cubicBezTo>
                  <a:cubicBezTo>
                    <a:pt x="43202" y="82508"/>
                    <a:pt x="66974" y="43757"/>
                    <a:pt x="92555" y="0"/>
                  </a:cubicBezTo>
                  <a:close/>
                </a:path>
              </a:pathLst>
            </a:custGeom>
            <a:solidFill>
              <a:schemeClr val="tx2"/>
            </a:solidFill>
            <a:ln w="0" cap="flat">
              <a:noFill/>
              <a:prstDash val="solid"/>
              <a:miter/>
            </a:ln>
          </p:spPr>
          <p:txBody>
            <a:bodyPr rtlCol="0" anchor="ctr">
              <a:noAutofit/>
            </a:bodyPr>
            <a:lstStyle/>
            <a:p>
              <a:endParaRPr lang="en-US"/>
            </a:p>
          </p:txBody>
        </p:sp>
      </p:grpSp>
      <p:sp>
        <p:nvSpPr>
          <p:cNvPr id="25" name="textruta 24">
            <a:extLst>
              <a:ext uri="{FF2B5EF4-FFF2-40B4-BE49-F238E27FC236}">
                <a16:creationId xmlns:a16="http://schemas.microsoft.com/office/drawing/2014/main" id="{B3B483F8-378B-55FF-A846-D0F315277AD4}"/>
              </a:ext>
            </a:extLst>
          </p:cNvPr>
          <p:cNvSpPr txBox="1"/>
          <p:nvPr/>
        </p:nvSpPr>
        <p:spPr>
          <a:xfrm>
            <a:off x="839788" y="6368184"/>
            <a:ext cx="22654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i="1" err="1">
                <a:solidFill>
                  <a:schemeClr val="bg1">
                    <a:lumMod val="65000"/>
                  </a:schemeClr>
                </a:solidFill>
                <a:cs typeface="Calibri"/>
              </a:rPr>
              <a:t>Kennelly</a:t>
            </a:r>
            <a:r>
              <a:rPr lang="sv-SE" sz="1200" i="1">
                <a:solidFill>
                  <a:schemeClr val="bg1">
                    <a:lumMod val="65000"/>
                  </a:schemeClr>
                </a:solidFill>
                <a:cs typeface="Calibri"/>
              </a:rPr>
              <a:t> et al 2019</a:t>
            </a:r>
            <a:endParaRPr lang="sv-SE" sz="1200" i="1">
              <a:solidFill>
                <a:schemeClr val="bg1">
                  <a:lumMod val="65000"/>
                </a:schemeClr>
              </a:solidFill>
            </a:endParaRPr>
          </a:p>
        </p:txBody>
      </p:sp>
      <p:pic>
        <p:nvPicPr>
          <p:cNvPr id="4" name="Graphic 7">
            <a:hlinkClick r:id="" action="ppaction://hlinkshowjump?jump=nextslide"/>
            <a:extLst>
              <a:ext uri="{FF2B5EF4-FFF2-40B4-BE49-F238E27FC236}">
                <a16:creationId xmlns:a16="http://schemas.microsoft.com/office/drawing/2014/main" id="{73F16194-B24E-5C73-311B-96AC9FA7AC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 action="ppaction://hlinkshowjump?jump=firstslide"/>
            <a:extLst>
              <a:ext uri="{FF2B5EF4-FFF2-40B4-BE49-F238E27FC236}">
                <a16:creationId xmlns:a16="http://schemas.microsoft.com/office/drawing/2014/main" id="{C5D67553-E1EC-EC52-EA96-3B33CDE14A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26" name="Graphic 6">
            <a:hlinkClick r:id="" action="ppaction://hlinkshowjump?jump=previousslide"/>
            <a:extLst>
              <a:ext uri="{FF2B5EF4-FFF2-40B4-BE49-F238E27FC236}">
                <a16:creationId xmlns:a16="http://schemas.microsoft.com/office/drawing/2014/main" id="{CC02233E-2BBA-B323-C9A7-92F6D5F577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553311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39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8FB7-7B88-AD54-D9C7-7A573CC30CD6}"/>
              </a:ext>
            </a:extLst>
          </p:cNvPr>
          <p:cNvSpPr txBox="1">
            <a:spLocks noGrp="1"/>
          </p:cNvSpPr>
          <p:nvPr>
            <p:ph type="title"/>
          </p:nvPr>
        </p:nvSpPr>
        <p:spPr>
          <a:xfrm>
            <a:off x="839788" y="916343"/>
            <a:ext cx="10512425" cy="1072795"/>
          </a:xfrm>
        </p:spPr>
        <p:txBody>
          <a:bodyPr>
            <a:noAutofit/>
          </a:bodyPr>
          <a:lstStyle/>
          <a:p>
            <a:pPr lvl="0">
              <a:lnSpc>
                <a:spcPts val="3300"/>
              </a:lnSpc>
            </a:pPr>
            <a:r>
              <a:rPr lang="en" sz="1400" b="1"/>
              <a:t>Basic information about UTIs </a:t>
            </a:r>
            <a:br>
              <a:rPr lang="en" sz="3200" b="1"/>
            </a:br>
            <a:r>
              <a:rPr lang="en" sz="3200"/>
              <a:t>Types of Urinary Tract Infections</a:t>
            </a:r>
          </a:p>
        </p:txBody>
      </p:sp>
      <p:sp>
        <p:nvSpPr>
          <p:cNvPr id="3" name="Content Placeholder 2">
            <a:extLst>
              <a:ext uri="{FF2B5EF4-FFF2-40B4-BE49-F238E27FC236}">
                <a16:creationId xmlns:a16="http://schemas.microsoft.com/office/drawing/2014/main" id="{716EF31A-77AD-1E0F-08B9-B4BC06046394}"/>
              </a:ext>
            </a:extLst>
          </p:cNvPr>
          <p:cNvSpPr txBox="1">
            <a:spLocks noGrp="1"/>
          </p:cNvSpPr>
          <p:nvPr>
            <p:ph idx="1"/>
          </p:nvPr>
        </p:nvSpPr>
        <p:spPr/>
        <p:txBody>
          <a:bodyPr vert="horz" lIns="0" tIns="0" rIns="0" bIns="0" rtlCol="0" anchor="t">
            <a:noAutofit/>
          </a:bodyPr>
          <a:lstStyle/>
          <a:p>
            <a:pPr marL="0" indent="0">
              <a:spcAft>
                <a:spcPts val="1200"/>
              </a:spcAft>
              <a:buNone/>
            </a:pPr>
            <a:r>
              <a:rPr lang="en" sz="2000"/>
              <a:t>Urinary tract infections can be divided according to location and severity:</a:t>
            </a:r>
          </a:p>
          <a:p>
            <a:pPr lvl="0"/>
            <a:r>
              <a:rPr lang="en" sz="2000" b="1"/>
              <a:t>Lower urinary </a:t>
            </a:r>
            <a:r>
              <a:rPr lang="en" sz="2000"/>
              <a:t>tract infections (cystitis)</a:t>
            </a:r>
            <a:endParaRPr lang="sv-SE" sz="2000"/>
          </a:p>
          <a:p>
            <a:r>
              <a:rPr lang="en" sz="2000" b="1"/>
              <a:t>Upper urinary </a:t>
            </a:r>
            <a:r>
              <a:rPr lang="en" sz="2000"/>
              <a:t>tract infections (impact kidneys) </a:t>
            </a:r>
            <a:endParaRPr lang="sv-SE" sz="2000"/>
          </a:p>
          <a:p>
            <a:pPr lvl="0">
              <a:lnSpc>
                <a:spcPts val="2300"/>
              </a:lnSpc>
            </a:pPr>
            <a:r>
              <a:rPr lang="en" sz="2000" b="1"/>
              <a:t>Complicated UTI: </a:t>
            </a:r>
            <a:r>
              <a:rPr lang="en" sz="2000"/>
              <a:t>Structural or functional disturbance in the urinary tract or in cases of underlying disease</a:t>
            </a:r>
            <a:endParaRPr lang="sv-SE" sz="2000"/>
          </a:p>
        </p:txBody>
      </p:sp>
      <p:pic>
        <p:nvPicPr>
          <p:cNvPr id="9" name="Picture Placeholder 8" descr="A close-up of a medically accurate image of a virus&#10;&#10;Description automatically generated">
            <a:extLst>
              <a:ext uri="{FF2B5EF4-FFF2-40B4-BE49-F238E27FC236}">
                <a16:creationId xmlns:a16="http://schemas.microsoft.com/office/drawing/2014/main" id="{1538BF48-077C-6B98-AB6B-F6B13456797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798" t="4453" r="9750" b="4254"/>
          <a:stretch/>
        </p:blipFill>
        <p:spPr>
          <a:xfrm>
            <a:off x="7180036" y="2269921"/>
            <a:ext cx="4172177" cy="3930854"/>
          </a:xfrm>
          <a:ln>
            <a:noFill/>
          </a:ln>
          <a:effectLst/>
        </p:spPr>
      </p:pic>
      <p:pic>
        <p:nvPicPr>
          <p:cNvPr id="4" name="Graphic 7">
            <a:hlinkClick r:id="" action="ppaction://hlinkshowjump?jump=nextslide"/>
            <a:extLst>
              <a:ext uri="{FF2B5EF4-FFF2-40B4-BE49-F238E27FC236}">
                <a16:creationId xmlns:a16="http://schemas.microsoft.com/office/drawing/2014/main" id="{DC9E66F4-5D03-8BA7-E555-897608B983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 action="ppaction://hlinkshowjump?jump=firstslide"/>
            <a:extLst>
              <a:ext uri="{FF2B5EF4-FFF2-40B4-BE49-F238E27FC236}">
                <a16:creationId xmlns:a16="http://schemas.microsoft.com/office/drawing/2014/main" id="{495AEE2C-FD6F-1FCC-864E-924B00608E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247C2FAA-7C2E-1C57-6E44-EBE5B9578B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88546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62E7-FA66-0416-9C29-6F4DAEC4815A}"/>
              </a:ext>
            </a:extLst>
          </p:cNvPr>
          <p:cNvSpPr>
            <a:spLocks noGrp="1"/>
          </p:cNvSpPr>
          <p:nvPr>
            <p:ph type="title"/>
          </p:nvPr>
        </p:nvSpPr>
        <p:spPr>
          <a:xfrm>
            <a:off x="839788" y="916343"/>
            <a:ext cx="10512425" cy="1054121"/>
          </a:xfrm>
        </p:spPr>
        <p:txBody>
          <a:bodyPr/>
          <a:lstStyle/>
          <a:p>
            <a:r>
              <a:rPr lang="en" sz="1400" b="1"/>
              <a:t>Basic information about UTIs </a:t>
            </a:r>
            <a:br>
              <a:rPr lang="en" sz="3200" b="1"/>
            </a:br>
            <a:r>
              <a:rPr lang="en"/>
              <a:t>How does a UTI occur?</a:t>
            </a:r>
          </a:p>
        </p:txBody>
      </p:sp>
      <p:pic>
        <p:nvPicPr>
          <p:cNvPr id="20" name="Picture Placeholder 19">
            <a:extLst>
              <a:ext uri="{FF2B5EF4-FFF2-40B4-BE49-F238E27FC236}">
                <a16:creationId xmlns:a16="http://schemas.microsoft.com/office/drawing/2014/main" id="{E0B00E18-3D7D-98E8-8292-D1B1F9B19DF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3" r="113"/>
          <a:stretch/>
        </p:blipFill>
        <p:spPr>
          <a:xfrm>
            <a:off x="5664200" y="2269921"/>
            <a:ext cx="5688013" cy="3206751"/>
          </a:xfrm>
        </p:spPr>
      </p:pic>
      <p:sp>
        <p:nvSpPr>
          <p:cNvPr id="13" name="Rectangle: Rounded Corners 12">
            <a:hlinkClick r:id="rId4"/>
            <a:extLst>
              <a:ext uri="{FF2B5EF4-FFF2-40B4-BE49-F238E27FC236}">
                <a16:creationId xmlns:a16="http://schemas.microsoft.com/office/drawing/2014/main" id="{F033BDE6-FD1C-1C7F-C130-8CB55EAE1362}"/>
              </a:ext>
            </a:extLst>
          </p:cNvPr>
          <p:cNvSpPr/>
          <p:nvPr/>
        </p:nvSpPr>
        <p:spPr>
          <a:xfrm>
            <a:off x="838199" y="4527913"/>
            <a:ext cx="4172177"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288000" rtlCol="0" anchor="ctr"/>
          <a:lstStyle/>
          <a:p>
            <a:pPr algn="ctr"/>
            <a:r>
              <a:rPr lang="en-US" sz="1400"/>
              <a:t>Watch animation</a:t>
            </a:r>
          </a:p>
        </p:txBody>
      </p:sp>
      <p:sp>
        <p:nvSpPr>
          <p:cNvPr id="18" name="Content Placeholder 17">
            <a:extLst>
              <a:ext uri="{FF2B5EF4-FFF2-40B4-BE49-F238E27FC236}">
                <a16:creationId xmlns:a16="http://schemas.microsoft.com/office/drawing/2014/main" id="{C025D3F2-C57C-B688-2D98-188AB875F4EB}"/>
              </a:ext>
            </a:extLst>
          </p:cNvPr>
          <p:cNvSpPr>
            <a:spLocks noGrp="1"/>
          </p:cNvSpPr>
          <p:nvPr>
            <p:ph idx="1"/>
          </p:nvPr>
        </p:nvSpPr>
        <p:spPr>
          <a:xfrm>
            <a:off x="839788" y="2276475"/>
            <a:ext cx="4172177" cy="1886964"/>
          </a:xfrm>
        </p:spPr>
        <p:txBody>
          <a:bodyPr/>
          <a:lstStyle/>
          <a:p>
            <a:pPr marL="0" indent="0">
              <a:spcAft>
                <a:spcPts val="600"/>
              </a:spcAft>
              <a:buNone/>
            </a:pPr>
            <a:r>
              <a:rPr lang="en-US" sz="2000" b="1"/>
              <a:t>Urinary Tract Infections – </a:t>
            </a:r>
            <a:br>
              <a:rPr lang="en-US" sz="2000" b="1"/>
            </a:br>
            <a:r>
              <a:rPr lang="en-US" sz="2000" b="1"/>
              <a:t>a sequential explanation</a:t>
            </a:r>
          </a:p>
          <a:p>
            <a:pPr marL="0" indent="0">
              <a:buNone/>
            </a:pPr>
            <a:r>
              <a:rPr lang="en-US" sz="2000"/>
              <a:t>Watch this descriptive stepwise animation for a clear understanding of the sequential process of how a UTI occurs.</a:t>
            </a:r>
          </a:p>
        </p:txBody>
      </p:sp>
      <p:pic>
        <p:nvPicPr>
          <p:cNvPr id="21" name="Graphic 20">
            <a:extLst>
              <a:ext uri="{FF2B5EF4-FFF2-40B4-BE49-F238E27FC236}">
                <a16:creationId xmlns:a16="http://schemas.microsoft.com/office/drawing/2014/main" id="{26A58948-4DD1-F894-9D05-5BB0DC53B0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9868" y="4603250"/>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73397327-994A-9348-3A45-6536F6985B2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 action="ppaction://hlinkshowjump?jump=firstslide"/>
            <a:extLst>
              <a:ext uri="{FF2B5EF4-FFF2-40B4-BE49-F238E27FC236}">
                <a16:creationId xmlns:a16="http://schemas.microsoft.com/office/drawing/2014/main" id="{E57E2C14-94D5-257C-2624-E67D4D86F56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6F3F6F20-FC3E-5393-C9E2-77677BD59D8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4572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D801-B844-F491-01BC-8DC65A6F905E}"/>
              </a:ext>
            </a:extLst>
          </p:cNvPr>
          <p:cNvSpPr>
            <a:spLocks noGrp="1"/>
          </p:cNvSpPr>
          <p:nvPr>
            <p:ph type="title"/>
          </p:nvPr>
        </p:nvSpPr>
        <p:spPr>
          <a:xfrm>
            <a:off x="839788" y="335281"/>
            <a:ext cx="10512425" cy="1635184"/>
          </a:xfrm>
        </p:spPr>
        <p:txBody>
          <a:bodyPr>
            <a:noAutofit/>
          </a:bodyPr>
          <a:lstStyle/>
          <a:p>
            <a:pPr>
              <a:lnSpc>
                <a:spcPts val="3300"/>
              </a:lnSpc>
            </a:pPr>
            <a:r>
              <a:rPr lang="en" sz="1400" b="1"/>
              <a:t>Basic information about UTIs </a:t>
            </a:r>
            <a:br>
              <a:rPr lang="en" sz="3200" b="1"/>
            </a:br>
            <a:r>
              <a:rPr lang="en-US" sz="3200"/>
              <a:t>Important aspects to consider for </a:t>
            </a:r>
            <a:br>
              <a:rPr lang="en-US" sz="3200"/>
            </a:br>
            <a:r>
              <a:rPr lang="en-US" sz="3200"/>
              <a:t>reducing risks of UTIs in catheter users</a:t>
            </a:r>
          </a:p>
        </p:txBody>
      </p:sp>
      <p:pic>
        <p:nvPicPr>
          <p:cNvPr id="15" name="Picture Placeholder 14">
            <a:extLst>
              <a:ext uri="{FF2B5EF4-FFF2-40B4-BE49-F238E27FC236}">
                <a16:creationId xmlns:a16="http://schemas.microsoft.com/office/drawing/2014/main" id="{DE5FB09C-E6CB-39E1-37C0-BCEA44C1B8D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 r="12"/>
          <a:stretch/>
        </p:blipFill>
        <p:spPr>
          <a:xfrm>
            <a:off x="5664200" y="2269921"/>
            <a:ext cx="5688013" cy="3200247"/>
          </a:xfrm>
        </p:spPr>
      </p:pic>
      <p:sp>
        <p:nvSpPr>
          <p:cNvPr id="12" name="Rectangle: Rounded Corners 11">
            <a:hlinkClick r:id="rId4"/>
            <a:extLst>
              <a:ext uri="{FF2B5EF4-FFF2-40B4-BE49-F238E27FC236}">
                <a16:creationId xmlns:a16="http://schemas.microsoft.com/office/drawing/2014/main" id="{15502E5A-0AD2-E87A-CF72-8FFEAC316891}"/>
              </a:ext>
            </a:extLst>
          </p:cNvPr>
          <p:cNvSpPr/>
          <p:nvPr/>
        </p:nvSpPr>
        <p:spPr>
          <a:xfrm>
            <a:off x="838199" y="5240412"/>
            <a:ext cx="4172177"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a:t>Watch animation</a:t>
            </a:r>
          </a:p>
        </p:txBody>
      </p:sp>
      <p:sp>
        <p:nvSpPr>
          <p:cNvPr id="5" name="Content Placeholder 4">
            <a:extLst>
              <a:ext uri="{FF2B5EF4-FFF2-40B4-BE49-F238E27FC236}">
                <a16:creationId xmlns:a16="http://schemas.microsoft.com/office/drawing/2014/main" id="{9A6725D8-7236-CD39-BAD1-3F6CAF965AE8}"/>
              </a:ext>
            </a:extLst>
          </p:cNvPr>
          <p:cNvSpPr>
            <a:spLocks noGrp="1"/>
          </p:cNvSpPr>
          <p:nvPr>
            <p:ph idx="1"/>
          </p:nvPr>
        </p:nvSpPr>
        <p:spPr/>
        <p:txBody>
          <a:bodyPr/>
          <a:lstStyle/>
          <a:p>
            <a:pPr marL="0" indent="0">
              <a:buNone/>
            </a:pPr>
            <a:r>
              <a:rPr lang="en-US" sz="2000"/>
              <a:t>Intermittent catheterization is the gold standard for bladder management, however there is an increased risk for urinary tract infections (UTIs) compared to natural bladder emptying. </a:t>
            </a:r>
          </a:p>
          <a:p>
            <a:pPr marL="0" indent="0">
              <a:buNone/>
            </a:pPr>
            <a:r>
              <a:rPr lang="en-US" sz="2000"/>
              <a:t>Watch this short, descriptive animation demonstrating the optimal conditions for gentle and successful catheterization to avoid complications such as UTIs.</a:t>
            </a:r>
            <a:endParaRPr lang="en-US" sz="2000">
              <a:cs typeface="Calibri"/>
            </a:endParaRPr>
          </a:p>
          <a:p>
            <a:pPr marL="0" indent="0">
              <a:buNone/>
            </a:pPr>
            <a:endParaRPr lang="en-SE"/>
          </a:p>
        </p:txBody>
      </p:sp>
      <p:pic>
        <p:nvPicPr>
          <p:cNvPr id="11" name="Graphic 10">
            <a:extLst>
              <a:ext uri="{FF2B5EF4-FFF2-40B4-BE49-F238E27FC236}">
                <a16:creationId xmlns:a16="http://schemas.microsoft.com/office/drawing/2014/main" id="{FAC6ADDC-29A2-FEA3-8D25-97741DA2DD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33147" y="5318651"/>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D9F96EB4-F4E7-0361-940F-8A1B45D6B0F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 action="ppaction://hlinkshowjump?jump=firstslide"/>
            <a:extLst>
              <a:ext uri="{FF2B5EF4-FFF2-40B4-BE49-F238E27FC236}">
                <a16:creationId xmlns:a16="http://schemas.microsoft.com/office/drawing/2014/main" id="{8908164F-7D37-F964-FEFB-C9033943C23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65A25E4C-5315-3099-37CA-26EC03D0A22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300463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C548121-9A91-93FE-B1C1-96AFBD9B7EE6}"/>
              </a:ext>
            </a:extLst>
          </p:cNvPr>
          <p:cNvSpPr>
            <a:spLocks noGrp="1"/>
          </p:cNvSpPr>
          <p:nvPr>
            <p:ph type="title"/>
          </p:nvPr>
        </p:nvSpPr>
        <p:spPr/>
        <p:txBody>
          <a:bodyPr anchor="b" anchorCtr="0">
            <a:noAutofit/>
          </a:bodyPr>
          <a:lstStyle/>
          <a:p>
            <a:r>
              <a:rPr lang="en" sz="1400" b="1"/>
              <a:t>Basic information about UTIs</a:t>
            </a:r>
            <a:br>
              <a:rPr lang="en" sz="3200" b="1"/>
            </a:br>
            <a:r>
              <a:rPr lang="en"/>
              <a:t>Common Symptoms of Urinary Tract Infections</a:t>
            </a:r>
            <a:endParaRPr lang="en-US"/>
          </a:p>
        </p:txBody>
      </p:sp>
      <p:sp>
        <p:nvSpPr>
          <p:cNvPr id="9" name="Content Placeholder 8">
            <a:extLst>
              <a:ext uri="{FF2B5EF4-FFF2-40B4-BE49-F238E27FC236}">
                <a16:creationId xmlns:a16="http://schemas.microsoft.com/office/drawing/2014/main" id="{DB1D17D9-C947-7CB9-D780-1EC94EB95939}"/>
              </a:ext>
            </a:extLst>
          </p:cNvPr>
          <p:cNvSpPr>
            <a:spLocks noGrp="1"/>
          </p:cNvSpPr>
          <p:nvPr>
            <p:ph idx="1"/>
          </p:nvPr>
        </p:nvSpPr>
        <p:spPr/>
        <p:txBody>
          <a:bodyPr/>
          <a:lstStyle/>
          <a:p>
            <a:pPr marL="285750" indent="-285750">
              <a:lnSpc>
                <a:spcPct val="100000"/>
              </a:lnSpc>
              <a:spcBef>
                <a:spcPts val="0"/>
              </a:spcBef>
              <a:spcAft>
                <a:spcPts val="600"/>
              </a:spcAft>
              <a:buFont typeface="Arial" panose="020B0604020202020204" pitchFamily="34" charset="0"/>
              <a:buChar char="•"/>
            </a:pPr>
            <a:r>
              <a:rPr lang="en-US" sz="2000" kern="1200">
                <a:ea typeface="+mn-ea"/>
                <a:cs typeface="+mn-cs"/>
              </a:rPr>
              <a:t>Stinging/burning sensation </a:t>
            </a:r>
            <a:br>
              <a:rPr lang="en-US" sz="2000" kern="1200">
                <a:ea typeface="+mn-ea"/>
                <a:cs typeface="+mn-cs"/>
              </a:rPr>
            </a:br>
            <a:r>
              <a:rPr lang="en-US" sz="2000" kern="1200">
                <a:ea typeface="+mn-ea"/>
                <a:cs typeface="+mn-cs"/>
              </a:rPr>
              <a:t>when emptying the bladder</a:t>
            </a:r>
          </a:p>
          <a:p>
            <a:pPr marL="285750" indent="-285750">
              <a:lnSpc>
                <a:spcPct val="100000"/>
              </a:lnSpc>
              <a:spcBef>
                <a:spcPts val="0"/>
              </a:spcBef>
              <a:spcAft>
                <a:spcPts val="600"/>
              </a:spcAft>
              <a:buFont typeface="Arial" panose="020B0604020202020204" pitchFamily="34" charset="0"/>
              <a:buChar char="•"/>
            </a:pPr>
            <a:r>
              <a:rPr lang="en-US" sz="2000" kern="1200">
                <a:ea typeface="+mn-ea"/>
                <a:cs typeface="+mn-cs"/>
              </a:rPr>
              <a:t>Urinary incontinence</a:t>
            </a:r>
          </a:p>
          <a:p>
            <a:pPr marL="285750" indent="-285750">
              <a:lnSpc>
                <a:spcPct val="100000"/>
              </a:lnSpc>
              <a:spcBef>
                <a:spcPts val="0"/>
              </a:spcBef>
              <a:spcAft>
                <a:spcPts val="600"/>
              </a:spcAft>
              <a:buFont typeface="Arial" panose="020B0604020202020204" pitchFamily="34" charset="0"/>
              <a:buChar char="•"/>
            </a:pPr>
            <a:r>
              <a:rPr lang="en-US" sz="2000" kern="1200">
                <a:ea typeface="+mn-ea"/>
                <a:cs typeface="+mn-cs"/>
              </a:rPr>
              <a:t>Increased micturition frequency</a:t>
            </a:r>
          </a:p>
          <a:p>
            <a:pPr marL="285750" indent="-285750">
              <a:lnSpc>
                <a:spcPct val="100000"/>
              </a:lnSpc>
              <a:spcBef>
                <a:spcPts val="0"/>
              </a:spcBef>
              <a:spcAft>
                <a:spcPts val="600"/>
              </a:spcAft>
              <a:buFont typeface="Arial" panose="020B0604020202020204" pitchFamily="34" charset="0"/>
              <a:buChar char="•"/>
            </a:pPr>
            <a:r>
              <a:rPr lang="en-US" sz="2000" kern="1200">
                <a:ea typeface="+mn-ea"/>
                <a:cs typeface="+mn-cs"/>
              </a:rPr>
              <a:t>Foul-smelling urine and or cloudy urine</a:t>
            </a:r>
          </a:p>
          <a:p>
            <a:pPr marL="285750" indent="-285750">
              <a:lnSpc>
                <a:spcPct val="100000"/>
              </a:lnSpc>
              <a:spcBef>
                <a:spcPts val="0"/>
              </a:spcBef>
              <a:spcAft>
                <a:spcPts val="600"/>
              </a:spcAft>
              <a:buFont typeface="Arial" panose="020B0604020202020204" pitchFamily="34" charset="0"/>
              <a:buChar char="•"/>
            </a:pPr>
            <a:r>
              <a:rPr lang="en-US" sz="2000" kern="1200">
                <a:ea typeface="+mn-ea"/>
                <a:cs typeface="+mn-cs"/>
              </a:rPr>
              <a:t>Leakage/increased leakage</a:t>
            </a:r>
          </a:p>
          <a:p>
            <a:pPr marL="285750" indent="-285750">
              <a:lnSpc>
                <a:spcPct val="100000"/>
              </a:lnSpc>
              <a:spcBef>
                <a:spcPts val="0"/>
              </a:spcBef>
              <a:spcAft>
                <a:spcPts val="600"/>
              </a:spcAft>
              <a:buFont typeface="Arial" panose="020B0604020202020204" pitchFamily="34" charset="0"/>
              <a:buChar char="•"/>
            </a:pPr>
            <a:r>
              <a:rPr lang="en-US" sz="2000" kern="1200">
                <a:ea typeface="+mn-ea"/>
                <a:cs typeface="+mn-cs"/>
              </a:rPr>
              <a:t>Pain over lower part of abdomen or back</a:t>
            </a:r>
          </a:p>
          <a:p>
            <a:pPr marL="285750" indent="-285750">
              <a:lnSpc>
                <a:spcPct val="100000"/>
              </a:lnSpc>
              <a:spcBef>
                <a:spcPts val="0"/>
              </a:spcBef>
              <a:spcAft>
                <a:spcPts val="600"/>
              </a:spcAft>
              <a:buFont typeface="Arial" panose="020B0604020202020204" pitchFamily="34" charset="0"/>
              <a:buChar char="•"/>
            </a:pPr>
            <a:r>
              <a:rPr lang="en-US" sz="2000" kern="1200">
                <a:ea typeface="+mn-ea"/>
                <a:cs typeface="+mn-cs"/>
              </a:rPr>
              <a:t>Fever and/or impaired general condition</a:t>
            </a:r>
          </a:p>
          <a:p>
            <a:pPr marL="285750" indent="-285750">
              <a:lnSpc>
                <a:spcPct val="100000"/>
              </a:lnSpc>
              <a:spcBef>
                <a:spcPts val="0"/>
              </a:spcBef>
              <a:spcAft>
                <a:spcPts val="600"/>
              </a:spcAft>
              <a:buFont typeface="Arial" panose="020B0604020202020204" pitchFamily="34" charset="0"/>
              <a:buChar char="•"/>
            </a:pPr>
            <a:r>
              <a:rPr lang="en-US" sz="2000" kern="1200">
                <a:ea typeface="+mn-ea"/>
                <a:cs typeface="+mn-cs"/>
              </a:rPr>
              <a:t>Increased spasticity</a:t>
            </a:r>
          </a:p>
          <a:p>
            <a:pPr marL="285750" indent="-285750">
              <a:lnSpc>
                <a:spcPct val="100000"/>
              </a:lnSpc>
              <a:spcBef>
                <a:spcPts val="0"/>
              </a:spcBef>
              <a:spcAft>
                <a:spcPts val="600"/>
              </a:spcAft>
              <a:buFont typeface="Arial" panose="020B0604020202020204" pitchFamily="34" charset="0"/>
              <a:buChar char="•"/>
            </a:pPr>
            <a:r>
              <a:rPr lang="en-US" sz="2000"/>
              <a:t>Confusion (for elderly)</a:t>
            </a:r>
          </a:p>
          <a:p>
            <a:pPr marL="285750" indent="-285750">
              <a:lnSpc>
                <a:spcPct val="100000"/>
              </a:lnSpc>
              <a:spcBef>
                <a:spcPts val="0"/>
              </a:spcBef>
              <a:spcAft>
                <a:spcPts val="600"/>
              </a:spcAft>
              <a:buFont typeface="Arial" panose="020B0604020202020204" pitchFamily="34" charset="0"/>
              <a:buChar char="•"/>
            </a:pPr>
            <a:r>
              <a:rPr lang="en-US" sz="2000" kern="0">
                <a:ea typeface="+mn-ea"/>
                <a:cs typeface="+mn-cs"/>
              </a:rPr>
              <a:t>Hematuria</a:t>
            </a:r>
            <a:endParaRPr lang="en-US" sz="2000"/>
          </a:p>
          <a:p>
            <a:pPr marL="0" indent="0">
              <a:lnSpc>
                <a:spcPct val="100000"/>
              </a:lnSpc>
              <a:spcBef>
                <a:spcPts val="0"/>
              </a:spcBef>
              <a:spcAft>
                <a:spcPts val="200"/>
              </a:spcAft>
              <a:buNone/>
            </a:pPr>
            <a:endParaRPr lang="en-SE"/>
          </a:p>
        </p:txBody>
      </p:sp>
      <p:pic>
        <p:nvPicPr>
          <p:cNvPr id="13" name="Picture Placeholder 12" descr="A close-up of a person's stomach&#10;&#10;Description automatically generated">
            <a:extLst>
              <a:ext uri="{FF2B5EF4-FFF2-40B4-BE49-F238E27FC236}">
                <a16:creationId xmlns:a16="http://schemas.microsoft.com/office/drawing/2014/main" id="{22AA7880-80F4-1A44-B1FD-6C4BE661051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105" t="1515" r="1096" b="1"/>
          <a:stretch/>
        </p:blipFill>
        <p:spPr>
          <a:xfrm>
            <a:off x="7180036" y="2269921"/>
            <a:ext cx="4172177" cy="3930854"/>
          </a:xfrm>
        </p:spPr>
      </p:pic>
      <p:sp>
        <p:nvSpPr>
          <p:cNvPr id="3" name="Content Placeholder 2">
            <a:extLst>
              <a:ext uri="{FF2B5EF4-FFF2-40B4-BE49-F238E27FC236}">
                <a16:creationId xmlns:a16="http://schemas.microsoft.com/office/drawing/2014/main" id="{ED439797-9571-2529-4A60-1313710F05E6}"/>
              </a:ext>
            </a:extLst>
          </p:cNvPr>
          <p:cNvSpPr>
            <a:spLocks/>
          </p:cNvSpPr>
          <p:nvPr/>
        </p:nvSpPr>
        <p:spPr>
          <a:xfrm>
            <a:off x="6172200" y="2073600"/>
            <a:ext cx="5181600" cy="4230000"/>
          </a:xfrm>
          <a:prstGeom prst="rect">
            <a:avLst/>
          </a:prstGeom>
        </p:spPr>
        <p:txBody>
          <a:bodyPr/>
          <a:lstStyle/>
          <a:p>
            <a:endParaRPr lang="en-US" sz="1600"/>
          </a:p>
        </p:txBody>
      </p:sp>
      <p:pic>
        <p:nvPicPr>
          <p:cNvPr id="4" name="Graphic 7">
            <a:hlinkClick r:id="" action="ppaction://hlinkshowjump?jump=nextslide"/>
            <a:extLst>
              <a:ext uri="{FF2B5EF4-FFF2-40B4-BE49-F238E27FC236}">
                <a16:creationId xmlns:a16="http://schemas.microsoft.com/office/drawing/2014/main" id="{DC169496-6B6F-6A53-2505-3294A41E97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 action="ppaction://hlinkshowjump?jump=firstslide"/>
            <a:extLst>
              <a:ext uri="{FF2B5EF4-FFF2-40B4-BE49-F238E27FC236}">
                <a16:creationId xmlns:a16="http://schemas.microsoft.com/office/drawing/2014/main" id="{6188616D-2903-37E2-3ED0-8AE7A69B4C7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E27486BE-E2E5-C831-C7AD-43028F519B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537718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F73C-AC00-C0A2-5BC2-C6600ABAEC3D}"/>
              </a:ext>
            </a:extLst>
          </p:cNvPr>
          <p:cNvSpPr>
            <a:spLocks noGrp="1"/>
          </p:cNvSpPr>
          <p:nvPr>
            <p:ph type="title"/>
          </p:nvPr>
        </p:nvSpPr>
        <p:spPr/>
        <p:txBody>
          <a:bodyPr>
            <a:noAutofit/>
          </a:bodyPr>
          <a:lstStyle/>
          <a:p>
            <a:pPr>
              <a:lnSpc>
                <a:spcPts val="3300"/>
              </a:lnSpc>
            </a:pPr>
            <a:r>
              <a:rPr lang="en" sz="1400" b="1"/>
              <a:t>Basic information about UTIs </a:t>
            </a:r>
            <a:br>
              <a:rPr lang="en" sz="3200" b="1"/>
            </a:br>
            <a:r>
              <a:rPr lang="en-US" sz="3200"/>
              <a:t>The difference between the following terms</a:t>
            </a:r>
          </a:p>
        </p:txBody>
      </p:sp>
      <p:sp>
        <p:nvSpPr>
          <p:cNvPr id="3" name="Content Placeholder 2">
            <a:extLst>
              <a:ext uri="{FF2B5EF4-FFF2-40B4-BE49-F238E27FC236}">
                <a16:creationId xmlns:a16="http://schemas.microsoft.com/office/drawing/2014/main" id="{F1CF4EE3-324B-96E8-A1D2-F115652C9B04}"/>
              </a:ext>
            </a:extLst>
          </p:cNvPr>
          <p:cNvSpPr>
            <a:spLocks noGrp="1"/>
          </p:cNvSpPr>
          <p:nvPr>
            <p:ph idx="1"/>
          </p:nvPr>
        </p:nvSpPr>
        <p:spPr>
          <a:xfrm>
            <a:off x="838199" y="2276474"/>
            <a:ext cx="10515599" cy="2611063"/>
          </a:xfrm>
        </p:spPr>
        <p:txBody>
          <a:bodyPr vert="horz" lIns="91440" tIns="45720" rIns="91440" bIns="45720" rtlCol="0" anchor="t">
            <a:noAutofit/>
          </a:bodyPr>
          <a:lstStyle/>
          <a:p>
            <a:pPr>
              <a:lnSpc>
                <a:spcPts val="2300"/>
              </a:lnSpc>
              <a:spcAft>
                <a:spcPts val="600"/>
              </a:spcAft>
            </a:pPr>
            <a:r>
              <a:rPr lang="en-US" sz="2000" b="1"/>
              <a:t>Bacteriuria</a:t>
            </a:r>
            <a:r>
              <a:rPr lang="en-US" sz="2000"/>
              <a:t> is the presence of bacteria in the urine and </a:t>
            </a:r>
            <a:br>
              <a:rPr lang="en-US" sz="2000"/>
            </a:br>
            <a:r>
              <a:rPr lang="en-US" sz="2000"/>
              <a:t>can be classified as </a:t>
            </a:r>
            <a:r>
              <a:rPr lang="en-US" sz="2000" i="1"/>
              <a:t>symptomatic or asymptomatic. </a:t>
            </a:r>
            <a:endParaRPr lang="en-US" sz="2000"/>
          </a:p>
          <a:p>
            <a:pPr>
              <a:lnSpc>
                <a:spcPts val="2300"/>
              </a:lnSpc>
              <a:spcAft>
                <a:spcPts val="600"/>
              </a:spcAft>
            </a:pPr>
            <a:r>
              <a:rPr lang="en-US" sz="2000"/>
              <a:t>A patient with </a:t>
            </a:r>
            <a:r>
              <a:rPr lang="en-US" sz="2000" b="1"/>
              <a:t>asymptomatic bacteriuria </a:t>
            </a:r>
            <a:r>
              <a:rPr lang="en-US" sz="2000"/>
              <a:t>is defined as having colonization </a:t>
            </a:r>
            <a:br>
              <a:rPr lang="en-US" sz="2000"/>
            </a:br>
            <a:r>
              <a:rPr lang="en-US" sz="2000"/>
              <a:t>with one or more organisms in a urine specimen without symptoms </a:t>
            </a:r>
            <a:br>
              <a:rPr lang="en-US" sz="2000"/>
            </a:br>
            <a:r>
              <a:rPr lang="en-US" sz="2000"/>
              <a:t>or infection. This should normally not be treated with antibiotics.</a:t>
            </a:r>
            <a:endParaRPr lang="en-US" sz="2000">
              <a:cs typeface="Calibri"/>
            </a:endParaRPr>
          </a:p>
          <a:p>
            <a:pPr>
              <a:lnSpc>
                <a:spcPts val="2300"/>
              </a:lnSpc>
              <a:spcAft>
                <a:spcPts val="600"/>
              </a:spcAft>
            </a:pPr>
            <a:r>
              <a:rPr lang="en-US" sz="2000" b="1"/>
              <a:t>UTI is defined </a:t>
            </a:r>
            <a:r>
              <a:rPr lang="en-US" sz="2000"/>
              <a:t>as bacteriuria or </a:t>
            </a:r>
            <a:r>
              <a:rPr lang="en-US" sz="2000" err="1"/>
              <a:t>funguria</a:t>
            </a:r>
            <a:r>
              <a:rPr lang="en-US" sz="2000"/>
              <a:t> </a:t>
            </a:r>
            <a:r>
              <a:rPr lang="en-US" sz="2000" i="1"/>
              <a:t>(</a:t>
            </a:r>
            <a:r>
              <a:rPr lang="en-GB" sz="2000" i="1">
                <a:effectLst/>
                <a:latin typeface="Calibri"/>
                <a:ea typeface="Times New Roman" panose="02020603050405020304" pitchFamily="18" charset="0"/>
                <a:cs typeface="Calibri"/>
              </a:rPr>
              <a:t>presence of fungi in urine)</a:t>
            </a:r>
            <a:r>
              <a:rPr lang="en-US" sz="2000"/>
              <a:t> together with </a:t>
            </a:r>
            <a:br>
              <a:rPr lang="en-US" sz="2000"/>
            </a:br>
            <a:r>
              <a:rPr lang="en-US" sz="2000"/>
              <a:t>urinary tract symptom,  such as dysuria and fever with a count of &gt; 10</a:t>
            </a:r>
            <a:r>
              <a:rPr lang="en-US" sz="2000" baseline="30000"/>
              <a:t>3</a:t>
            </a:r>
            <a:r>
              <a:rPr lang="en-US" sz="2000"/>
              <a:t> CFU/ml. </a:t>
            </a:r>
            <a:endParaRPr lang="en-US" sz="2000">
              <a:cs typeface="Calibri"/>
            </a:endParaRPr>
          </a:p>
        </p:txBody>
      </p:sp>
      <p:sp>
        <p:nvSpPr>
          <p:cNvPr id="6" name="TextBox 5">
            <a:extLst>
              <a:ext uri="{FF2B5EF4-FFF2-40B4-BE49-F238E27FC236}">
                <a16:creationId xmlns:a16="http://schemas.microsoft.com/office/drawing/2014/main" id="{9BC2A439-7E81-E5D9-4CC6-206E0407B766}"/>
              </a:ext>
            </a:extLst>
          </p:cNvPr>
          <p:cNvSpPr txBox="1"/>
          <p:nvPr/>
        </p:nvSpPr>
        <p:spPr>
          <a:xfrm>
            <a:off x="838199" y="5039658"/>
            <a:ext cx="6093618" cy="307777"/>
          </a:xfrm>
          <a:prstGeom prst="rect">
            <a:avLst/>
          </a:prstGeom>
          <a:noFill/>
        </p:spPr>
        <p:txBody>
          <a:bodyPr wrap="square">
            <a:spAutoFit/>
          </a:bodyPr>
          <a:lstStyle/>
          <a:p>
            <a:r>
              <a:rPr lang="en-US" sz="1400" i="1">
                <a:solidFill>
                  <a:schemeClr val="bg1">
                    <a:lumMod val="65000"/>
                  </a:schemeClr>
                </a:solidFill>
              </a:rPr>
              <a:t>(EAUN IC Guidelines 2024)</a:t>
            </a:r>
            <a:endParaRPr lang="en-SE" sz="1400"/>
          </a:p>
        </p:txBody>
      </p:sp>
      <p:pic>
        <p:nvPicPr>
          <p:cNvPr id="5" name="Graphic 7">
            <a:hlinkClick r:id="" action="ppaction://hlinkshowjump?jump=nextslide"/>
            <a:extLst>
              <a:ext uri="{FF2B5EF4-FFF2-40B4-BE49-F238E27FC236}">
                <a16:creationId xmlns:a16="http://schemas.microsoft.com/office/drawing/2014/main" id="{EB6746AC-BB0B-5C3A-8C4F-24A9AFCCAD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 action="ppaction://hlinkshowjump?jump=firstslide"/>
            <a:extLst>
              <a:ext uri="{FF2B5EF4-FFF2-40B4-BE49-F238E27FC236}">
                <a16:creationId xmlns:a16="http://schemas.microsoft.com/office/drawing/2014/main" id="{E76D25ED-7AD1-E5B4-C1AF-5AED1F4CA5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EB247A34-CCD3-623F-280A-E9A4F9EDF3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736971"/>
      </p:ext>
    </p:extLst>
  </p:cSld>
  <p:clrMapOvr>
    <a:masterClrMapping/>
  </p:clrMapOvr>
</p:sld>
</file>

<file path=ppt/theme/theme1.xml><?xml version="1.0" encoding="utf-8"?>
<a:theme xmlns:a="http://schemas.openxmlformats.org/drawingml/2006/main" name="Corporate">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3DC33EAD-7FD0-4489-B60A-5121F9151BE9}"/>
    </a:ext>
  </a:extLst>
</a:theme>
</file>

<file path=ppt/theme/theme2.xml><?xml version="1.0" encoding="utf-8"?>
<a:theme xmlns:a="http://schemas.openxmlformats.org/drawingml/2006/main" name="1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3.xml><?xml version="1.0" encoding="utf-8"?>
<a:theme xmlns:a="http://schemas.openxmlformats.org/drawingml/2006/main" name="2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owerPoint Template.potx" id="{D1DC860E-B5AF-487F-9484-277260CFA11A}" vid="{39D07603-ED71-4D88-8B7A-4C094EECE1D9}"/>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5da44a1-c60c-404f-bb4c-f4b8ad1f26c3" xsi:nil="true"/>
    <lcf76f155ced4ddcb4097134ff3c332f xmlns="e36f2201-6998-4fe1-9097-f47f55ea788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8" ma:contentTypeDescription="Create a new document." ma:contentTypeScope="" ma:versionID="4d8497db7e98fdce5c2945fe04799b4f">
  <xsd:schema xmlns:xsd="http://www.w3.org/2001/XMLSchema" xmlns:xs="http://www.w3.org/2001/XMLSchema" xmlns:p="http://schemas.microsoft.com/office/2006/metadata/properties" xmlns:ns2="e36f2201-6998-4fe1-9097-f47f55ea788e" xmlns:ns3="fc4a65d8-3370-4642-9d46-8e8a4077b185" xmlns:ns4="35da44a1-c60c-404f-bb4c-f4b8ad1f26c3" targetNamespace="http://schemas.microsoft.com/office/2006/metadata/properties" ma:root="true" ma:fieldsID="14907f976a8b26135c0097681323ab49" ns2:_="" ns3:_="" ns4:_="">
    <xsd:import namespace="e36f2201-6998-4fe1-9097-f47f55ea788e"/>
    <xsd:import namespace="fc4a65d8-3370-4642-9d46-8e8a4077b185"/>
    <xsd:import namespace="35da44a1-c60c-404f-bb4c-f4b8ad1f2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9e31dd9-086b-491e-9da5-9ad521351a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da44a1-c60c-404f-bb4c-f4b8ad1f26c3"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5883e04-98e6-4373-a66b-0fe41175bc78}" ma:internalName="TaxCatchAll" ma:showField="CatchAllData" ma:web="fc4a65d8-3370-4642-9d46-8e8a4077b1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E80C33-4082-4758-8771-8CCF58AFE5A0}">
  <ds:schemaRefs>
    <ds:schemaRef ds:uri="http://purl.org/dc/terms/"/>
    <ds:schemaRef ds:uri="http://schemas.microsoft.com/office/2006/metadata/properties"/>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elements/1.1/"/>
    <ds:schemaRef ds:uri="35da44a1-c60c-404f-bb4c-f4b8ad1f26c3"/>
    <ds:schemaRef ds:uri="fc4a65d8-3370-4642-9d46-8e8a4077b185"/>
    <ds:schemaRef ds:uri="e36f2201-6998-4fe1-9097-f47f55ea788e"/>
  </ds:schemaRefs>
</ds:datastoreItem>
</file>

<file path=customXml/itemProps2.xml><?xml version="1.0" encoding="utf-8"?>
<ds:datastoreItem xmlns:ds="http://schemas.openxmlformats.org/officeDocument/2006/customXml" ds:itemID="{34689D14-A1D7-4D57-910A-AFEC8416C6B1}">
  <ds:schemaRefs>
    <ds:schemaRef ds:uri="http://schemas.microsoft.com/sharepoint/v3/contenttype/forms"/>
  </ds:schemaRefs>
</ds:datastoreItem>
</file>

<file path=customXml/itemProps3.xml><?xml version="1.0" encoding="utf-8"?>
<ds:datastoreItem xmlns:ds="http://schemas.openxmlformats.org/officeDocument/2006/customXml" ds:itemID="{F3235B57-5498-4A66-851C-CAC9BA8A844A}">
  <ds:schemaRefs>
    <ds:schemaRef ds:uri="35da44a1-c60c-404f-bb4c-f4b8ad1f26c3"/>
    <ds:schemaRef ds:uri="e36f2201-6998-4fe1-9097-f47f55ea788e"/>
    <ds:schemaRef ds:uri="fc4a65d8-3370-4642-9d46-8e8a4077b1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Wellspect Presentation Template</Template>
  <TotalTime>31</TotalTime>
  <Words>6793</Words>
  <Application>Microsoft Macintosh PowerPoint</Application>
  <PresentationFormat>Widescreen</PresentationFormat>
  <Paragraphs>545</Paragraphs>
  <Slides>30</Slides>
  <Notes>27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30</vt:i4>
      </vt:variant>
    </vt:vector>
  </HeadingPairs>
  <TitlesOfParts>
    <vt:vector size="45" baseType="lpstr">
      <vt:lpstr>-apple-system</vt:lpstr>
      <vt:lpstr>Aptos Narrow</vt:lpstr>
      <vt:lpstr>Arial</vt:lpstr>
      <vt:lpstr>Calibri</vt:lpstr>
      <vt:lpstr>Calibri Light</vt:lpstr>
      <vt:lpstr>Gotham SSm A</vt:lpstr>
      <vt:lpstr>Lato</vt:lpstr>
      <vt:lpstr>Open sans</vt:lpstr>
      <vt:lpstr>Proxima Nova</vt:lpstr>
      <vt:lpstr>Roboto-Regular</vt:lpstr>
      <vt:lpstr>Source Sans Pro</vt:lpstr>
      <vt:lpstr>System Font Regular</vt:lpstr>
      <vt:lpstr>Corporate</vt:lpstr>
      <vt:lpstr>1_Corporate</vt:lpstr>
      <vt:lpstr>2_Corporate</vt:lpstr>
      <vt:lpstr>Interactive tool for recurrent urinary tract infections in  patients who perform  intermittent catheterization </vt:lpstr>
      <vt:lpstr>How to use this tool</vt:lpstr>
      <vt:lpstr>Basic information about UTIs (the goal of this material)</vt:lpstr>
      <vt:lpstr>Basic information about UTIs  Risk factors for UTIs divided into four domains</vt:lpstr>
      <vt:lpstr>Basic information about UTIs  Types of Urinary Tract Infections</vt:lpstr>
      <vt:lpstr>Basic information about UTIs  How does a UTI occur?</vt:lpstr>
      <vt:lpstr>Basic information about UTIs  Important aspects to consider for  reducing risks of UTIs in catheter users</vt:lpstr>
      <vt:lpstr>Basic information about UTIs Common Symptoms of Urinary Tract Infections</vt:lpstr>
      <vt:lpstr>Basic information about UTIs  The difference between the following terms</vt:lpstr>
      <vt:lpstr>Investigation of rUTI</vt:lpstr>
      <vt:lpstr>Product and catheterization technique 1.1 Catheter Choice  – factors to consider</vt:lpstr>
      <vt:lpstr>Product and catheterization technique  1.2 Catheter Choice – factors to consider, continued</vt:lpstr>
      <vt:lpstr>Product and catheterization technique  1.3 Non-touch Technology  – factors to consider</vt:lpstr>
      <vt:lpstr>Product and catheterization technique  1.4 Hygiene  – factors to consider</vt:lpstr>
      <vt:lpstr>Product and catheterization technique  1.5 Incomplete bladder emptying  – factors to consider</vt:lpstr>
      <vt:lpstr>Urine analysis dipstick/Urine culture 2.1 Urine Analysis / Dipstick  – factors to consider </vt:lpstr>
      <vt:lpstr>Urine analysis dipstick/Urine culture  2.2 Urine culture  – factors to consider </vt:lpstr>
      <vt:lpstr>Micturition list 3.1 Micturition/voiding frequency</vt:lpstr>
      <vt:lpstr>Micturition list 3.2 Micturition  – factors to consider</vt:lpstr>
      <vt:lpstr>Bowel Emptying 4.1 emptying</vt:lpstr>
      <vt:lpstr>Bowel Emptying 4.2 Bowel emptying – factors to consider</vt:lpstr>
      <vt:lpstr>Bowel Emptying 4.3 Bowel emptying – resources</vt:lpstr>
      <vt:lpstr>Bowel Emptying 4.4 Bowel emptying  – resources</vt:lpstr>
      <vt:lpstr>Assisted IC 5.1 Assisted IC – factors to consider</vt:lpstr>
      <vt:lpstr>Assisted IC 5.2 Assisted IC – factors to consider</vt:lpstr>
      <vt:lpstr> 6.1 Advanced investigation</vt:lpstr>
      <vt:lpstr>Summary</vt:lpstr>
      <vt:lpstr>Wellspect provides both products and  educational material to reduce risks of UTIs Scan the QR code or use the links to get to;</vt:lpstr>
      <vt:lpstr>This material has been developed in collaboration with the following HCPs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tool for recurrent urinary tract infections in IC patients</dc:title>
  <dc:creator>Tholen, Tiina</dc:creator>
  <cp:lastModifiedBy>Wennerback, Anders</cp:lastModifiedBy>
  <cp:revision>5</cp:revision>
  <cp:lastPrinted>2024-05-27T08:17:07Z</cp:lastPrinted>
  <dcterms:created xsi:type="dcterms:W3CDTF">2024-04-23T09:21:51Z</dcterms:created>
  <dcterms:modified xsi:type="dcterms:W3CDTF">2024-08-22T13:07:16Z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y fmtid="{D5CDD505-2E9C-101B-9397-08002B2CF9AE}" pid="3" name="MediaServiceImageTags">
    <vt:lpwstr/>
  </property>
</Properties>
</file>